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5" r:id="rId4"/>
  </p:sldMasterIdLst>
  <p:sldIdLst>
    <p:sldId id="258" r:id="rId5"/>
    <p:sldId id="279" r:id="rId6"/>
    <p:sldId id="315" r:id="rId7"/>
    <p:sldId id="323" r:id="rId8"/>
    <p:sldId id="317" r:id="rId9"/>
    <p:sldId id="316" r:id="rId10"/>
    <p:sldId id="309" r:id="rId11"/>
    <p:sldId id="283" r:id="rId12"/>
    <p:sldId id="318" r:id="rId13"/>
    <p:sldId id="307" r:id="rId14"/>
    <p:sldId id="319" r:id="rId15"/>
    <p:sldId id="320" r:id="rId16"/>
    <p:sldId id="286" r:id="rId17"/>
    <p:sldId id="284" r:id="rId18"/>
    <p:sldId id="285" r:id="rId19"/>
    <p:sldId id="287" r:id="rId20"/>
    <p:sldId id="321" r:id="rId21"/>
    <p:sldId id="289" r:id="rId22"/>
    <p:sldId id="322" r:id="rId23"/>
    <p:sldId id="324" r:id="rId24"/>
    <p:sldId id="293" r:id="rId25"/>
    <p:sldId id="294" r:id="rId26"/>
    <p:sldId id="291" r:id="rId27"/>
    <p:sldId id="292" r:id="rId28"/>
    <p:sldId id="310" r:id="rId29"/>
    <p:sldId id="299" r:id="rId30"/>
    <p:sldId id="300" r:id="rId31"/>
    <p:sldId id="301" r:id="rId32"/>
    <p:sldId id="302" r:id="rId33"/>
    <p:sldId id="313" r:id="rId34"/>
    <p:sldId id="295" r:id="rId35"/>
    <p:sldId id="296" r:id="rId36"/>
    <p:sldId id="297" r:id="rId37"/>
    <p:sldId id="298" r:id="rId38"/>
    <p:sldId id="312" r:id="rId39"/>
    <p:sldId id="303" r:id="rId40"/>
    <p:sldId id="304" r:id="rId41"/>
    <p:sldId id="305" r:id="rId42"/>
    <p:sldId id="306" r:id="rId43"/>
    <p:sldId id="308" r:id="rId44"/>
    <p:sldId id="325" r:id="rId45"/>
    <p:sldId id="340" r:id="rId46"/>
    <p:sldId id="339" r:id="rId47"/>
    <p:sldId id="326" r:id="rId48"/>
    <p:sldId id="342" r:id="rId49"/>
    <p:sldId id="343" r:id="rId50"/>
    <p:sldId id="337" r:id="rId51"/>
    <p:sldId id="336" r:id="rId52"/>
    <p:sldId id="335" r:id="rId53"/>
    <p:sldId id="327" r:id="rId54"/>
    <p:sldId id="329" r:id="rId55"/>
    <p:sldId id="330" r:id="rId56"/>
    <p:sldId id="331" r:id="rId57"/>
    <p:sldId id="332" r:id="rId58"/>
    <p:sldId id="333" r:id="rId59"/>
    <p:sldId id="345" r:id="rId60"/>
    <p:sldId id="346" r:id="rId61"/>
    <p:sldId id="344" r:id="rId62"/>
    <p:sldId id="348" r:id="rId63"/>
    <p:sldId id="347" r:id="rId64"/>
    <p:sldId id="349" r:id="rId65"/>
    <p:sldId id="350" r:id="rId66"/>
    <p:sldId id="351" r:id="rId67"/>
    <p:sldId id="352" r:id="rId68"/>
    <p:sldId id="353" r:id="rId69"/>
    <p:sldId id="354" r:id="rId70"/>
    <p:sldId id="328" r:id="rId71"/>
    <p:sldId id="341" r:id="rId72"/>
    <p:sldId id="280" r:id="rId73"/>
    <p:sldId id="282" r:id="rId74"/>
    <p:sldId id="281" r:id="rId75"/>
  </p:sldIdLst>
  <p:sldSz cx="12192000" cy="685800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FEB0459-E053-43EA-8AEB-F5E20741EABD}">
          <p14:sldIdLst>
            <p14:sldId id="258"/>
          </p14:sldIdLst>
        </p14:section>
        <p14:section name="IBIS-AMI and COM" id="{5CD457CA-72E4-41EE-93A5-80579B59A306}">
          <p14:sldIdLst>
            <p14:sldId id="279"/>
            <p14:sldId id="315"/>
            <p14:sldId id="323"/>
            <p14:sldId id="317"/>
            <p14:sldId id="316"/>
            <p14:sldId id="309"/>
            <p14:sldId id="283"/>
            <p14:sldId id="318"/>
            <p14:sldId id="307"/>
            <p14:sldId id="319"/>
            <p14:sldId id="320"/>
            <p14:sldId id="286"/>
            <p14:sldId id="284"/>
            <p14:sldId id="285"/>
            <p14:sldId id="287"/>
            <p14:sldId id="321"/>
            <p14:sldId id="289"/>
            <p14:sldId id="322"/>
            <p14:sldId id="324"/>
            <p14:sldId id="293"/>
            <p14:sldId id="294"/>
            <p14:sldId id="291"/>
            <p14:sldId id="292"/>
            <p14:sldId id="310"/>
            <p14:sldId id="299"/>
            <p14:sldId id="300"/>
            <p14:sldId id="301"/>
            <p14:sldId id="302"/>
            <p14:sldId id="313"/>
            <p14:sldId id="295"/>
            <p14:sldId id="296"/>
            <p14:sldId id="297"/>
            <p14:sldId id="298"/>
            <p14:sldId id="312"/>
            <p14:sldId id="303"/>
            <p14:sldId id="304"/>
            <p14:sldId id="305"/>
            <p14:sldId id="306"/>
            <p14:sldId id="308"/>
            <p14:sldId id="325"/>
            <p14:sldId id="340"/>
            <p14:sldId id="339"/>
            <p14:sldId id="326"/>
            <p14:sldId id="342"/>
            <p14:sldId id="343"/>
            <p14:sldId id="337"/>
            <p14:sldId id="336"/>
            <p14:sldId id="335"/>
            <p14:sldId id="327"/>
            <p14:sldId id="329"/>
            <p14:sldId id="330"/>
            <p14:sldId id="331"/>
            <p14:sldId id="332"/>
            <p14:sldId id="333"/>
            <p14:sldId id="345"/>
            <p14:sldId id="346"/>
            <p14:sldId id="344"/>
            <p14:sldId id="348"/>
            <p14:sldId id="347"/>
            <p14:sldId id="349"/>
            <p14:sldId id="350"/>
            <p14:sldId id="351"/>
            <p14:sldId id="352"/>
            <p14:sldId id="353"/>
            <p14:sldId id="354"/>
            <p14:sldId id="328"/>
            <p14:sldId id="341"/>
            <p14:sldId id="280"/>
            <p14:sldId id="282"/>
            <p14:sldId id="2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3" d="100"/>
          <a:sy n="113" d="100"/>
        </p:scale>
        <p:origin x="519" y="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2.jpeg"/><Relationship Id="rId4" Type="http://schemas.openxmlformats.org/officeDocument/2006/relationships/image" Target="../media/image7.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2.jpeg"/><Relationship Id="rId4" Type="http://schemas.openxmlformats.org/officeDocument/2006/relationships/image" Target="../media/image7.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0601" y="1314274"/>
            <a:ext cx="10928059" cy="1200193"/>
          </a:xfrm>
        </p:spPr>
        <p:txBody>
          <a:bodyPr anchor="b">
            <a:normAutofit/>
          </a:bodyPr>
          <a:lstStyle>
            <a:lvl1pPr algn="ctr">
              <a:defRPr sz="6400" b="1"/>
            </a:lvl1pPr>
          </a:lstStyle>
          <a:p>
            <a:r>
              <a:rPr lang="en-US"/>
              <a:t>Click to edit Master title style</a:t>
            </a:r>
            <a:endParaRPr lang="en-US" dirty="0"/>
          </a:p>
        </p:txBody>
      </p:sp>
      <p:sp>
        <p:nvSpPr>
          <p:cNvPr id="3" name="Subtitle 2"/>
          <p:cNvSpPr>
            <a:spLocks noGrp="1"/>
          </p:cNvSpPr>
          <p:nvPr>
            <p:ph type="subTitle" idx="1"/>
          </p:nvPr>
        </p:nvSpPr>
        <p:spPr>
          <a:xfrm>
            <a:off x="1524000" y="2601119"/>
            <a:ext cx="9144000" cy="1655763"/>
          </a:xfrm>
        </p:spPr>
        <p:txBody>
          <a:bodyPr>
            <a:normAutofit/>
          </a:bodyPr>
          <a:lstStyle>
            <a:lvl1pPr marL="0" indent="0" algn="ctr">
              <a:buNone/>
              <a:defRPr sz="32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7" name="Picture 6"/>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4240" y="6187513"/>
            <a:ext cx="12206240" cy="670487"/>
          </a:xfrm>
          <a:prstGeom prst="rect">
            <a:avLst/>
          </a:prstGeom>
        </p:spPr>
      </p:pic>
      <p:cxnSp>
        <p:nvCxnSpPr>
          <p:cNvPr id="8" name="Straight Connector 7"/>
          <p:cNvCxnSpPr/>
          <p:nvPr/>
        </p:nvCxnSpPr>
        <p:spPr>
          <a:xfrm>
            <a:off x="-14240" y="6180125"/>
            <a:ext cx="12206240" cy="7063"/>
          </a:xfrm>
          <a:prstGeom prst="line">
            <a:avLst/>
          </a:prstGeom>
          <a:ln w="57150">
            <a:solidFill>
              <a:srgbClr val="7BBC42"/>
            </a:solidFill>
          </a:ln>
          <a:effectLst/>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025" y="6357309"/>
            <a:ext cx="1993441" cy="373203"/>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26177" y="6322980"/>
            <a:ext cx="1360844" cy="398757"/>
          </a:xfrm>
          <a:prstGeom prst="rect">
            <a:avLst/>
          </a:prstGeom>
        </p:spPr>
      </p:pic>
      <p:pic>
        <p:nvPicPr>
          <p:cNvPr id="16" name="Picture 1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0800000">
            <a:off x="-14242" y="-1"/>
            <a:ext cx="12206239" cy="221599"/>
          </a:xfrm>
          <a:prstGeom prst="rect">
            <a:avLst/>
          </a:prstGeom>
        </p:spPr>
      </p:pic>
      <p:cxnSp>
        <p:nvCxnSpPr>
          <p:cNvPr id="17" name="Straight Connector 16"/>
          <p:cNvCxnSpPr/>
          <p:nvPr/>
        </p:nvCxnSpPr>
        <p:spPr>
          <a:xfrm>
            <a:off x="-14240" y="221923"/>
            <a:ext cx="12206240" cy="0"/>
          </a:xfrm>
          <a:prstGeom prst="line">
            <a:avLst/>
          </a:prstGeom>
          <a:ln w="57150">
            <a:solidFill>
              <a:srgbClr val="7BBC4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658217"/>
      </p:ext>
    </p:extLst>
  </p:cSld>
  <p:clrMapOvr>
    <a:masterClrMapping/>
  </p:clrMapOvr>
  <p:extLst>
    <p:ext uri="{DCECCB84-F9BA-43D5-87BE-67443E8EF086}">
      <p15:sldGuideLst xmlns:p15="http://schemas.microsoft.com/office/powerpoint/2012/main">
        <p15:guide id="1" orient="horz" pos="3108">
          <p15:clr>
            <a:srgbClr val="FBAE40"/>
          </p15:clr>
        </p15:guide>
        <p15:guide id="2" orient="horz" pos="29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7531BD9-4462-456C-A4F9-D3A31BDF5967}" type="slidenum">
              <a:rPr lang="en-CA" smtClean="0"/>
              <a:t>‹#›</a:t>
            </a:fld>
            <a:endParaRPr lang="en-CA"/>
          </a:p>
        </p:txBody>
      </p:sp>
    </p:spTree>
    <p:extLst>
      <p:ext uri="{BB962C8B-B14F-4D97-AF65-F5344CB8AC3E}">
        <p14:creationId xmlns:p14="http://schemas.microsoft.com/office/powerpoint/2010/main" val="2015279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7531BD9-4462-456C-A4F9-D3A31BDF5967}" type="slidenum">
              <a:rPr lang="en-CA" smtClean="0"/>
              <a:t>‹#›</a:t>
            </a:fld>
            <a:endParaRPr lang="en-CA"/>
          </a:p>
        </p:txBody>
      </p:sp>
    </p:spTree>
    <p:extLst>
      <p:ext uri="{BB962C8B-B14F-4D97-AF65-F5344CB8AC3E}">
        <p14:creationId xmlns:p14="http://schemas.microsoft.com/office/powerpoint/2010/main" val="836894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0601" y="1314274"/>
            <a:ext cx="10928059" cy="1200193"/>
          </a:xfrm>
        </p:spPr>
        <p:txBody>
          <a:bodyPr anchor="b">
            <a:normAutofit/>
          </a:bodyPr>
          <a:lstStyle>
            <a:lvl1pPr algn="ctr">
              <a:defRPr sz="6400" b="1"/>
            </a:lvl1pPr>
          </a:lstStyle>
          <a:p>
            <a:r>
              <a:rPr lang="en-US"/>
              <a:t>Click to edit Master title style</a:t>
            </a:r>
            <a:endParaRPr lang="en-US" dirty="0"/>
          </a:p>
        </p:txBody>
      </p:sp>
      <p:sp>
        <p:nvSpPr>
          <p:cNvPr id="3" name="Subtitle 2"/>
          <p:cNvSpPr>
            <a:spLocks noGrp="1"/>
          </p:cNvSpPr>
          <p:nvPr>
            <p:ph type="subTitle" idx="1"/>
          </p:nvPr>
        </p:nvSpPr>
        <p:spPr>
          <a:xfrm>
            <a:off x="1524000" y="2601119"/>
            <a:ext cx="9144000" cy="1655763"/>
          </a:xfrm>
        </p:spPr>
        <p:txBody>
          <a:bodyPr>
            <a:normAutofit/>
          </a:bodyPr>
          <a:lstStyle>
            <a:lvl1pPr marL="0" indent="0" algn="ctr">
              <a:buNone/>
              <a:defRPr sz="32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4240" y="6187513"/>
            <a:ext cx="12206240" cy="670487"/>
          </a:xfrm>
          <a:prstGeom prst="rect">
            <a:avLst/>
          </a:prstGeom>
        </p:spPr>
      </p:pic>
      <p:cxnSp>
        <p:nvCxnSpPr>
          <p:cNvPr id="8" name="Straight Connector 7"/>
          <p:cNvCxnSpPr/>
          <p:nvPr userDrawn="1"/>
        </p:nvCxnSpPr>
        <p:spPr>
          <a:xfrm>
            <a:off x="-14240" y="6180125"/>
            <a:ext cx="12206240" cy="7063"/>
          </a:xfrm>
          <a:prstGeom prst="line">
            <a:avLst/>
          </a:prstGeom>
          <a:ln w="57150">
            <a:solidFill>
              <a:srgbClr val="7BBC42"/>
            </a:solidFill>
          </a:ln>
          <a:effectLst/>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025" y="6357309"/>
            <a:ext cx="1993441" cy="373203"/>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26177" y="6322980"/>
            <a:ext cx="1360844" cy="398757"/>
          </a:xfrm>
          <a:prstGeom prst="rect">
            <a:avLst/>
          </a:prstGeom>
        </p:spPr>
      </p:pic>
      <p:pic>
        <p:nvPicPr>
          <p:cNvPr id="16" name="Picture 15"/>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0800000">
            <a:off x="-14242" y="-1"/>
            <a:ext cx="12206239" cy="221599"/>
          </a:xfrm>
          <a:prstGeom prst="rect">
            <a:avLst/>
          </a:prstGeom>
        </p:spPr>
      </p:pic>
      <p:cxnSp>
        <p:nvCxnSpPr>
          <p:cNvPr id="17" name="Straight Connector 16"/>
          <p:cNvCxnSpPr/>
          <p:nvPr userDrawn="1"/>
        </p:nvCxnSpPr>
        <p:spPr>
          <a:xfrm>
            <a:off x="-14240" y="221923"/>
            <a:ext cx="12206240" cy="0"/>
          </a:xfrm>
          <a:prstGeom prst="line">
            <a:avLst/>
          </a:prstGeom>
          <a:ln w="57150">
            <a:solidFill>
              <a:srgbClr val="7BBC4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5015232"/>
      </p:ext>
    </p:extLst>
  </p:cSld>
  <p:clrMapOvr>
    <a:masterClrMapping/>
  </p:clrMapOvr>
  <p:extLst>
    <p:ext uri="{DCECCB84-F9BA-43D5-87BE-67443E8EF086}">
      <p15:sldGuideLst xmlns:p15="http://schemas.microsoft.com/office/powerpoint/2012/main">
        <p15:guide id="1" orient="horz" pos="3108">
          <p15:clr>
            <a:srgbClr val="FBAE40"/>
          </p15:clr>
        </p15:guide>
        <p15:guide id="2" orient="horz" pos="29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3459" y="464191"/>
            <a:ext cx="10515600" cy="1036345"/>
          </a:xfrm>
        </p:spPr>
        <p:txBody>
          <a:bodyPr/>
          <a:lstStyle/>
          <a:p>
            <a:r>
              <a:rPr lang="en-US"/>
              <a:t>Click to edit Master title style</a:t>
            </a:r>
            <a:endParaRPr lang="en-US" dirty="0"/>
          </a:p>
        </p:txBody>
      </p:sp>
      <p:sp>
        <p:nvSpPr>
          <p:cNvPr id="3" name="Content Placeholder 2"/>
          <p:cNvSpPr>
            <a:spLocks noGrp="1"/>
          </p:cNvSpPr>
          <p:nvPr>
            <p:ph idx="1"/>
          </p:nvPr>
        </p:nvSpPr>
        <p:spPr>
          <a:xfrm>
            <a:off x="793459" y="1522456"/>
            <a:ext cx="10515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r>
              <a:rPr lang="en-US" dirty="0"/>
              <a:t>- </a:t>
            </a:r>
            <a:fld id="{1FF51F5F-EB2D-8243-A812-D2CBA9BC3824}" type="slidenum">
              <a:rPr lang="en-US" smtClean="0"/>
              <a:pPr/>
              <a:t>‹#›</a:t>
            </a:fld>
            <a:r>
              <a:rPr lang="en-US" dirty="0"/>
              <a:t> -</a:t>
            </a:r>
          </a:p>
        </p:txBody>
      </p:sp>
    </p:spTree>
    <p:extLst>
      <p:ext uri="{BB962C8B-B14F-4D97-AF65-F5344CB8AC3E}">
        <p14:creationId xmlns:p14="http://schemas.microsoft.com/office/powerpoint/2010/main" val="3014823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r>
              <a:rPr lang="en-US" dirty="0"/>
              <a:t>- </a:t>
            </a:r>
            <a:fld id="{1FF51F5F-EB2D-8243-A812-D2CBA9BC3824}" type="slidenum">
              <a:rPr lang="en-US" smtClean="0"/>
              <a:pPr/>
              <a:t>‹#›</a:t>
            </a:fld>
            <a:r>
              <a:rPr lang="en-US" dirty="0"/>
              <a:t> -</a:t>
            </a:r>
          </a:p>
        </p:txBody>
      </p:sp>
    </p:spTree>
    <p:extLst>
      <p:ext uri="{BB962C8B-B14F-4D97-AF65-F5344CB8AC3E}">
        <p14:creationId xmlns:p14="http://schemas.microsoft.com/office/powerpoint/2010/main" val="4478038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r>
              <a:rPr lang="en-US" dirty="0"/>
              <a:t>- </a:t>
            </a:r>
            <a:fld id="{1FF51F5F-EB2D-8243-A812-D2CBA9BC3824}" type="slidenum">
              <a:rPr lang="en-US" smtClean="0"/>
              <a:pPr/>
              <a:t>‹#›</a:t>
            </a:fld>
            <a:r>
              <a:rPr lang="en-US" dirty="0"/>
              <a:t> -</a:t>
            </a:r>
          </a:p>
        </p:txBody>
      </p:sp>
    </p:spTree>
    <p:extLst>
      <p:ext uri="{BB962C8B-B14F-4D97-AF65-F5344CB8AC3E}">
        <p14:creationId xmlns:p14="http://schemas.microsoft.com/office/powerpoint/2010/main" val="4038186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r>
              <a:rPr lang="en-US" dirty="0"/>
              <a:t>- </a:t>
            </a:r>
            <a:fld id="{1FF51F5F-EB2D-8243-A812-D2CBA9BC3824}" type="slidenum">
              <a:rPr lang="en-US" smtClean="0"/>
              <a:pPr/>
              <a:t>‹#›</a:t>
            </a:fld>
            <a:r>
              <a:rPr lang="en-US" dirty="0"/>
              <a:t> -</a:t>
            </a:r>
          </a:p>
        </p:txBody>
      </p:sp>
    </p:spTree>
    <p:extLst>
      <p:ext uri="{BB962C8B-B14F-4D97-AF65-F5344CB8AC3E}">
        <p14:creationId xmlns:p14="http://schemas.microsoft.com/office/powerpoint/2010/main" val="3684953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r>
              <a:rPr lang="en-US" dirty="0"/>
              <a:t>- </a:t>
            </a:r>
            <a:fld id="{1FF51F5F-EB2D-8243-A812-D2CBA9BC3824}" type="slidenum">
              <a:rPr lang="en-US" smtClean="0"/>
              <a:pPr/>
              <a:t>‹#›</a:t>
            </a:fld>
            <a:r>
              <a:rPr lang="en-US" dirty="0"/>
              <a:t> -</a:t>
            </a:r>
          </a:p>
        </p:txBody>
      </p:sp>
    </p:spTree>
    <p:extLst>
      <p:ext uri="{BB962C8B-B14F-4D97-AF65-F5344CB8AC3E}">
        <p14:creationId xmlns:p14="http://schemas.microsoft.com/office/powerpoint/2010/main" val="2133831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dirty="0"/>
              <a:t>- </a:t>
            </a:r>
            <a:fld id="{1FF51F5F-EB2D-8243-A812-D2CBA9BC3824}" type="slidenum">
              <a:rPr lang="en-US" smtClean="0"/>
              <a:pPr/>
              <a:t>‹#›</a:t>
            </a:fld>
            <a:r>
              <a:rPr lang="en-US" dirty="0"/>
              <a:t> -</a:t>
            </a:r>
          </a:p>
        </p:txBody>
      </p:sp>
    </p:spTree>
    <p:extLst>
      <p:ext uri="{BB962C8B-B14F-4D97-AF65-F5344CB8AC3E}">
        <p14:creationId xmlns:p14="http://schemas.microsoft.com/office/powerpoint/2010/main" val="2375022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r>
              <a:rPr lang="en-US" dirty="0"/>
              <a:t>- </a:t>
            </a:r>
            <a:fld id="{1FF51F5F-EB2D-8243-A812-D2CBA9BC3824}" type="slidenum">
              <a:rPr lang="en-US" smtClean="0"/>
              <a:pPr/>
              <a:t>‹#›</a:t>
            </a:fld>
            <a:r>
              <a:rPr lang="en-US" dirty="0"/>
              <a:t> -</a:t>
            </a:r>
          </a:p>
        </p:txBody>
      </p:sp>
    </p:spTree>
    <p:extLst>
      <p:ext uri="{BB962C8B-B14F-4D97-AF65-F5344CB8AC3E}">
        <p14:creationId xmlns:p14="http://schemas.microsoft.com/office/powerpoint/2010/main" val="4270210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3459" y="464191"/>
            <a:ext cx="10515600" cy="1036345"/>
          </a:xfrm>
        </p:spPr>
        <p:txBody>
          <a:bodyPr/>
          <a:lstStyle/>
          <a:p>
            <a:r>
              <a:rPr lang="en-US"/>
              <a:t>Click to edit Master title style</a:t>
            </a:r>
            <a:endParaRPr lang="en-US" dirty="0"/>
          </a:p>
        </p:txBody>
      </p:sp>
      <p:sp>
        <p:nvSpPr>
          <p:cNvPr id="3" name="Content Placeholder 2"/>
          <p:cNvSpPr>
            <a:spLocks noGrp="1"/>
          </p:cNvSpPr>
          <p:nvPr>
            <p:ph idx="1"/>
          </p:nvPr>
        </p:nvSpPr>
        <p:spPr>
          <a:xfrm>
            <a:off x="793459" y="1522456"/>
            <a:ext cx="10515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7531BD9-4462-456C-A4F9-D3A31BDF5967}" type="slidenum">
              <a:rPr lang="en-CA" smtClean="0"/>
              <a:t>‹#›</a:t>
            </a:fld>
            <a:endParaRPr lang="en-CA"/>
          </a:p>
        </p:txBody>
      </p:sp>
    </p:spTree>
    <p:extLst>
      <p:ext uri="{BB962C8B-B14F-4D97-AF65-F5344CB8AC3E}">
        <p14:creationId xmlns:p14="http://schemas.microsoft.com/office/powerpoint/2010/main" val="3510492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r>
              <a:rPr lang="en-US" dirty="0"/>
              <a:t>- </a:t>
            </a:r>
            <a:fld id="{1FF51F5F-EB2D-8243-A812-D2CBA9BC3824}" type="slidenum">
              <a:rPr lang="en-US" smtClean="0"/>
              <a:pPr/>
              <a:t>‹#›</a:t>
            </a:fld>
            <a:r>
              <a:rPr lang="en-US" dirty="0"/>
              <a:t> -</a:t>
            </a:r>
          </a:p>
        </p:txBody>
      </p:sp>
    </p:spTree>
    <p:extLst>
      <p:ext uri="{BB962C8B-B14F-4D97-AF65-F5344CB8AC3E}">
        <p14:creationId xmlns:p14="http://schemas.microsoft.com/office/powerpoint/2010/main" val="99454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r>
              <a:rPr lang="en-US" dirty="0"/>
              <a:t>- </a:t>
            </a:r>
            <a:fld id="{1FF51F5F-EB2D-8243-A812-D2CBA9BC3824}" type="slidenum">
              <a:rPr lang="en-US" smtClean="0"/>
              <a:t>‹#›</a:t>
            </a:fld>
            <a:r>
              <a:rPr lang="en-US" dirty="0"/>
              <a:t> -</a:t>
            </a:r>
          </a:p>
        </p:txBody>
      </p:sp>
    </p:spTree>
    <p:extLst>
      <p:ext uri="{BB962C8B-B14F-4D97-AF65-F5344CB8AC3E}">
        <p14:creationId xmlns:p14="http://schemas.microsoft.com/office/powerpoint/2010/main" val="1202513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r>
              <a:rPr lang="en-US" dirty="0"/>
              <a:t>- </a:t>
            </a:r>
            <a:fld id="{1FF51F5F-EB2D-8243-A812-D2CBA9BC3824}" type="slidenum">
              <a:rPr lang="en-US" smtClean="0"/>
              <a:t>‹#›</a:t>
            </a:fld>
            <a:r>
              <a:rPr lang="en-US" dirty="0"/>
              <a:t> -</a:t>
            </a:r>
          </a:p>
        </p:txBody>
      </p:sp>
    </p:spTree>
    <p:extLst>
      <p:ext uri="{BB962C8B-B14F-4D97-AF65-F5344CB8AC3E}">
        <p14:creationId xmlns:p14="http://schemas.microsoft.com/office/powerpoint/2010/main" val="8515376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09648" y="2659747"/>
            <a:ext cx="4826061" cy="2413519"/>
          </a:xfrm>
          <a:prstGeom prst="rect">
            <a:avLst/>
          </a:prstGeom>
          <a:effectLst>
            <a:reflection blurRad="6350" stA="52000" endA="300" endPos="20000" dir="5400000" sy="-100000" algn="bl" rotWithShape="0"/>
          </a:effectLst>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820211" y="2652768"/>
            <a:ext cx="2413519" cy="2413519"/>
          </a:xfrm>
          <a:prstGeom prst="rect">
            <a:avLst/>
          </a:prstGeom>
          <a:effectLst>
            <a:reflection blurRad="6350" stA="52000" endA="300" endPos="20000" dir="5400000" sy="-100000" algn="bl" rotWithShape="0"/>
          </a:effectLst>
        </p:spPr>
      </p:pic>
      <p:sp>
        <p:nvSpPr>
          <p:cNvPr id="10" name="Picture Placeholder 49"/>
          <p:cNvSpPr txBox="1">
            <a:spLocks/>
          </p:cNvSpPr>
          <p:nvPr userDrawn="1"/>
        </p:nvSpPr>
        <p:spPr>
          <a:xfrm>
            <a:off x="997910" y="2664745"/>
            <a:ext cx="2413519" cy="2408520"/>
          </a:xfrm>
          <a:prstGeom prst="rect">
            <a:avLst/>
          </a:prstGeom>
          <a:blipFill>
            <a:blip r:embed="rId4"/>
            <a:stretch>
              <a:fillRect/>
            </a:stretch>
          </a:blipFill>
          <a:effectLst>
            <a:reflection blurRad="6350" stA="52000" endA="300" endPos="20000" dir="5400000" sy="-100000" algn="bl" rotWithShape="0"/>
          </a:effectLst>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kern="1200" baseline="0">
                <a:ln w="3175">
                  <a:noFill/>
                </a:ln>
                <a:solidFill>
                  <a:schemeClr val="bg1"/>
                </a:solidFill>
                <a:effectLst>
                  <a:outerShdw blurRad="38100" dist="38100" dir="2700000" algn="tl">
                    <a:srgbClr val="000000">
                      <a:alpha val="43137"/>
                    </a:srgbClr>
                  </a:outerShdw>
                </a:effectLst>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3733" dirty="0"/>
              <a:t>   </a:t>
            </a:r>
          </a:p>
        </p:txBody>
      </p:sp>
      <p:sp>
        <p:nvSpPr>
          <p:cNvPr id="11" name="Date Placeholder 3"/>
          <p:cNvSpPr>
            <a:spLocks noGrp="1"/>
          </p:cNvSpPr>
          <p:nvPr>
            <p:ph type="dt" sz="half" idx="2"/>
          </p:nvPr>
        </p:nvSpPr>
        <p:spPr>
          <a:xfrm>
            <a:off x="7315860" y="6350025"/>
            <a:ext cx="920261" cy="232020"/>
          </a:xfrm>
          <a:prstGeom prst="rect">
            <a:avLst/>
          </a:prstGeom>
        </p:spPr>
        <p:txBody>
          <a:bodyPr vert="horz" lIns="91440" tIns="45720" rIns="91440" bIns="45720" rtlCol="0" anchor="ctr"/>
          <a:lstStyle>
            <a:lvl1pPr algn="l">
              <a:defRPr sz="1067">
                <a:solidFill>
                  <a:schemeClr val="bg1"/>
                </a:solidFill>
              </a:defRPr>
            </a:lvl1pPr>
          </a:lstStyle>
          <a:p>
            <a:fld id="{0D7906E8-6C1D-4196-8A19-57522AD23F75}" type="datetime1">
              <a:rPr lang="en-US" smtClean="0"/>
              <a:t>11/14/2024</a:t>
            </a:fld>
            <a:endParaRPr lang="en-US" dirty="0"/>
          </a:p>
        </p:txBody>
      </p:sp>
      <p:sp>
        <p:nvSpPr>
          <p:cNvPr id="12" name="Slide Number Placeholder 5"/>
          <p:cNvSpPr>
            <a:spLocks noGrp="1"/>
          </p:cNvSpPr>
          <p:nvPr>
            <p:ph type="sldNum" sz="quarter" idx="4"/>
          </p:nvPr>
        </p:nvSpPr>
        <p:spPr>
          <a:xfrm>
            <a:off x="7395122" y="6630700"/>
            <a:ext cx="463060" cy="232019"/>
          </a:xfrm>
          <a:prstGeom prst="rect">
            <a:avLst/>
          </a:prstGeom>
        </p:spPr>
        <p:txBody>
          <a:bodyPr vert="horz" lIns="91440" tIns="45720" rIns="91440" bIns="45720" rtlCol="0" anchor="ctr"/>
          <a:lstStyle>
            <a:lvl1pPr algn="r">
              <a:defRPr sz="1067">
                <a:solidFill>
                  <a:schemeClr val="bg1"/>
                </a:solidFill>
              </a:defRPr>
            </a:lvl1pPr>
          </a:lstStyle>
          <a:p>
            <a:fld id="{B6EF215C-2976-4ABA-90C2-AC0CAAEE5D7F}" type="slidenum">
              <a:rPr lang="en-US" smtClean="0"/>
              <a:pPr/>
              <a:t>‹#›</a:t>
            </a:fld>
            <a:endParaRPr lang="en-US" dirty="0"/>
          </a:p>
        </p:txBody>
      </p:sp>
      <p:sp>
        <p:nvSpPr>
          <p:cNvPr id="13" name="Title 1"/>
          <p:cNvSpPr>
            <a:spLocks noGrp="1"/>
          </p:cNvSpPr>
          <p:nvPr>
            <p:ph type="ctrTitle"/>
          </p:nvPr>
        </p:nvSpPr>
        <p:spPr>
          <a:xfrm>
            <a:off x="757795" y="413915"/>
            <a:ext cx="10607899" cy="844688"/>
          </a:xfrm>
          <a:prstGeom prst="rect">
            <a:avLst/>
          </a:prstGeom>
        </p:spPr>
        <p:txBody>
          <a:bodyPr anchor="b"/>
          <a:lstStyle>
            <a:lvl1pPr algn="ctr">
              <a:defRPr sz="4800" b="1"/>
            </a:lvl1pPr>
          </a:lstStyle>
          <a:p>
            <a:r>
              <a:rPr lang="en-US"/>
              <a:t>Click to edit Master title style</a:t>
            </a:r>
            <a:endParaRPr lang="en-US" dirty="0"/>
          </a:p>
        </p:txBody>
      </p:sp>
      <p:sp>
        <p:nvSpPr>
          <p:cNvPr id="14" name="Subtitle 2"/>
          <p:cNvSpPr>
            <a:spLocks noGrp="1"/>
          </p:cNvSpPr>
          <p:nvPr>
            <p:ph type="subTitle" idx="1"/>
          </p:nvPr>
        </p:nvSpPr>
        <p:spPr>
          <a:xfrm>
            <a:off x="1489744" y="1449050"/>
            <a:ext cx="9144000" cy="585591"/>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Tree>
    <p:extLst>
      <p:ext uri="{BB962C8B-B14F-4D97-AF65-F5344CB8AC3E}">
        <p14:creationId xmlns:p14="http://schemas.microsoft.com/office/powerpoint/2010/main" val="33630962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Date Placeholder 3"/>
          <p:cNvSpPr>
            <a:spLocks noGrp="1"/>
          </p:cNvSpPr>
          <p:nvPr>
            <p:ph type="dt" sz="half" idx="2"/>
          </p:nvPr>
        </p:nvSpPr>
        <p:spPr>
          <a:xfrm>
            <a:off x="7315860" y="6350025"/>
            <a:ext cx="920261" cy="232020"/>
          </a:xfrm>
          <a:prstGeom prst="rect">
            <a:avLst/>
          </a:prstGeom>
        </p:spPr>
        <p:txBody>
          <a:bodyPr vert="horz" lIns="91440" tIns="45720" rIns="91440" bIns="45720" rtlCol="0" anchor="ctr"/>
          <a:lstStyle>
            <a:lvl1pPr algn="l">
              <a:defRPr sz="1067">
                <a:solidFill>
                  <a:schemeClr val="bg1"/>
                </a:solidFill>
              </a:defRPr>
            </a:lvl1pPr>
          </a:lstStyle>
          <a:p>
            <a:fld id="{B1AA3D80-A70B-4E58-A83B-D731C7E35382}" type="datetime1">
              <a:rPr lang="en-US" smtClean="0"/>
              <a:t>11/14/2024</a:t>
            </a:fld>
            <a:endParaRPr lang="en-US" dirty="0"/>
          </a:p>
        </p:txBody>
      </p:sp>
      <p:sp>
        <p:nvSpPr>
          <p:cNvPr id="7" name="Slide Number Placeholder 5"/>
          <p:cNvSpPr>
            <a:spLocks noGrp="1"/>
          </p:cNvSpPr>
          <p:nvPr>
            <p:ph type="sldNum" sz="quarter" idx="4"/>
          </p:nvPr>
        </p:nvSpPr>
        <p:spPr>
          <a:xfrm>
            <a:off x="7395122" y="6630700"/>
            <a:ext cx="463060" cy="232019"/>
          </a:xfrm>
          <a:prstGeom prst="rect">
            <a:avLst/>
          </a:prstGeom>
        </p:spPr>
        <p:txBody>
          <a:bodyPr vert="horz" lIns="91440" tIns="45720" rIns="91440" bIns="45720" rtlCol="0" anchor="ctr"/>
          <a:lstStyle>
            <a:lvl1pPr algn="r">
              <a:defRPr sz="1067">
                <a:solidFill>
                  <a:schemeClr val="bg1"/>
                </a:solidFill>
              </a:defRPr>
            </a:lvl1pPr>
          </a:lstStyle>
          <a:p>
            <a:fld id="{B6EF215C-2976-4ABA-90C2-AC0CAAEE5D7F}" type="slidenum">
              <a:rPr lang="en-US" smtClean="0"/>
              <a:pPr/>
              <a:t>‹#›</a:t>
            </a:fld>
            <a:endParaRPr lang="en-US" dirty="0"/>
          </a:p>
        </p:txBody>
      </p:sp>
      <p:sp>
        <p:nvSpPr>
          <p:cNvPr id="8" name="Title 1"/>
          <p:cNvSpPr>
            <a:spLocks noGrp="1"/>
          </p:cNvSpPr>
          <p:nvPr>
            <p:ph type="title"/>
          </p:nvPr>
        </p:nvSpPr>
        <p:spPr>
          <a:xfrm>
            <a:off x="838199" y="366185"/>
            <a:ext cx="11027535" cy="1325033"/>
          </a:xfrm>
          <a:prstGeom prst="rect">
            <a:avLst/>
          </a:prstGeom>
        </p:spPr>
        <p:txBody>
          <a:bodyPr/>
          <a:lstStyle>
            <a:lvl1pPr>
              <a:defRPr sz="4800" b="1"/>
            </a:lvl1pPr>
          </a:lstStyle>
          <a:p>
            <a:r>
              <a:rPr lang="en-US"/>
              <a:t>Click to edit Master title style</a:t>
            </a:r>
            <a:endParaRPr lang="en-US" dirty="0"/>
          </a:p>
        </p:txBody>
      </p:sp>
    </p:spTree>
    <p:extLst>
      <p:ext uri="{BB962C8B-B14F-4D97-AF65-F5344CB8AC3E}">
        <p14:creationId xmlns:p14="http://schemas.microsoft.com/office/powerpoint/2010/main" val="29420737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1"/>
          <p:cNvSpPr>
            <a:spLocks noGrp="1"/>
          </p:cNvSpPr>
          <p:nvPr>
            <p:ph type="title"/>
          </p:nvPr>
        </p:nvSpPr>
        <p:spPr>
          <a:xfrm>
            <a:off x="838199" y="366185"/>
            <a:ext cx="10941676" cy="1325033"/>
          </a:xfrm>
          <a:prstGeom prst="rect">
            <a:avLst/>
          </a:prstGeom>
        </p:spPr>
        <p:txBody>
          <a:bodyPr/>
          <a:lstStyle>
            <a:lvl1pPr>
              <a:defRPr sz="4800" b="1"/>
            </a:lvl1pPr>
          </a:lstStyle>
          <a:p>
            <a:r>
              <a:rPr lang="en-US"/>
              <a:t>Click to edit Master title style</a:t>
            </a:r>
            <a:endParaRPr lang="en-US" dirty="0"/>
          </a:p>
        </p:txBody>
      </p:sp>
      <p:sp>
        <p:nvSpPr>
          <p:cNvPr id="10"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5621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itle 1"/>
          <p:cNvSpPr>
            <a:spLocks noGrp="1"/>
          </p:cNvSpPr>
          <p:nvPr>
            <p:ph type="ctrTitle"/>
          </p:nvPr>
        </p:nvSpPr>
        <p:spPr>
          <a:xfrm>
            <a:off x="719847" y="1121833"/>
            <a:ext cx="10607899" cy="2387600"/>
          </a:xfrm>
          <a:prstGeom prst="rect">
            <a:avLst/>
          </a:prstGeom>
        </p:spPr>
        <p:txBody>
          <a:bodyPr anchor="b"/>
          <a:lstStyle>
            <a:lvl1pPr algn="ctr">
              <a:defRPr sz="4800" b="1"/>
            </a:lvl1pPr>
          </a:lstStyle>
          <a:p>
            <a:r>
              <a:rPr lang="en-US"/>
              <a:t>Click to edit Master title style</a:t>
            </a:r>
            <a:endParaRPr lang="en-US" dirty="0"/>
          </a:p>
        </p:txBody>
      </p:sp>
      <p:sp>
        <p:nvSpPr>
          <p:cNvPr id="14"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Tree>
    <p:extLst>
      <p:ext uri="{BB962C8B-B14F-4D97-AF65-F5344CB8AC3E}">
        <p14:creationId xmlns:p14="http://schemas.microsoft.com/office/powerpoint/2010/main" val="907554214"/>
      </p:ext>
    </p:extLst>
  </p:cSld>
  <p:clrMapOvr>
    <a:masterClrMapping/>
  </p:clrMapOvr>
  <p:extLst>
    <p:ext uri="{DCECCB84-F9BA-43D5-87BE-67443E8EF086}">
      <p15:sldGuideLst xmlns:p15="http://schemas.microsoft.com/office/powerpoint/2012/main">
        <p15:guide id="1" orient="horz" pos="3108">
          <p15:clr>
            <a:srgbClr val="FBAE40"/>
          </p15:clr>
        </p15:guide>
        <p15:guide id="2" orient="horz" pos="29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831851" y="1710267"/>
            <a:ext cx="10870752" cy="2853267"/>
          </a:xfrm>
          <a:prstGeom prst="rect">
            <a:avLst/>
          </a:prstGeom>
        </p:spPr>
        <p:txBody>
          <a:bodyPr anchor="b"/>
          <a:lstStyle>
            <a:lvl1pPr>
              <a:defRPr sz="4800" b="1"/>
            </a:lvl1pPr>
          </a:lstStyle>
          <a:p>
            <a:r>
              <a:rPr lang="en-US"/>
              <a:t>Click to edit Master title style</a:t>
            </a:r>
            <a:endParaRPr lang="en-US" dirty="0"/>
          </a:p>
        </p:txBody>
      </p:sp>
      <p:sp>
        <p:nvSpPr>
          <p:cNvPr id="10"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817880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Title 1"/>
          <p:cNvSpPr>
            <a:spLocks noGrp="1"/>
          </p:cNvSpPr>
          <p:nvPr>
            <p:ph type="title"/>
          </p:nvPr>
        </p:nvSpPr>
        <p:spPr>
          <a:xfrm>
            <a:off x="838200" y="366185"/>
            <a:ext cx="10967433" cy="1325033"/>
          </a:xfrm>
          <a:prstGeom prst="rect">
            <a:avLst/>
          </a:prstGeom>
        </p:spPr>
        <p:txBody>
          <a:bodyPr/>
          <a:lstStyle>
            <a:lvl1pPr>
              <a:defRPr sz="4800" b="1"/>
            </a:lvl1pPr>
          </a:lstStyle>
          <a:p>
            <a:r>
              <a:rPr lang="en-US"/>
              <a:t>Click to edit Master title style</a:t>
            </a:r>
            <a:endParaRPr lang="en-US" dirty="0"/>
          </a:p>
        </p:txBody>
      </p:sp>
      <p:sp>
        <p:nvSpPr>
          <p:cNvPr id="11"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10"/>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73093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840318" y="366185"/>
            <a:ext cx="11145621" cy="1325033"/>
          </a:xfrm>
          <a:prstGeom prst="rect">
            <a:avLst/>
          </a:prstGeom>
        </p:spPr>
        <p:txBody>
          <a:bodyPr/>
          <a:lstStyle>
            <a:lvl1pPr>
              <a:defRPr sz="4800" b="1"/>
            </a:lvl1pPr>
          </a:lstStyle>
          <a:p>
            <a:r>
              <a:rPr lang="en-US"/>
              <a:t>Click to edit Master title style</a:t>
            </a:r>
            <a:endParaRPr lang="en-US" dirty="0"/>
          </a:p>
        </p:txBody>
      </p:sp>
      <p:sp>
        <p:nvSpPr>
          <p:cNvPr id="1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14" name="Content Placeholder 3"/>
          <p:cNvSpPr>
            <a:spLocks noGrp="1"/>
          </p:cNvSpPr>
          <p:nvPr>
            <p:ph sz="half" idx="10"/>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16" name="Content Placeholder 5"/>
          <p:cNvSpPr>
            <a:spLocks noGrp="1"/>
          </p:cNvSpPr>
          <p:nvPr>
            <p:ph sz="quarter" idx="11"/>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5238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57531BD9-4462-456C-A4F9-D3A31BDF5967}" type="slidenum">
              <a:rPr lang="en-CA" smtClean="0"/>
              <a:t>‹#›</a:t>
            </a:fld>
            <a:endParaRPr lang="en-CA"/>
          </a:p>
        </p:txBody>
      </p:sp>
    </p:spTree>
    <p:extLst>
      <p:ext uri="{BB962C8B-B14F-4D97-AF65-F5344CB8AC3E}">
        <p14:creationId xmlns:p14="http://schemas.microsoft.com/office/powerpoint/2010/main" val="14339505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Title 1"/>
          <p:cNvSpPr>
            <a:spLocks noGrp="1"/>
          </p:cNvSpPr>
          <p:nvPr>
            <p:ph type="title"/>
          </p:nvPr>
        </p:nvSpPr>
        <p:spPr>
          <a:xfrm>
            <a:off x="840318" y="620321"/>
            <a:ext cx="3932767" cy="1600200"/>
          </a:xfrm>
          <a:prstGeom prst="rect">
            <a:avLst/>
          </a:prstGeom>
        </p:spPr>
        <p:txBody>
          <a:bodyPr anchor="b"/>
          <a:lstStyle>
            <a:lvl1pPr>
              <a:defRPr sz="4267"/>
            </a:lvl1pPr>
          </a:lstStyle>
          <a:p>
            <a:r>
              <a:rPr lang="en-US"/>
              <a:t>Click to edit Master title style</a:t>
            </a:r>
            <a:endParaRPr lang="en-US" dirty="0"/>
          </a:p>
        </p:txBody>
      </p:sp>
      <p:sp>
        <p:nvSpPr>
          <p:cNvPr id="11" name="Content Placeholder 2"/>
          <p:cNvSpPr>
            <a:spLocks noGrp="1"/>
          </p:cNvSpPr>
          <p:nvPr>
            <p:ph idx="1"/>
          </p:nvPr>
        </p:nvSpPr>
        <p:spPr>
          <a:xfrm>
            <a:off x="5183717" y="1151606"/>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p:cNvSpPr>
            <a:spLocks noGrp="1"/>
          </p:cNvSpPr>
          <p:nvPr>
            <p:ph type="body" sz="half" idx="10"/>
          </p:nvPr>
        </p:nvSpPr>
        <p:spPr>
          <a:xfrm>
            <a:off x="840318" y="2220521"/>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Tree>
    <p:extLst>
      <p:ext uri="{BB962C8B-B14F-4D97-AF65-F5344CB8AC3E}">
        <p14:creationId xmlns:p14="http://schemas.microsoft.com/office/powerpoint/2010/main" val="18244206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Title 1"/>
          <p:cNvSpPr>
            <a:spLocks noGrp="1"/>
          </p:cNvSpPr>
          <p:nvPr>
            <p:ph type="title"/>
          </p:nvPr>
        </p:nvSpPr>
        <p:spPr>
          <a:xfrm>
            <a:off x="840318" y="628907"/>
            <a:ext cx="3932767" cy="1600200"/>
          </a:xfrm>
          <a:prstGeom prst="rect">
            <a:avLst/>
          </a:prstGeom>
        </p:spPr>
        <p:txBody>
          <a:bodyPr anchor="b"/>
          <a:lstStyle>
            <a:lvl1pPr>
              <a:defRPr sz="4267"/>
            </a:lvl1pPr>
          </a:lstStyle>
          <a:p>
            <a:r>
              <a:rPr lang="en-US"/>
              <a:t>Click to edit Master title style</a:t>
            </a:r>
          </a:p>
        </p:txBody>
      </p:sp>
      <p:sp>
        <p:nvSpPr>
          <p:cNvPr id="11" name="Picture Placeholder 2"/>
          <p:cNvSpPr>
            <a:spLocks noGrp="1"/>
          </p:cNvSpPr>
          <p:nvPr>
            <p:ph type="pic" idx="1"/>
          </p:nvPr>
        </p:nvSpPr>
        <p:spPr>
          <a:xfrm>
            <a:off x="5183717" y="1160191"/>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12" name="Text Placeholder 3"/>
          <p:cNvSpPr>
            <a:spLocks noGrp="1"/>
          </p:cNvSpPr>
          <p:nvPr>
            <p:ph type="body" sz="half" idx="10"/>
          </p:nvPr>
        </p:nvSpPr>
        <p:spPr>
          <a:xfrm>
            <a:off x="840318" y="2229107"/>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Tree>
    <p:extLst>
      <p:ext uri="{BB962C8B-B14F-4D97-AF65-F5344CB8AC3E}">
        <p14:creationId xmlns:p14="http://schemas.microsoft.com/office/powerpoint/2010/main" val="26031586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7878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199" y="366185"/>
            <a:ext cx="11027535" cy="1325033"/>
          </a:xfrm>
          <a:prstGeom prst="rect">
            <a:avLst/>
          </a:prstGeom>
        </p:spPr>
        <p:txBody>
          <a:bodyPr/>
          <a:lstStyle>
            <a:lvl1pPr>
              <a:defRPr sz="4800" b="1" baseline="0"/>
            </a:lvl1pPr>
          </a:lstStyle>
          <a:p>
            <a:r>
              <a:rPr lang="en-US" dirty="0"/>
              <a:t>Click to edit Master secondary title style</a:t>
            </a:r>
          </a:p>
        </p:txBody>
      </p:sp>
      <p:sp>
        <p:nvSpPr>
          <p:cNvPr id="3" name="Date Placeholder 2"/>
          <p:cNvSpPr>
            <a:spLocks noGrp="1"/>
          </p:cNvSpPr>
          <p:nvPr>
            <p:ph type="dt" sz="half" idx="10"/>
          </p:nvPr>
        </p:nvSpPr>
        <p:spPr/>
        <p:txBody>
          <a:bodyPr/>
          <a:lstStyle/>
          <a:p>
            <a:fld id="{2DBD1379-EE0E-4A01-8ACD-DD5688AC71C4}" type="datetime1">
              <a:rPr lang="en-US" smtClean="0"/>
              <a:t>11/14/2024</a:t>
            </a:fld>
            <a:endParaRPr lang="en-US"/>
          </a:p>
        </p:txBody>
      </p:sp>
      <p:sp>
        <p:nvSpPr>
          <p:cNvPr id="5" name="Slide Number Placeholder 4"/>
          <p:cNvSpPr>
            <a:spLocks noGrp="1"/>
          </p:cNvSpPr>
          <p:nvPr>
            <p:ph type="sldNum" sz="quarter" idx="12"/>
          </p:nvPr>
        </p:nvSpPr>
        <p:spPr/>
        <p:txBody>
          <a:bodyPr/>
          <a:lstStyle/>
          <a:p>
            <a:fld id="{B6EF215C-2976-4ABA-90C2-AC0CAAEE5D7F}" type="slidenum">
              <a:rPr lang="en-US" smtClean="0"/>
              <a:t>‹#›</a:t>
            </a:fld>
            <a:endParaRPr lang="en-US"/>
          </a:p>
        </p:txBody>
      </p:sp>
    </p:spTree>
    <p:extLst>
      <p:ext uri="{BB962C8B-B14F-4D97-AF65-F5344CB8AC3E}">
        <p14:creationId xmlns:p14="http://schemas.microsoft.com/office/powerpoint/2010/main" val="18820111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99" y="366185"/>
            <a:ext cx="10941676" cy="1325033"/>
          </a:xfrm>
          <a:prstGeom prst="rect">
            <a:avLst/>
          </a:prstGeom>
        </p:spPr>
        <p:txBody>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B6EF215C-2976-4ABA-90C2-AC0CAAEE5D7F}" type="slidenum">
              <a:rPr lang="en-US" smtClean="0"/>
              <a:t>‹#›</a:t>
            </a:fld>
            <a:endParaRPr lang="en-US"/>
          </a:p>
        </p:txBody>
      </p:sp>
    </p:spTree>
    <p:extLst>
      <p:ext uri="{BB962C8B-B14F-4D97-AF65-F5344CB8AC3E}">
        <p14:creationId xmlns:p14="http://schemas.microsoft.com/office/powerpoint/2010/main" val="17037838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19847" y="1121833"/>
            <a:ext cx="10607899" cy="2387600"/>
          </a:xfrm>
          <a:prstGeom prst="rect">
            <a:avLst/>
          </a:prstGeom>
        </p:spPr>
        <p:txBody>
          <a:bodyPr anchor="b"/>
          <a:lstStyle>
            <a:lvl1pPr algn="ctr">
              <a:defRPr sz="4800" b="1"/>
            </a:lvl1pPr>
          </a:lstStyle>
          <a:p>
            <a:r>
              <a:rPr lang="en-US"/>
              <a:t>Click to edit Master title style</a:t>
            </a:r>
            <a:endParaRPr lang="en-US" dirty="0"/>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B6EF215C-2976-4ABA-90C2-AC0CAAEE5D7F}" type="slidenum">
              <a:rPr lang="en-US" smtClean="0"/>
              <a:t>‹#›</a:t>
            </a:fld>
            <a:endParaRPr lang="en-US"/>
          </a:p>
        </p:txBody>
      </p:sp>
    </p:spTree>
    <p:extLst>
      <p:ext uri="{BB962C8B-B14F-4D97-AF65-F5344CB8AC3E}">
        <p14:creationId xmlns:p14="http://schemas.microsoft.com/office/powerpoint/2010/main" val="42171060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870752" cy="2853267"/>
          </a:xfrm>
          <a:prstGeom prst="rect">
            <a:avLst/>
          </a:prstGeom>
        </p:spPr>
        <p:txBody>
          <a:bodyPr anchor="b"/>
          <a:lstStyle>
            <a:lvl1pPr>
              <a:defRPr sz="4800" b="1"/>
            </a:lvl1pPr>
          </a:lstStyle>
          <a:p>
            <a:r>
              <a:rPr lang="en-US"/>
              <a:t>Click to edit Master title style</a:t>
            </a:r>
            <a:endParaRPr lang="en-US" dirty="0"/>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CFA7E7-7208-4430-ADD5-A892774E0F4A}" type="datetime1">
              <a:rPr lang="en-US" smtClean="0"/>
              <a:t>11/14/2024</a:t>
            </a:fld>
            <a:endParaRPr lang="en-US"/>
          </a:p>
        </p:txBody>
      </p:sp>
      <p:sp>
        <p:nvSpPr>
          <p:cNvPr id="6" name="Slide Number Placeholder 5"/>
          <p:cNvSpPr>
            <a:spLocks noGrp="1"/>
          </p:cNvSpPr>
          <p:nvPr>
            <p:ph type="sldNum" sz="quarter" idx="12"/>
          </p:nvPr>
        </p:nvSpPr>
        <p:spPr/>
        <p:txBody>
          <a:bodyPr/>
          <a:lstStyle/>
          <a:p>
            <a:fld id="{B6EF215C-2976-4ABA-90C2-AC0CAAEE5D7F}" type="slidenum">
              <a:rPr lang="en-US" smtClean="0"/>
              <a:t>‹#›</a:t>
            </a:fld>
            <a:endParaRPr lang="en-US"/>
          </a:p>
        </p:txBody>
      </p:sp>
    </p:spTree>
    <p:extLst>
      <p:ext uri="{BB962C8B-B14F-4D97-AF65-F5344CB8AC3E}">
        <p14:creationId xmlns:p14="http://schemas.microsoft.com/office/powerpoint/2010/main" val="8029472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967433" cy="1325033"/>
          </a:xfrm>
          <a:prstGeom prst="rect">
            <a:avLst/>
          </a:prstGeom>
        </p:spPr>
        <p:txBody>
          <a:bodyPr/>
          <a:lstStyle>
            <a:lvl1pPr>
              <a:defRPr sz="4800" b="1"/>
            </a:lvl1pPr>
          </a:lstStyle>
          <a:p>
            <a:r>
              <a:rPr lang="en-US"/>
              <a:t>Click to edit Master title style</a:t>
            </a:r>
            <a:endParaRPr lang="en-US" dirty="0"/>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9A5AEB-B0DC-4AC8-A73D-61B5A92AB767}" type="datetime1">
              <a:rPr lang="en-US" smtClean="0"/>
              <a:t>11/14/2024</a:t>
            </a:fld>
            <a:endParaRPr lang="en-US"/>
          </a:p>
        </p:txBody>
      </p:sp>
      <p:sp>
        <p:nvSpPr>
          <p:cNvPr id="7" name="Slide Number Placeholder 6"/>
          <p:cNvSpPr>
            <a:spLocks noGrp="1"/>
          </p:cNvSpPr>
          <p:nvPr>
            <p:ph type="sldNum" sz="quarter" idx="12"/>
          </p:nvPr>
        </p:nvSpPr>
        <p:spPr/>
        <p:txBody>
          <a:bodyPr/>
          <a:lstStyle/>
          <a:p>
            <a:fld id="{B6EF215C-2976-4ABA-90C2-AC0CAAEE5D7F}" type="slidenum">
              <a:rPr lang="en-US" smtClean="0"/>
              <a:t>‹#›</a:t>
            </a:fld>
            <a:endParaRPr lang="en-US"/>
          </a:p>
        </p:txBody>
      </p:sp>
    </p:spTree>
    <p:extLst>
      <p:ext uri="{BB962C8B-B14F-4D97-AF65-F5344CB8AC3E}">
        <p14:creationId xmlns:p14="http://schemas.microsoft.com/office/powerpoint/2010/main" val="14586887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8" y="366185"/>
            <a:ext cx="11145621" cy="1325033"/>
          </a:xfrm>
          <a:prstGeom prst="rect">
            <a:avLst/>
          </a:prstGeom>
        </p:spPr>
        <p:txBody>
          <a:bodyPr/>
          <a:lstStyle>
            <a:lvl1pPr>
              <a:defRPr sz="4800" b="1"/>
            </a:lvl1pPr>
          </a:lstStyle>
          <a:p>
            <a:r>
              <a:rPr lang="en-US"/>
              <a:t>Click to edit Master title style</a:t>
            </a:r>
            <a:endParaRPr lang="en-US" dirty="0"/>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EA5112-EBE7-4875-A6B6-2843F488B7BD}" type="datetime1">
              <a:rPr lang="en-US" smtClean="0"/>
              <a:t>11/14/2024</a:t>
            </a:fld>
            <a:endParaRPr lang="en-US"/>
          </a:p>
        </p:txBody>
      </p:sp>
      <p:sp>
        <p:nvSpPr>
          <p:cNvPr id="9" name="Slide Number Placeholder 8"/>
          <p:cNvSpPr>
            <a:spLocks noGrp="1"/>
          </p:cNvSpPr>
          <p:nvPr>
            <p:ph type="sldNum" sz="quarter" idx="12"/>
          </p:nvPr>
        </p:nvSpPr>
        <p:spPr/>
        <p:txBody>
          <a:bodyPr/>
          <a:lstStyle/>
          <a:p>
            <a:fld id="{B6EF215C-2976-4ABA-90C2-AC0CAAEE5D7F}" type="slidenum">
              <a:rPr lang="en-US" smtClean="0"/>
              <a:t>‹#›</a:t>
            </a:fld>
            <a:endParaRPr lang="en-US"/>
          </a:p>
        </p:txBody>
      </p:sp>
    </p:spTree>
    <p:extLst>
      <p:ext uri="{BB962C8B-B14F-4D97-AF65-F5344CB8AC3E}">
        <p14:creationId xmlns:p14="http://schemas.microsoft.com/office/powerpoint/2010/main" val="8532339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620321"/>
            <a:ext cx="3932767" cy="1600200"/>
          </a:xfrm>
          <a:prstGeom prst="rect">
            <a:avLst/>
          </a:prstGeom>
        </p:spPr>
        <p:txBody>
          <a:bodyPr anchor="b"/>
          <a:lstStyle>
            <a:lvl1pPr>
              <a:defRPr sz="4267"/>
            </a:lvl1pPr>
          </a:lstStyle>
          <a:p>
            <a:r>
              <a:rPr lang="en-US"/>
              <a:t>Click to edit Master title style</a:t>
            </a:r>
            <a:endParaRPr lang="en-US" dirty="0"/>
          </a:p>
        </p:txBody>
      </p:sp>
      <p:sp>
        <p:nvSpPr>
          <p:cNvPr id="3" name="Content Placeholder 2"/>
          <p:cNvSpPr>
            <a:spLocks noGrp="1"/>
          </p:cNvSpPr>
          <p:nvPr>
            <p:ph idx="1"/>
          </p:nvPr>
        </p:nvSpPr>
        <p:spPr>
          <a:xfrm>
            <a:off x="5183717" y="1151606"/>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220521"/>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79D368E0-E6C7-45C3-A58A-D4D273C38A8C}" type="datetime1">
              <a:rPr lang="en-US" smtClean="0"/>
              <a:t>11/14/2024</a:t>
            </a:fld>
            <a:endParaRPr lang="en-US"/>
          </a:p>
        </p:txBody>
      </p:sp>
      <p:sp>
        <p:nvSpPr>
          <p:cNvPr id="7" name="Slide Number Placeholder 6"/>
          <p:cNvSpPr>
            <a:spLocks noGrp="1"/>
          </p:cNvSpPr>
          <p:nvPr>
            <p:ph type="sldNum" sz="quarter" idx="12"/>
          </p:nvPr>
        </p:nvSpPr>
        <p:spPr/>
        <p:txBody>
          <a:bodyPr/>
          <a:lstStyle/>
          <a:p>
            <a:fld id="{B6EF215C-2976-4ABA-90C2-AC0CAAEE5D7F}" type="slidenum">
              <a:rPr lang="en-US" smtClean="0"/>
              <a:t>‹#›</a:t>
            </a:fld>
            <a:endParaRPr lang="en-US"/>
          </a:p>
        </p:txBody>
      </p:sp>
    </p:spTree>
    <p:extLst>
      <p:ext uri="{BB962C8B-B14F-4D97-AF65-F5344CB8AC3E}">
        <p14:creationId xmlns:p14="http://schemas.microsoft.com/office/powerpoint/2010/main" val="4201394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7531BD9-4462-456C-A4F9-D3A31BDF5967}" type="slidenum">
              <a:rPr lang="en-CA" smtClean="0"/>
              <a:t>‹#›</a:t>
            </a:fld>
            <a:endParaRPr lang="en-CA"/>
          </a:p>
        </p:txBody>
      </p:sp>
    </p:spTree>
    <p:extLst>
      <p:ext uri="{BB962C8B-B14F-4D97-AF65-F5344CB8AC3E}">
        <p14:creationId xmlns:p14="http://schemas.microsoft.com/office/powerpoint/2010/main" val="22398163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628907"/>
            <a:ext cx="3932767" cy="1600200"/>
          </a:xfrm>
          <a:prstGeom prst="rect">
            <a:avLst/>
          </a:prstGeom>
        </p:spPr>
        <p:txBody>
          <a:bodyPr anchor="b"/>
          <a:lstStyle>
            <a:lvl1pPr>
              <a:defRPr sz="4267"/>
            </a:lvl1pPr>
          </a:lstStyle>
          <a:p>
            <a:r>
              <a:rPr lang="en-US"/>
              <a:t>Click to edit Master title style</a:t>
            </a:r>
          </a:p>
        </p:txBody>
      </p:sp>
      <p:sp>
        <p:nvSpPr>
          <p:cNvPr id="3" name="Picture Placeholder 2"/>
          <p:cNvSpPr>
            <a:spLocks noGrp="1"/>
          </p:cNvSpPr>
          <p:nvPr>
            <p:ph type="pic" idx="1"/>
          </p:nvPr>
        </p:nvSpPr>
        <p:spPr>
          <a:xfrm>
            <a:off x="5183717" y="1160191"/>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840318" y="2229107"/>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8DAB9EA6-3F05-4CBA-8EBD-FFEA92254E51}" type="datetime1">
              <a:rPr lang="en-US" smtClean="0"/>
              <a:t>11/14/2024</a:t>
            </a:fld>
            <a:endParaRPr lang="en-US"/>
          </a:p>
        </p:txBody>
      </p:sp>
      <p:sp>
        <p:nvSpPr>
          <p:cNvPr id="7" name="Slide Number Placeholder 6"/>
          <p:cNvSpPr>
            <a:spLocks noGrp="1"/>
          </p:cNvSpPr>
          <p:nvPr>
            <p:ph type="sldNum" sz="quarter" idx="12"/>
          </p:nvPr>
        </p:nvSpPr>
        <p:spPr/>
        <p:txBody>
          <a:bodyPr/>
          <a:lstStyle/>
          <a:p>
            <a:fld id="{B6EF215C-2976-4ABA-90C2-AC0CAAEE5D7F}" type="slidenum">
              <a:rPr lang="en-US" smtClean="0"/>
              <a:t>‹#›</a:t>
            </a:fld>
            <a:endParaRPr lang="en-US"/>
          </a:p>
        </p:txBody>
      </p:sp>
    </p:spTree>
    <p:extLst>
      <p:ext uri="{BB962C8B-B14F-4D97-AF65-F5344CB8AC3E}">
        <p14:creationId xmlns:p14="http://schemas.microsoft.com/office/powerpoint/2010/main" val="34103863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0DBCA-129B-47E1-B4A3-7C2E02B4E1E4}" type="datetime1">
              <a:rPr lang="en-US" smtClean="0"/>
              <a:t>11/14/2024</a:t>
            </a:fld>
            <a:endParaRPr lang="en-US"/>
          </a:p>
        </p:txBody>
      </p:sp>
      <p:sp>
        <p:nvSpPr>
          <p:cNvPr id="4" name="Slide Number Placeholder 3"/>
          <p:cNvSpPr>
            <a:spLocks noGrp="1"/>
          </p:cNvSpPr>
          <p:nvPr>
            <p:ph type="sldNum" sz="quarter" idx="12"/>
          </p:nvPr>
        </p:nvSpPr>
        <p:spPr/>
        <p:txBody>
          <a:bodyPr/>
          <a:lstStyle/>
          <a:p>
            <a:fld id="{B6EF215C-2976-4ABA-90C2-AC0CAAEE5D7F}" type="slidenum">
              <a:rPr lang="en-US" smtClean="0"/>
              <a:t>‹#›</a:t>
            </a:fld>
            <a:endParaRPr lang="en-US"/>
          </a:p>
        </p:txBody>
      </p:sp>
    </p:spTree>
    <p:extLst>
      <p:ext uri="{BB962C8B-B14F-4D97-AF65-F5344CB8AC3E}">
        <p14:creationId xmlns:p14="http://schemas.microsoft.com/office/powerpoint/2010/main" val="3221442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57531BD9-4462-456C-A4F9-D3A31BDF5967}" type="slidenum">
              <a:rPr lang="en-CA" smtClean="0"/>
              <a:t>‹#›</a:t>
            </a:fld>
            <a:endParaRPr lang="en-CA"/>
          </a:p>
        </p:txBody>
      </p:sp>
    </p:spTree>
    <p:extLst>
      <p:ext uri="{BB962C8B-B14F-4D97-AF65-F5344CB8AC3E}">
        <p14:creationId xmlns:p14="http://schemas.microsoft.com/office/powerpoint/2010/main" val="650465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57531BD9-4462-456C-A4F9-D3A31BDF5967}" type="slidenum">
              <a:rPr lang="en-CA" smtClean="0"/>
              <a:t>‹#›</a:t>
            </a:fld>
            <a:endParaRPr lang="en-CA"/>
          </a:p>
        </p:txBody>
      </p:sp>
    </p:spTree>
    <p:extLst>
      <p:ext uri="{BB962C8B-B14F-4D97-AF65-F5344CB8AC3E}">
        <p14:creationId xmlns:p14="http://schemas.microsoft.com/office/powerpoint/2010/main" val="4059782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7531BD9-4462-456C-A4F9-D3A31BDF5967}" type="slidenum">
              <a:rPr lang="en-CA" smtClean="0"/>
              <a:t>‹#›</a:t>
            </a:fld>
            <a:endParaRPr lang="en-CA"/>
          </a:p>
        </p:txBody>
      </p:sp>
    </p:spTree>
    <p:extLst>
      <p:ext uri="{BB962C8B-B14F-4D97-AF65-F5344CB8AC3E}">
        <p14:creationId xmlns:p14="http://schemas.microsoft.com/office/powerpoint/2010/main" val="450264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7531BD9-4462-456C-A4F9-D3A31BDF5967}" type="slidenum">
              <a:rPr lang="en-CA" smtClean="0"/>
              <a:t>‹#›</a:t>
            </a:fld>
            <a:endParaRPr lang="en-CA"/>
          </a:p>
        </p:txBody>
      </p:sp>
    </p:spTree>
    <p:extLst>
      <p:ext uri="{BB962C8B-B14F-4D97-AF65-F5344CB8AC3E}">
        <p14:creationId xmlns:p14="http://schemas.microsoft.com/office/powerpoint/2010/main" val="704911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7531BD9-4462-456C-A4F9-D3A31BDF5967}" type="slidenum">
              <a:rPr lang="en-CA" smtClean="0"/>
              <a:t>‹#›</a:t>
            </a:fld>
            <a:endParaRPr lang="en-CA"/>
          </a:p>
        </p:txBody>
      </p:sp>
    </p:spTree>
    <p:extLst>
      <p:ext uri="{BB962C8B-B14F-4D97-AF65-F5344CB8AC3E}">
        <p14:creationId xmlns:p14="http://schemas.microsoft.com/office/powerpoint/2010/main" val="3418802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4.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8.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1.jpg"/><Relationship Id="rId2" Type="http://schemas.openxmlformats.org/officeDocument/2006/relationships/slideLayout" Target="../slideLayouts/slideLayout24.xml"/><Relationship Id="rId16" Type="http://schemas.openxmlformats.org/officeDocument/2006/relationships/image" Target="../media/image2.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5" Type="http://schemas.openxmlformats.org/officeDocument/2006/relationships/image" Target="../media/image7.emf"/><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6.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8.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12.jpe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1.jpg"/><Relationship Id="rId5" Type="http://schemas.openxmlformats.org/officeDocument/2006/relationships/slideLayout" Target="../slideLayouts/slideLayout37.xml"/><Relationship Id="rId10"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859" y="419449"/>
            <a:ext cx="11168141" cy="8963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95859" y="1322032"/>
            <a:ext cx="11168141"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4717276" y="63119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57531BD9-4462-456C-A4F9-D3A31BDF5967}" type="slidenum">
              <a:rPr lang="en-CA" smtClean="0"/>
              <a:t>‹#›</a:t>
            </a:fld>
            <a:endParaRPr lang="en-CA"/>
          </a:p>
        </p:txBody>
      </p:sp>
      <p:pic>
        <p:nvPicPr>
          <p:cNvPr id="11" name="Picture 10">
            <a:extLst>
              <a:ext uri="{FF2B5EF4-FFF2-40B4-BE49-F238E27FC236}">
                <a16:creationId xmlns:a16="http://schemas.microsoft.com/office/drawing/2014/main" id="{FF794D34-73D4-4DA8-87B5-4497C8C34EA6}"/>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rot="10800000">
            <a:off x="-14242" y="-1"/>
            <a:ext cx="12206239" cy="221599"/>
          </a:xfrm>
          <a:prstGeom prst="rect">
            <a:avLst/>
          </a:prstGeom>
        </p:spPr>
      </p:pic>
      <p:cxnSp>
        <p:nvCxnSpPr>
          <p:cNvPr id="12" name="Straight Connector 11">
            <a:extLst>
              <a:ext uri="{FF2B5EF4-FFF2-40B4-BE49-F238E27FC236}">
                <a16:creationId xmlns:a16="http://schemas.microsoft.com/office/drawing/2014/main" id="{1B51DFDD-A49F-4DB0-8A55-DF3900E6406C}"/>
              </a:ext>
            </a:extLst>
          </p:cNvPr>
          <p:cNvCxnSpPr/>
          <p:nvPr/>
        </p:nvCxnSpPr>
        <p:spPr>
          <a:xfrm>
            <a:off x="-14240" y="221923"/>
            <a:ext cx="12206240" cy="0"/>
          </a:xfrm>
          <a:prstGeom prst="line">
            <a:avLst/>
          </a:prstGeom>
          <a:ln w="57150">
            <a:solidFill>
              <a:srgbClr val="7BBC42"/>
            </a:solidFill>
          </a:ln>
          <a:effectLst/>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B2CEC1A-3009-4FE3-988C-12367144F48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17556" y="6189164"/>
            <a:ext cx="2252777" cy="607421"/>
          </a:xfrm>
          <a:prstGeom prst="rect">
            <a:avLst/>
          </a:prstGeom>
        </p:spPr>
      </p:pic>
      <p:pic>
        <p:nvPicPr>
          <p:cNvPr id="14" name="Picture 13">
            <a:extLst>
              <a:ext uri="{FF2B5EF4-FFF2-40B4-BE49-F238E27FC236}">
                <a16:creationId xmlns:a16="http://schemas.microsoft.com/office/drawing/2014/main" id="{00BE1CDE-5E19-41E0-87FF-5ED07D76785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402231" y="6289521"/>
            <a:ext cx="1387971" cy="406708"/>
          </a:xfrm>
          <a:prstGeom prst="rect">
            <a:avLst/>
          </a:prstGeom>
        </p:spPr>
      </p:pic>
    </p:spTree>
    <p:extLst>
      <p:ext uri="{BB962C8B-B14F-4D97-AF65-F5344CB8AC3E}">
        <p14:creationId xmlns:p14="http://schemas.microsoft.com/office/powerpoint/2010/main" val="119113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859" y="419449"/>
            <a:ext cx="11168141" cy="8963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95859" y="1322032"/>
            <a:ext cx="11168141"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4717276" y="63119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 </a:t>
            </a:r>
            <a:fld id="{1FF51F5F-EB2D-8243-A812-D2CBA9BC3824}" type="slidenum">
              <a:rPr lang="en-US" smtClean="0"/>
              <a:pPr/>
              <a:t>‹#›</a:t>
            </a:fld>
            <a:r>
              <a:rPr lang="en-US" dirty="0"/>
              <a:t> -</a:t>
            </a:r>
          </a:p>
        </p:txBody>
      </p:sp>
      <p:pic>
        <p:nvPicPr>
          <p:cNvPr id="11" name="Picture 10">
            <a:extLst>
              <a:ext uri="{FF2B5EF4-FFF2-40B4-BE49-F238E27FC236}">
                <a16:creationId xmlns:a16="http://schemas.microsoft.com/office/drawing/2014/main" id="{FF794D34-73D4-4DA8-87B5-4497C8C34EA6}"/>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rot="10800000">
            <a:off x="-14242" y="-1"/>
            <a:ext cx="12206239" cy="221599"/>
          </a:xfrm>
          <a:prstGeom prst="rect">
            <a:avLst/>
          </a:prstGeom>
        </p:spPr>
      </p:pic>
      <p:cxnSp>
        <p:nvCxnSpPr>
          <p:cNvPr id="12" name="Straight Connector 11">
            <a:extLst>
              <a:ext uri="{FF2B5EF4-FFF2-40B4-BE49-F238E27FC236}">
                <a16:creationId xmlns:a16="http://schemas.microsoft.com/office/drawing/2014/main" id="{1B51DFDD-A49F-4DB0-8A55-DF3900E6406C}"/>
              </a:ext>
            </a:extLst>
          </p:cNvPr>
          <p:cNvCxnSpPr/>
          <p:nvPr/>
        </p:nvCxnSpPr>
        <p:spPr>
          <a:xfrm>
            <a:off x="-14240" y="221923"/>
            <a:ext cx="12206240" cy="0"/>
          </a:xfrm>
          <a:prstGeom prst="line">
            <a:avLst/>
          </a:prstGeom>
          <a:ln w="57150">
            <a:solidFill>
              <a:srgbClr val="7BBC42"/>
            </a:solidFill>
          </a:ln>
          <a:effectLst/>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B2CEC1A-3009-4FE3-988C-12367144F48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17556" y="6189164"/>
            <a:ext cx="2252777" cy="607421"/>
          </a:xfrm>
          <a:prstGeom prst="rect">
            <a:avLst/>
          </a:prstGeom>
        </p:spPr>
      </p:pic>
      <p:pic>
        <p:nvPicPr>
          <p:cNvPr id="14" name="Picture 13">
            <a:extLst>
              <a:ext uri="{FF2B5EF4-FFF2-40B4-BE49-F238E27FC236}">
                <a16:creationId xmlns:a16="http://schemas.microsoft.com/office/drawing/2014/main" id="{00BE1CDE-5E19-41E0-87FF-5ED07D76785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402231" y="6289521"/>
            <a:ext cx="1387971" cy="406708"/>
          </a:xfrm>
          <a:prstGeom prst="rect">
            <a:avLst/>
          </a:prstGeom>
        </p:spPr>
      </p:pic>
    </p:spTree>
    <p:extLst>
      <p:ext uri="{BB962C8B-B14F-4D97-AF65-F5344CB8AC3E}">
        <p14:creationId xmlns:p14="http://schemas.microsoft.com/office/powerpoint/2010/main" val="42618629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377" rtl="0" eaLnBrk="1" latinLnBrk="0" hangingPunct="1">
        <a:lnSpc>
          <a:spcPct val="90000"/>
        </a:lnSpc>
        <a:spcBef>
          <a:spcPct val="0"/>
        </a:spcBef>
        <a:buNone/>
        <a:defRPr sz="4800" b="1"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pic>
        <p:nvPicPr>
          <p:cNvPr id="8" name="Picture 7"/>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14240" y="6187513"/>
            <a:ext cx="12206240" cy="670487"/>
          </a:xfrm>
          <a:prstGeom prst="rect">
            <a:avLst/>
          </a:prstGeom>
        </p:spPr>
      </p:pic>
      <p:cxnSp>
        <p:nvCxnSpPr>
          <p:cNvPr id="9" name="Straight Connector 8"/>
          <p:cNvCxnSpPr/>
          <p:nvPr/>
        </p:nvCxnSpPr>
        <p:spPr>
          <a:xfrm>
            <a:off x="-14240" y="6180125"/>
            <a:ext cx="12206240" cy="7063"/>
          </a:xfrm>
          <a:prstGeom prst="line">
            <a:avLst/>
          </a:prstGeom>
          <a:ln w="57150">
            <a:solidFill>
              <a:srgbClr val="7BBC42"/>
            </a:solidFill>
          </a:ln>
          <a:effectLst/>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136492" y="6371167"/>
            <a:ext cx="1993441" cy="373203"/>
          </a:xfrm>
          <a:prstGeom prst="rect">
            <a:avLst/>
          </a:prstGeom>
        </p:spPr>
      </p:pic>
      <p:pic>
        <p:nvPicPr>
          <p:cNvPr id="11" name="Picture 10"/>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526177" y="6322980"/>
            <a:ext cx="1360844" cy="398757"/>
          </a:xfrm>
          <a:prstGeom prst="rect">
            <a:avLst/>
          </a:prstGeom>
        </p:spPr>
      </p:pic>
      <p:pic>
        <p:nvPicPr>
          <p:cNvPr id="12" name="Picture 11"/>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rot="10800000">
            <a:off x="-14242" y="-1"/>
            <a:ext cx="12206239" cy="221599"/>
          </a:xfrm>
          <a:prstGeom prst="rect">
            <a:avLst/>
          </a:prstGeom>
        </p:spPr>
      </p:pic>
      <p:cxnSp>
        <p:nvCxnSpPr>
          <p:cNvPr id="13" name="Straight Connector 12"/>
          <p:cNvCxnSpPr/>
          <p:nvPr/>
        </p:nvCxnSpPr>
        <p:spPr>
          <a:xfrm>
            <a:off x="-14240" y="221923"/>
            <a:ext cx="12206240" cy="0"/>
          </a:xfrm>
          <a:prstGeom prst="line">
            <a:avLst/>
          </a:prstGeom>
          <a:ln w="57150">
            <a:solidFill>
              <a:srgbClr val="7BBC42"/>
            </a:solidFill>
          </a:ln>
          <a:effectLst/>
        </p:spPr>
        <p:style>
          <a:lnRef idx="1">
            <a:schemeClr val="accent1"/>
          </a:lnRef>
          <a:fillRef idx="0">
            <a:schemeClr val="accent1"/>
          </a:fillRef>
          <a:effectRef idx="0">
            <a:schemeClr val="accent1"/>
          </a:effectRef>
          <a:fontRef idx="minor">
            <a:schemeClr val="tx1"/>
          </a:fontRef>
        </p:style>
      </p:cxnSp>
      <p:sp>
        <p:nvSpPr>
          <p:cNvPr id="14" name="Date Placeholder 3"/>
          <p:cNvSpPr>
            <a:spLocks noGrp="1"/>
          </p:cNvSpPr>
          <p:nvPr>
            <p:ph type="dt" sz="half" idx="2"/>
          </p:nvPr>
        </p:nvSpPr>
        <p:spPr>
          <a:xfrm>
            <a:off x="7315860" y="6350025"/>
            <a:ext cx="920261" cy="232020"/>
          </a:xfrm>
          <a:prstGeom prst="rect">
            <a:avLst/>
          </a:prstGeom>
        </p:spPr>
        <p:txBody>
          <a:bodyPr vert="horz" lIns="91440" tIns="45720" rIns="91440" bIns="45720" rtlCol="0" anchor="ctr"/>
          <a:lstStyle>
            <a:lvl1pPr algn="l">
              <a:defRPr sz="1067">
                <a:solidFill>
                  <a:schemeClr val="bg1"/>
                </a:solidFill>
              </a:defRPr>
            </a:lvl1pPr>
          </a:lstStyle>
          <a:p>
            <a:fld id="{AC01B774-1EC8-4764-9408-1E6466341E07}" type="datetime1">
              <a:rPr lang="en-US" smtClean="0"/>
              <a:t>11/14/2024</a:t>
            </a:fld>
            <a:endParaRPr lang="en-US" dirty="0"/>
          </a:p>
        </p:txBody>
      </p:sp>
      <p:sp>
        <p:nvSpPr>
          <p:cNvPr id="15" name="Slide Number Placeholder 5"/>
          <p:cNvSpPr>
            <a:spLocks noGrp="1"/>
          </p:cNvSpPr>
          <p:nvPr>
            <p:ph type="sldNum" sz="quarter" idx="4"/>
          </p:nvPr>
        </p:nvSpPr>
        <p:spPr>
          <a:xfrm>
            <a:off x="7395122" y="6630700"/>
            <a:ext cx="463060" cy="232019"/>
          </a:xfrm>
          <a:prstGeom prst="rect">
            <a:avLst/>
          </a:prstGeom>
        </p:spPr>
        <p:txBody>
          <a:bodyPr vert="horz" lIns="91440" tIns="45720" rIns="91440" bIns="45720" rtlCol="0" anchor="ctr"/>
          <a:lstStyle>
            <a:lvl1pPr algn="r">
              <a:defRPr sz="1067">
                <a:solidFill>
                  <a:schemeClr val="bg1"/>
                </a:solidFill>
              </a:defRPr>
            </a:lvl1pPr>
          </a:lstStyle>
          <a:p>
            <a:fld id="{B6EF215C-2976-4ABA-90C2-AC0CAAEE5D7F}" type="slidenum">
              <a:rPr lang="en-US" smtClean="0"/>
              <a:pPr/>
              <a:t>‹#›</a:t>
            </a:fld>
            <a:endParaRPr lang="en-US" dirty="0"/>
          </a:p>
        </p:txBody>
      </p:sp>
    </p:spTree>
    <p:extLst>
      <p:ext uri="{BB962C8B-B14F-4D97-AF65-F5344CB8AC3E}">
        <p14:creationId xmlns:p14="http://schemas.microsoft.com/office/powerpoint/2010/main" val="410130195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hf hdr="0" ft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
        <p:nvSpPr>
          <p:cNvPr id="4" name="Date Placeholder 3"/>
          <p:cNvSpPr>
            <a:spLocks noGrp="1"/>
          </p:cNvSpPr>
          <p:nvPr>
            <p:ph type="dt" sz="half" idx="2"/>
          </p:nvPr>
        </p:nvSpPr>
        <p:spPr>
          <a:xfrm>
            <a:off x="7315860" y="6350025"/>
            <a:ext cx="920261" cy="232020"/>
          </a:xfrm>
          <a:prstGeom prst="rect">
            <a:avLst/>
          </a:prstGeom>
        </p:spPr>
        <p:txBody>
          <a:bodyPr vert="horz" lIns="91440" tIns="45720" rIns="91440" bIns="45720" rtlCol="0" anchor="ctr"/>
          <a:lstStyle>
            <a:lvl1pPr algn="l">
              <a:defRPr sz="1067">
                <a:solidFill>
                  <a:srgbClr val="0066A1"/>
                </a:solidFill>
              </a:defRPr>
            </a:lvl1pPr>
          </a:lstStyle>
          <a:p>
            <a:fld id="{AE00C1AB-EDA6-4E5D-AECE-2529D7B57316}" type="datetime1">
              <a:rPr lang="en-US" smtClean="0"/>
              <a:t>11/14/2024</a:t>
            </a:fld>
            <a:endParaRPr lang="en-US" dirty="0"/>
          </a:p>
        </p:txBody>
      </p:sp>
      <p:sp>
        <p:nvSpPr>
          <p:cNvPr id="6" name="Slide Number Placeholder 5"/>
          <p:cNvSpPr>
            <a:spLocks noGrp="1"/>
          </p:cNvSpPr>
          <p:nvPr>
            <p:ph type="sldNum" sz="quarter" idx="4"/>
          </p:nvPr>
        </p:nvSpPr>
        <p:spPr>
          <a:xfrm>
            <a:off x="7395122" y="6630700"/>
            <a:ext cx="463060" cy="232019"/>
          </a:xfrm>
          <a:prstGeom prst="rect">
            <a:avLst/>
          </a:prstGeom>
        </p:spPr>
        <p:txBody>
          <a:bodyPr vert="horz" lIns="91440" tIns="45720" rIns="91440" bIns="45720" rtlCol="0" anchor="ctr"/>
          <a:lstStyle>
            <a:lvl1pPr algn="r">
              <a:defRPr sz="1067">
                <a:solidFill>
                  <a:srgbClr val="0066A1"/>
                </a:solidFill>
              </a:defRPr>
            </a:lvl1pPr>
          </a:lstStyle>
          <a:p>
            <a:fld id="{B6EF215C-2976-4ABA-90C2-AC0CAAEE5D7F}" type="slidenum">
              <a:rPr lang="en-US" smtClean="0"/>
              <a:pPr/>
              <a:t>‹#›</a:t>
            </a:fld>
            <a:endParaRPr lang="en-US" dirty="0"/>
          </a:p>
        </p:txBody>
      </p:sp>
      <p:pic>
        <p:nvPicPr>
          <p:cNvPr id="8" name="Picture 7"/>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rot="10800000">
            <a:off x="0" y="0"/>
            <a:ext cx="12206240" cy="268224"/>
          </a:xfrm>
          <a:prstGeom prst="rect">
            <a:avLst/>
          </a:prstGeom>
        </p:spPr>
      </p:pic>
      <p:cxnSp>
        <p:nvCxnSpPr>
          <p:cNvPr id="9" name="Straight Connector 8"/>
          <p:cNvCxnSpPr/>
          <p:nvPr/>
        </p:nvCxnSpPr>
        <p:spPr>
          <a:xfrm>
            <a:off x="0" y="268225"/>
            <a:ext cx="12206240" cy="1216"/>
          </a:xfrm>
          <a:prstGeom prst="line">
            <a:avLst/>
          </a:prstGeom>
          <a:ln w="76200">
            <a:solidFill>
              <a:srgbClr val="7BBC42"/>
            </a:solidFill>
          </a:ln>
          <a:effectLst/>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013057" y="6255298"/>
            <a:ext cx="2252777" cy="607421"/>
          </a:xfrm>
          <a:prstGeom prst="rect">
            <a:avLst/>
          </a:prstGeom>
        </p:spPr>
      </p:pic>
      <p:pic>
        <p:nvPicPr>
          <p:cNvPr id="11" name="Picture 10"/>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502899" y="6350538"/>
            <a:ext cx="1387971" cy="406708"/>
          </a:xfrm>
          <a:prstGeom prst="rect">
            <a:avLst/>
          </a:prstGeom>
        </p:spPr>
      </p:pic>
    </p:spTree>
    <p:extLst>
      <p:ext uri="{BB962C8B-B14F-4D97-AF65-F5344CB8AC3E}">
        <p14:creationId xmlns:p14="http://schemas.microsoft.com/office/powerpoint/2010/main" val="109670603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Lst>
  <p:hf hdr="0" ftr="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8.png"/><Relationship Id="rId7"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gif"/><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35.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0.png"/><Relationship Id="rId7"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62.png"/><Relationship Id="rId7" Type="http://schemas.openxmlformats.org/officeDocument/2006/relationships/image" Target="../media/image59.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analog.com/en/resources/analog-dialogue/articles/ibis-modeling-part-1-why-ibis-modeling-is-critical-to-the-success-of-your-design.html" TargetMode="External"/><Relationship Id="rId7" Type="http://schemas.openxmlformats.org/officeDocument/2006/relationships/hyperlink" Target="https://www.keysight.com/us/en/lib/resources/webcasts/ibisami-modeling-fundamentals-3111611.html" TargetMode="External"/><Relationship Id="rId2" Type="http://schemas.openxmlformats.org/officeDocument/2006/relationships/hyperlink" Target="https://ibis.org/" TargetMode="External"/><Relationship Id="rId1" Type="http://schemas.openxmlformats.org/officeDocument/2006/relationships/slideLayout" Target="../slideLayouts/slideLayout2.xml"/><Relationship Id="rId6" Type="http://schemas.openxmlformats.org/officeDocument/2006/relationships/hyperlink" Target="https://www.mathworks.com/discovery/ibis-ami.html" TargetMode="External"/><Relationship Id="rId5" Type="http://schemas.openxmlformats.org/officeDocument/2006/relationships/hyperlink" Target="https://www.analog.com/en/resources/analog-dialogue/articles/ibis-modeling-part-3-how-to-achieve-a-quality-level-3-ibis-model-through-bench-measurement.html" TargetMode="External"/><Relationship Id="rId4" Type="http://schemas.openxmlformats.org/officeDocument/2006/relationships/hyperlink" Target="https://www.analog.com/en/resources/analog-dialogue/articles/ibis-modeling-part-2-why-and-how-to-create-your-own-ibis-model.html"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emf"/><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240.png"/><Relationship Id="rId5" Type="http://schemas.openxmlformats.org/officeDocument/2006/relationships/image" Target="../media/image80.png"/><Relationship Id="rId10" Type="http://schemas.openxmlformats.org/officeDocument/2006/relationships/image" Target="../media/image230.png"/><Relationship Id="rId4" Type="http://schemas.openxmlformats.org/officeDocument/2006/relationships/image" Target="../media/image79.png"/><Relationship Id="rId9" Type="http://schemas.openxmlformats.org/officeDocument/2006/relationships/image" Target="../media/image220.png"/></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emf"/><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emf"/><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emf"/><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5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emf"/><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5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6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6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6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emf"/></Relationships>
</file>

<file path=ppt/slides/_rels/slide6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oiforum.com/wp-content/uploads/OIF-CEI-05.2.pdf" TargetMode="External"/><Relationship Id="rId7" Type="http://schemas.openxmlformats.org/officeDocument/2006/relationships/hyperlink" Target="https://blog.samtec.com/wp-content/uploads/2020/07/07_02_2020_geek_speek_IEEE_COM.pdf" TargetMode="External"/><Relationship Id="rId2" Type="http://schemas.openxmlformats.org/officeDocument/2006/relationships/hyperlink" Target="https://www.ieee802.org/3/dj/public/tools/index.html" TargetMode="External"/><Relationship Id="rId1" Type="http://schemas.openxmlformats.org/officeDocument/2006/relationships/slideLayout" Target="../slideLayouts/slideLayout2.xml"/><Relationship Id="rId6" Type="http://schemas.openxmlformats.org/officeDocument/2006/relationships/hyperlink" Target="https://ieeexplore.ieee.org/stamp/stamp.jsp?tp=&amp;arnumber=9401322" TargetMode="External"/><Relationship Id="rId5" Type="http://schemas.openxmlformats.org/officeDocument/2006/relationships/hyperlink" Target="https://dl.cdn-anritsu.com/en-us/test-measurement/files/Technical-Notes/White-Paper/11410-00989A.pdf" TargetMode="External"/><Relationship Id="rId4" Type="http://schemas.openxmlformats.org/officeDocument/2006/relationships/hyperlink" Target="https://www.ieee802.org/3/bj/public/jul12/mellitz_01_0712.pdf"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snpview.com/" TargetMode="External"/><Relationship Id="rId13" Type="http://schemas.openxmlformats.org/officeDocument/2006/relationships/hyperlink" Target="https://www.protoexpress.com/tools/" TargetMode="External"/><Relationship Id="rId3" Type="http://schemas.openxmlformats.org/officeDocument/2006/relationships/hyperlink" Target="https://ee-training.dk/simulation/free-ibis-simulator-kicad-8.htm" TargetMode="External"/><Relationship Id="rId7" Type="http://schemas.openxmlformats.org/officeDocument/2006/relationships/hyperlink" Target="https://www.kicad.org/discover/spice/" TargetMode="External"/><Relationship Id="rId12" Type="http://schemas.openxmlformats.org/officeDocument/2006/relationships/hyperlink" Target="https://saturnpcb.com/saturn-pcb-toolkit/" TargetMode="External"/><Relationship Id="rId2" Type="http://schemas.openxmlformats.org/officeDocument/2006/relationships/hyperlink" Target="https://www.ieee802.org/3/df/public/tools/index.html" TargetMode="External"/><Relationship Id="rId1" Type="http://schemas.openxmlformats.org/officeDocument/2006/relationships/slideLayout" Target="../slideLayouts/slideLayout2.xml"/><Relationship Id="rId6" Type="http://schemas.openxmlformats.org/officeDocument/2006/relationships/hyperlink" Target="https://www.openems.de/" TargetMode="External"/><Relationship Id="rId11" Type="http://schemas.openxmlformats.org/officeDocument/2006/relationships/hyperlink" Target="https://edaapps.software.keysight.com/cgi-bin/eda-evaluation/request.cgi?product=ads&amp;cc=US&amp;lc=eng" TargetMode="External"/><Relationship Id="rId5" Type="http://schemas.openxmlformats.org/officeDocument/2006/relationships/hyperlink" Target="https://qucs.sourceforge.net/" TargetMode="External"/><Relationship Id="rId10" Type="http://schemas.openxmlformats.org/officeDocument/2006/relationships/hyperlink" Target="https://www.ansys.com/academic/students" TargetMode="External"/><Relationship Id="rId4" Type="http://schemas.openxmlformats.org/officeDocument/2006/relationships/hyperlink" Target="https://github.com/capn-freako/PyBERT/wiki" TargetMode="External"/><Relationship Id="rId9" Type="http://schemas.openxmlformats.org/officeDocument/2006/relationships/hyperlink" Target="https://www.teledynelecroy.com/mauistudio/" TargetMode="External"/><Relationship Id="rId14" Type="http://schemas.openxmlformats.org/officeDocument/2006/relationships/hyperlink" Target="https://www.pdntool.com/"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F9F678-C0E5-C0C9-8B8F-6533E897BB48}"/>
              </a:ext>
            </a:extLst>
          </p:cNvPr>
          <p:cNvSpPr>
            <a:spLocks noGrp="1"/>
          </p:cNvSpPr>
          <p:nvPr>
            <p:ph type="ctrTitle"/>
          </p:nvPr>
        </p:nvSpPr>
        <p:spPr>
          <a:xfrm>
            <a:off x="631970" y="2828903"/>
            <a:ext cx="10928059" cy="1200193"/>
          </a:xfrm>
        </p:spPr>
        <p:txBody>
          <a:bodyPr>
            <a:normAutofit fontScale="90000"/>
          </a:bodyPr>
          <a:lstStyle/>
          <a:p>
            <a:r>
              <a:rPr lang="en-US" dirty="0">
                <a:latin typeface="Arial"/>
                <a:cs typeface="Arial"/>
              </a:rPr>
              <a:t>Introduction to Signal Integrity</a:t>
            </a:r>
            <a:endParaRPr lang="en-US" dirty="0"/>
          </a:p>
        </p:txBody>
      </p:sp>
    </p:spTree>
    <p:extLst>
      <p:ext uri="{BB962C8B-B14F-4D97-AF65-F5344CB8AC3E}">
        <p14:creationId xmlns:p14="http://schemas.microsoft.com/office/powerpoint/2010/main" val="3236926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2">
            <a:extLst>
              <a:ext uri="{FF2B5EF4-FFF2-40B4-BE49-F238E27FC236}">
                <a16:creationId xmlns:a16="http://schemas.microsoft.com/office/drawing/2014/main" id="{334A065F-D9D7-4135-A14C-7CB309E07605}"/>
              </a:ext>
            </a:extLst>
          </p:cNvPr>
          <p:cNvSpPr>
            <a:spLocks noChangeArrowheads="1"/>
          </p:cNvSpPr>
          <p:nvPr/>
        </p:nvSpPr>
        <p:spPr bwMode="auto">
          <a:xfrm>
            <a:off x="2033383" y="3323186"/>
            <a:ext cx="8101210" cy="2036763"/>
          </a:xfrm>
          <a:prstGeom prst="rect">
            <a:avLst/>
          </a:prstGeom>
          <a:solidFill>
            <a:schemeClr val="accent1">
              <a:lumMod val="20000"/>
              <a:lumOff val="80000"/>
            </a:schemeClr>
          </a:solidFill>
          <a:ln w="28575">
            <a:solidFill>
              <a:schemeClr val="accent1"/>
            </a:solidFill>
            <a:prstDash val="dash"/>
            <a:miter lim="800000"/>
            <a:headEnd/>
            <a:tailEnd/>
          </a:ln>
        </p:spPr>
        <p:txBody>
          <a:bodyPr wrap="none" anchor="ctr"/>
          <a:lstStyle/>
          <a:p>
            <a:endParaRPr lang="en-US"/>
          </a:p>
        </p:txBody>
      </p:sp>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679159" y="311791"/>
            <a:ext cx="11263074" cy="1036345"/>
          </a:xfrm>
        </p:spPr>
        <p:txBody>
          <a:bodyPr>
            <a:normAutofit fontScale="90000"/>
          </a:bodyPr>
          <a:lstStyle/>
          <a:p>
            <a:r>
              <a:rPr lang="en-US" dirty="0">
                <a:latin typeface="Arial"/>
                <a:cs typeface="Arial"/>
              </a:rPr>
              <a:t>Building Blocks of an IBIS-AMI Simulation</a:t>
            </a:r>
            <a:endParaRPr lang="en-US" dirty="0"/>
          </a:p>
        </p:txBody>
      </p:sp>
      <p:sp>
        <p:nvSpPr>
          <p:cNvPr id="3" name="Rectangle 5">
            <a:extLst>
              <a:ext uri="{FF2B5EF4-FFF2-40B4-BE49-F238E27FC236}">
                <a16:creationId xmlns:a16="http://schemas.microsoft.com/office/drawing/2014/main" id="{073D6DEC-C520-4C26-8D13-66A4B28F51EE}"/>
              </a:ext>
            </a:extLst>
          </p:cNvPr>
          <p:cNvSpPr>
            <a:spLocks noChangeArrowheads="1"/>
          </p:cNvSpPr>
          <p:nvPr/>
        </p:nvSpPr>
        <p:spPr bwMode="auto">
          <a:xfrm>
            <a:off x="3809999" y="3704185"/>
            <a:ext cx="4572001" cy="1143000"/>
          </a:xfrm>
          <a:prstGeom prst="rect">
            <a:avLst/>
          </a:prstGeom>
          <a:solidFill>
            <a:srgbClr val="92D050"/>
          </a:solidFill>
          <a:ln w="9525">
            <a:solidFill>
              <a:schemeClr val="tx1"/>
            </a:solidFill>
            <a:miter lim="800000"/>
            <a:headEnd/>
            <a:tailEnd/>
          </a:ln>
        </p:spPr>
        <p:txBody>
          <a:bodyPr wrap="none" anchor="ctr"/>
          <a:lstStyle/>
          <a:p>
            <a:pPr algn="ctr"/>
            <a:r>
              <a:rPr lang="en-US" sz="1800" b="1" dirty="0" err="1">
                <a:latin typeface="Arial" charset="0"/>
              </a:rPr>
              <a:t>Pkg</a:t>
            </a:r>
            <a:r>
              <a:rPr lang="en-US" sz="1800" b="1" dirty="0">
                <a:latin typeface="Arial" charset="0"/>
              </a:rPr>
              <a:t> + PCB + Connector + PCB + </a:t>
            </a:r>
            <a:r>
              <a:rPr lang="en-US" sz="1800" b="1" dirty="0" err="1">
                <a:latin typeface="Arial" charset="0"/>
              </a:rPr>
              <a:t>Pkg</a:t>
            </a:r>
            <a:endParaRPr lang="en-US" sz="1800" b="1" dirty="0">
              <a:latin typeface="Arial" charset="0"/>
            </a:endParaRPr>
          </a:p>
        </p:txBody>
      </p:sp>
      <p:sp>
        <p:nvSpPr>
          <p:cNvPr id="5" name="Line 7">
            <a:extLst>
              <a:ext uri="{FF2B5EF4-FFF2-40B4-BE49-F238E27FC236}">
                <a16:creationId xmlns:a16="http://schemas.microsoft.com/office/drawing/2014/main" id="{3039DE4C-40C3-E957-4BD5-74DAFB03FB02}"/>
              </a:ext>
            </a:extLst>
          </p:cNvPr>
          <p:cNvSpPr>
            <a:spLocks noChangeShapeType="1"/>
          </p:cNvSpPr>
          <p:nvPr/>
        </p:nvSpPr>
        <p:spPr bwMode="auto">
          <a:xfrm>
            <a:off x="3505198" y="4313785"/>
            <a:ext cx="304800" cy="0"/>
          </a:xfrm>
          <a:prstGeom prst="line">
            <a:avLst/>
          </a:prstGeom>
          <a:noFill/>
          <a:ln w="9525">
            <a:solidFill>
              <a:schemeClr val="tx1"/>
            </a:solidFill>
            <a:round/>
            <a:headEnd/>
            <a:tailEnd type="triangle" w="med" len="med"/>
          </a:ln>
        </p:spPr>
        <p:txBody>
          <a:bodyPr/>
          <a:lstStyle/>
          <a:p>
            <a:endParaRPr lang="en-US"/>
          </a:p>
        </p:txBody>
      </p:sp>
      <p:sp>
        <p:nvSpPr>
          <p:cNvPr id="6" name="Line 8">
            <a:extLst>
              <a:ext uri="{FF2B5EF4-FFF2-40B4-BE49-F238E27FC236}">
                <a16:creationId xmlns:a16="http://schemas.microsoft.com/office/drawing/2014/main" id="{FA93EA3D-AE4A-B613-FF28-B419B0F890B4}"/>
              </a:ext>
            </a:extLst>
          </p:cNvPr>
          <p:cNvSpPr>
            <a:spLocks noChangeShapeType="1"/>
          </p:cNvSpPr>
          <p:nvPr/>
        </p:nvSpPr>
        <p:spPr bwMode="auto">
          <a:xfrm>
            <a:off x="8381999" y="4313785"/>
            <a:ext cx="457200" cy="0"/>
          </a:xfrm>
          <a:prstGeom prst="line">
            <a:avLst/>
          </a:prstGeom>
          <a:noFill/>
          <a:ln w="9525">
            <a:solidFill>
              <a:schemeClr val="tx1"/>
            </a:solidFill>
            <a:round/>
            <a:headEnd/>
            <a:tailEnd type="triangle" w="med" len="med"/>
          </a:ln>
        </p:spPr>
        <p:txBody>
          <a:bodyPr/>
          <a:lstStyle/>
          <a:p>
            <a:endParaRPr lang="en-US"/>
          </a:p>
        </p:txBody>
      </p:sp>
      <p:sp>
        <p:nvSpPr>
          <p:cNvPr id="7" name="Text Box 9">
            <a:extLst>
              <a:ext uri="{FF2B5EF4-FFF2-40B4-BE49-F238E27FC236}">
                <a16:creationId xmlns:a16="http://schemas.microsoft.com/office/drawing/2014/main" id="{10A90F3B-F8E1-BDC3-AE33-3203509C1068}"/>
              </a:ext>
            </a:extLst>
          </p:cNvPr>
          <p:cNvSpPr txBox="1">
            <a:spLocks noChangeArrowheads="1"/>
          </p:cNvSpPr>
          <p:nvPr/>
        </p:nvSpPr>
        <p:spPr bwMode="auto">
          <a:xfrm>
            <a:off x="3911748" y="5023398"/>
            <a:ext cx="4368504" cy="313932"/>
          </a:xfrm>
          <a:prstGeom prst="rect">
            <a:avLst/>
          </a:prstGeom>
          <a:noFill/>
          <a:ln w="9525">
            <a:noFill/>
            <a:miter lim="800000"/>
            <a:headEnd/>
            <a:tailEnd/>
          </a:ln>
        </p:spPr>
        <p:txBody>
          <a:bodyPr wrap="none">
            <a:spAutoFit/>
          </a:bodyPr>
          <a:lstStyle/>
          <a:p>
            <a:pPr algn="ctr"/>
            <a:r>
              <a:rPr lang="en-US" sz="1600" b="1" dirty="0">
                <a:solidFill>
                  <a:schemeClr val="hlink"/>
                </a:solidFill>
                <a:latin typeface="Arial" charset="0"/>
              </a:rPr>
              <a:t>Included in the Channel Impulse Response</a:t>
            </a:r>
          </a:p>
        </p:txBody>
      </p:sp>
      <p:grpSp>
        <p:nvGrpSpPr>
          <p:cNvPr id="8" name="Group 7">
            <a:extLst>
              <a:ext uri="{FF2B5EF4-FFF2-40B4-BE49-F238E27FC236}">
                <a16:creationId xmlns:a16="http://schemas.microsoft.com/office/drawing/2014/main" id="{13823361-BF35-903D-642F-7D6FB9824DF4}"/>
              </a:ext>
            </a:extLst>
          </p:cNvPr>
          <p:cNvGrpSpPr/>
          <p:nvPr/>
        </p:nvGrpSpPr>
        <p:grpSpPr>
          <a:xfrm>
            <a:off x="930804" y="3704185"/>
            <a:ext cx="2574394" cy="1143000"/>
            <a:chOff x="507498" y="3811589"/>
            <a:chExt cx="1378453" cy="1143000"/>
          </a:xfrm>
        </p:grpSpPr>
        <p:sp>
          <p:nvSpPr>
            <p:cNvPr id="9" name="Rectangle 4">
              <a:extLst>
                <a:ext uri="{FF2B5EF4-FFF2-40B4-BE49-F238E27FC236}">
                  <a16:creationId xmlns:a16="http://schemas.microsoft.com/office/drawing/2014/main" id="{348CCEE0-8842-FA4F-8463-727CCC850672}"/>
                </a:ext>
              </a:extLst>
            </p:cNvPr>
            <p:cNvSpPr>
              <a:spLocks noChangeArrowheads="1"/>
            </p:cNvSpPr>
            <p:nvPr/>
          </p:nvSpPr>
          <p:spPr bwMode="auto">
            <a:xfrm>
              <a:off x="1081903" y="3811589"/>
              <a:ext cx="804048" cy="1143000"/>
            </a:xfrm>
            <a:prstGeom prst="rect">
              <a:avLst/>
            </a:prstGeom>
            <a:solidFill>
              <a:schemeClr val="accent2">
                <a:lumMod val="40000"/>
                <a:lumOff val="60000"/>
              </a:schemeClr>
            </a:solidFill>
            <a:ln w="9525">
              <a:solidFill>
                <a:schemeClr val="tx1"/>
              </a:solidFill>
              <a:miter lim="800000"/>
              <a:headEnd/>
              <a:tailEnd/>
            </a:ln>
          </p:spPr>
          <p:txBody>
            <a:bodyPr wrap="none" anchor="ctr"/>
            <a:lstStyle/>
            <a:p>
              <a:pPr algn="ctr"/>
              <a:r>
                <a:rPr lang="en-US" sz="1800" b="1" dirty="0" err="1">
                  <a:latin typeface="Arial" charset="0"/>
                </a:rPr>
                <a:t>Tx</a:t>
              </a:r>
              <a:endParaRPr lang="en-US" sz="1800" b="1" dirty="0">
                <a:latin typeface="Arial" charset="0"/>
              </a:endParaRPr>
            </a:p>
            <a:p>
              <a:pPr algn="ctr"/>
              <a:r>
                <a:rPr lang="en-US" sz="1800" b="1" dirty="0">
                  <a:latin typeface="Arial" charset="0"/>
                </a:rPr>
                <a:t>analog</a:t>
              </a:r>
            </a:p>
          </p:txBody>
        </p:sp>
        <p:sp>
          <p:nvSpPr>
            <p:cNvPr id="10" name="Rectangle 9">
              <a:extLst>
                <a:ext uri="{FF2B5EF4-FFF2-40B4-BE49-F238E27FC236}">
                  <a16:creationId xmlns:a16="http://schemas.microsoft.com/office/drawing/2014/main" id="{CBFD8DD2-8897-3664-7DA8-C74779B33004}"/>
                </a:ext>
              </a:extLst>
            </p:cNvPr>
            <p:cNvSpPr>
              <a:spLocks noChangeArrowheads="1"/>
            </p:cNvSpPr>
            <p:nvPr/>
          </p:nvSpPr>
          <p:spPr bwMode="auto">
            <a:xfrm>
              <a:off x="507498" y="3811589"/>
              <a:ext cx="590373" cy="1143000"/>
            </a:xfrm>
            <a:prstGeom prst="rect">
              <a:avLst/>
            </a:prstGeom>
            <a:solidFill>
              <a:schemeClr val="accent3"/>
            </a:solidFill>
            <a:ln w="9525">
              <a:solidFill>
                <a:schemeClr val="tx1"/>
              </a:solidFill>
              <a:miter lim="800000"/>
              <a:headEnd/>
              <a:tailEnd/>
            </a:ln>
          </p:spPr>
          <p:txBody>
            <a:bodyPr wrap="none" anchor="ctr"/>
            <a:lstStyle/>
            <a:p>
              <a:pPr algn="ctr"/>
              <a:r>
                <a:rPr lang="en-US" sz="1800" b="1" dirty="0" err="1">
                  <a:latin typeface="Arial" charset="0"/>
                </a:rPr>
                <a:t>Tx</a:t>
              </a:r>
              <a:endParaRPr lang="en-US" sz="1800" b="1" dirty="0">
                <a:latin typeface="Arial" charset="0"/>
              </a:endParaRPr>
            </a:p>
            <a:p>
              <a:pPr algn="ctr"/>
              <a:r>
                <a:rPr lang="en-US" sz="1800" b="1" dirty="0">
                  <a:latin typeface="Arial" charset="0"/>
                </a:rPr>
                <a:t>EQ</a:t>
              </a:r>
            </a:p>
          </p:txBody>
        </p:sp>
      </p:grpSp>
      <p:grpSp>
        <p:nvGrpSpPr>
          <p:cNvPr id="11" name="Group 10">
            <a:extLst>
              <a:ext uri="{FF2B5EF4-FFF2-40B4-BE49-F238E27FC236}">
                <a16:creationId xmlns:a16="http://schemas.microsoft.com/office/drawing/2014/main" id="{E2C19749-36EF-3678-C7E6-BCC0E663BAE1}"/>
              </a:ext>
            </a:extLst>
          </p:cNvPr>
          <p:cNvGrpSpPr/>
          <p:nvPr/>
        </p:nvGrpSpPr>
        <p:grpSpPr>
          <a:xfrm>
            <a:off x="8839199" y="3704185"/>
            <a:ext cx="2362202" cy="1143000"/>
            <a:chOff x="7219952" y="3811589"/>
            <a:chExt cx="2362202" cy="1143000"/>
          </a:xfrm>
        </p:grpSpPr>
        <p:sp>
          <p:nvSpPr>
            <p:cNvPr id="12" name="Rectangle 6">
              <a:extLst>
                <a:ext uri="{FF2B5EF4-FFF2-40B4-BE49-F238E27FC236}">
                  <a16:creationId xmlns:a16="http://schemas.microsoft.com/office/drawing/2014/main" id="{58E2AD52-7D56-356A-36DD-9D3F22542A7B}"/>
                </a:ext>
              </a:extLst>
            </p:cNvPr>
            <p:cNvSpPr>
              <a:spLocks noChangeArrowheads="1"/>
            </p:cNvSpPr>
            <p:nvPr/>
          </p:nvSpPr>
          <p:spPr bwMode="auto">
            <a:xfrm>
              <a:off x="7219952" y="3811589"/>
              <a:ext cx="1295402" cy="1143000"/>
            </a:xfrm>
            <a:prstGeom prst="rect">
              <a:avLst/>
            </a:prstGeom>
            <a:solidFill>
              <a:schemeClr val="accent2">
                <a:lumMod val="40000"/>
                <a:lumOff val="60000"/>
              </a:schemeClr>
            </a:solidFill>
            <a:ln w="9525">
              <a:solidFill>
                <a:schemeClr val="tx1"/>
              </a:solidFill>
              <a:miter lim="800000"/>
              <a:headEnd/>
              <a:tailEnd/>
            </a:ln>
          </p:spPr>
          <p:txBody>
            <a:bodyPr wrap="none" anchor="ctr"/>
            <a:lstStyle/>
            <a:p>
              <a:pPr algn="ctr"/>
              <a:r>
                <a:rPr lang="en-US" sz="1800" b="1" dirty="0">
                  <a:latin typeface="Arial" charset="0"/>
                </a:rPr>
                <a:t>Rx</a:t>
              </a:r>
            </a:p>
            <a:p>
              <a:pPr algn="ctr"/>
              <a:r>
                <a:rPr lang="en-US" sz="1800" b="1" dirty="0">
                  <a:latin typeface="Arial" charset="0"/>
                </a:rPr>
                <a:t>analog</a:t>
              </a:r>
            </a:p>
          </p:txBody>
        </p:sp>
        <p:sp>
          <p:nvSpPr>
            <p:cNvPr id="13" name="Rectangle 11">
              <a:extLst>
                <a:ext uri="{FF2B5EF4-FFF2-40B4-BE49-F238E27FC236}">
                  <a16:creationId xmlns:a16="http://schemas.microsoft.com/office/drawing/2014/main" id="{1F553779-B097-4130-DE1B-893B795717EB}"/>
                </a:ext>
              </a:extLst>
            </p:cNvPr>
            <p:cNvSpPr>
              <a:spLocks noChangeArrowheads="1"/>
            </p:cNvSpPr>
            <p:nvPr/>
          </p:nvSpPr>
          <p:spPr bwMode="auto">
            <a:xfrm>
              <a:off x="8515354" y="3811589"/>
              <a:ext cx="1066800" cy="1143000"/>
            </a:xfrm>
            <a:prstGeom prst="rect">
              <a:avLst/>
            </a:prstGeom>
            <a:solidFill>
              <a:schemeClr val="accent3"/>
            </a:solidFill>
            <a:ln w="9525">
              <a:solidFill>
                <a:schemeClr val="tx1"/>
              </a:solidFill>
              <a:miter lim="800000"/>
              <a:headEnd/>
              <a:tailEnd/>
            </a:ln>
          </p:spPr>
          <p:txBody>
            <a:bodyPr wrap="none" anchor="ctr"/>
            <a:lstStyle/>
            <a:p>
              <a:pPr algn="ctr"/>
              <a:r>
                <a:rPr lang="en-US" sz="1800" b="1" dirty="0">
                  <a:latin typeface="Arial" charset="0"/>
                </a:rPr>
                <a:t>Rx</a:t>
              </a:r>
            </a:p>
            <a:p>
              <a:pPr algn="ctr"/>
              <a:r>
                <a:rPr lang="en-US" sz="1800" b="1" dirty="0">
                  <a:latin typeface="Arial" charset="0"/>
                </a:rPr>
                <a:t>CDR, EQ</a:t>
              </a:r>
            </a:p>
          </p:txBody>
        </p:sp>
      </p:grpSp>
      <p:sp>
        <p:nvSpPr>
          <p:cNvPr id="15" name="Text Box 14">
            <a:extLst>
              <a:ext uri="{FF2B5EF4-FFF2-40B4-BE49-F238E27FC236}">
                <a16:creationId xmlns:a16="http://schemas.microsoft.com/office/drawing/2014/main" id="{D329982A-F7FF-5338-B870-5226C49A1080}"/>
              </a:ext>
            </a:extLst>
          </p:cNvPr>
          <p:cNvSpPr txBox="1">
            <a:spLocks noChangeArrowheads="1"/>
          </p:cNvSpPr>
          <p:nvPr/>
        </p:nvSpPr>
        <p:spPr bwMode="auto">
          <a:xfrm>
            <a:off x="10192125" y="3316790"/>
            <a:ext cx="811441" cy="286232"/>
          </a:xfrm>
          <a:prstGeom prst="rect">
            <a:avLst/>
          </a:prstGeom>
          <a:noFill/>
          <a:ln w="9525">
            <a:noFill/>
            <a:miter lim="800000"/>
            <a:headEnd/>
            <a:tailEnd/>
          </a:ln>
        </p:spPr>
        <p:txBody>
          <a:bodyPr wrap="none">
            <a:spAutoFit/>
          </a:bodyPr>
          <a:lstStyle/>
          <a:p>
            <a:r>
              <a:rPr lang="en-US" sz="1400" b="1" dirty="0">
                <a:latin typeface="Arial" charset="0"/>
              </a:rPr>
              <a:t>Rx DLL</a:t>
            </a:r>
          </a:p>
        </p:txBody>
      </p:sp>
      <p:grpSp>
        <p:nvGrpSpPr>
          <p:cNvPr id="16" name="Group 54">
            <a:extLst>
              <a:ext uri="{FF2B5EF4-FFF2-40B4-BE49-F238E27FC236}">
                <a16:creationId xmlns:a16="http://schemas.microsoft.com/office/drawing/2014/main" id="{30B12E7C-0A1E-C87A-9CD1-D391734992D7}"/>
              </a:ext>
            </a:extLst>
          </p:cNvPr>
          <p:cNvGrpSpPr>
            <a:grpSpLocks/>
          </p:cNvGrpSpPr>
          <p:nvPr/>
        </p:nvGrpSpPr>
        <p:grpSpPr bwMode="auto">
          <a:xfrm>
            <a:off x="2811462" y="2291311"/>
            <a:ext cx="855663" cy="838200"/>
            <a:chOff x="630" y="970"/>
            <a:chExt cx="539" cy="528"/>
          </a:xfrm>
          <a:solidFill>
            <a:schemeClr val="accent2">
              <a:lumMod val="40000"/>
              <a:lumOff val="60000"/>
            </a:schemeClr>
          </a:solidFill>
        </p:grpSpPr>
        <p:sp>
          <p:nvSpPr>
            <p:cNvPr id="17" name="Rectangle 55">
              <a:extLst>
                <a:ext uri="{FF2B5EF4-FFF2-40B4-BE49-F238E27FC236}">
                  <a16:creationId xmlns:a16="http://schemas.microsoft.com/office/drawing/2014/main" id="{0D15E3A0-A630-E788-0CD6-3CCB733EA2AA}"/>
                </a:ext>
              </a:extLst>
            </p:cNvPr>
            <p:cNvSpPr>
              <a:spLocks noChangeArrowheads="1"/>
            </p:cNvSpPr>
            <p:nvPr/>
          </p:nvSpPr>
          <p:spPr bwMode="auto">
            <a:xfrm>
              <a:off x="630" y="970"/>
              <a:ext cx="539" cy="528"/>
            </a:xfrm>
            <a:prstGeom prst="rect">
              <a:avLst/>
            </a:prstGeom>
            <a:grpFill/>
            <a:ln w="28575" algn="ctr">
              <a:solidFill>
                <a:schemeClr val="tx1"/>
              </a:solidFill>
              <a:prstDash val="dash"/>
              <a:miter lim="800000"/>
              <a:headEnd/>
              <a:tailEnd type="none" w="lg" len="med"/>
            </a:ln>
          </p:spPr>
          <p:txBody>
            <a:bodyPr wrap="none" anchor="ctr"/>
            <a:lstStyle/>
            <a:p>
              <a:endParaRPr lang="en-US"/>
            </a:p>
          </p:txBody>
        </p:sp>
        <p:sp>
          <p:nvSpPr>
            <p:cNvPr id="18" name="Freeform 56">
              <a:extLst>
                <a:ext uri="{FF2B5EF4-FFF2-40B4-BE49-F238E27FC236}">
                  <a16:creationId xmlns:a16="http://schemas.microsoft.com/office/drawing/2014/main" id="{FF62D6E2-E91A-E4F6-8A60-B1811D059680}"/>
                </a:ext>
              </a:extLst>
            </p:cNvPr>
            <p:cNvSpPr>
              <a:spLocks/>
            </p:cNvSpPr>
            <p:nvPr/>
          </p:nvSpPr>
          <p:spPr bwMode="auto">
            <a:xfrm>
              <a:off x="866" y="1178"/>
              <a:ext cx="54" cy="259"/>
            </a:xfrm>
            <a:custGeom>
              <a:avLst/>
              <a:gdLst>
                <a:gd name="T0" fmla="*/ 54 w 144"/>
                <a:gd name="T1" fmla="*/ 0 h 432"/>
                <a:gd name="T2" fmla="*/ 54 w 144"/>
                <a:gd name="T3" fmla="*/ 86 h 432"/>
                <a:gd name="T4" fmla="*/ 0 w 144"/>
                <a:gd name="T5" fmla="*/ 86 h 432"/>
                <a:gd name="T6" fmla="*/ 0 w 144"/>
                <a:gd name="T7" fmla="*/ 173 h 432"/>
                <a:gd name="T8" fmla="*/ 54 w 144"/>
                <a:gd name="T9" fmla="*/ 173 h 432"/>
                <a:gd name="T10" fmla="*/ 54 w 144"/>
                <a:gd name="T11" fmla="*/ 259 h 432"/>
                <a:gd name="T12" fmla="*/ 0 60000 65536"/>
                <a:gd name="T13" fmla="*/ 0 60000 65536"/>
                <a:gd name="T14" fmla="*/ 0 60000 65536"/>
                <a:gd name="T15" fmla="*/ 0 60000 65536"/>
                <a:gd name="T16" fmla="*/ 0 60000 65536"/>
                <a:gd name="T17" fmla="*/ 0 60000 65536"/>
                <a:gd name="T18" fmla="*/ 0 w 144"/>
                <a:gd name="T19" fmla="*/ 0 h 432"/>
                <a:gd name="T20" fmla="*/ 144 w 144"/>
                <a:gd name="T21" fmla="*/ 432 h 432"/>
              </a:gdLst>
              <a:ahLst/>
              <a:cxnLst>
                <a:cxn ang="T12">
                  <a:pos x="T0" y="T1"/>
                </a:cxn>
                <a:cxn ang="T13">
                  <a:pos x="T2" y="T3"/>
                </a:cxn>
                <a:cxn ang="T14">
                  <a:pos x="T4" y="T5"/>
                </a:cxn>
                <a:cxn ang="T15">
                  <a:pos x="T6" y="T7"/>
                </a:cxn>
                <a:cxn ang="T16">
                  <a:pos x="T8" y="T9"/>
                </a:cxn>
                <a:cxn ang="T17">
                  <a:pos x="T10" y="T11"/>
                </a:cxn>
              </a:cxnLst>
              <a:rect l="T18" t="T19" r="T20" b="T21"/>
              <a:pathLst>
                <a:path w="144" h="432">
                  <a:moveTo>
                    <a:pt x="144" y="0"/>
                  </a:moveTo>
                  <a:lnTo>
                    <a:pt x="144" y="144"/>
                  </a:lnTo>
                  <a:lnTo>
                    <a:pt x="0" y="144"/>
                  </a:lnTo>
                  <a:lnTo>
                    <a:pt x="0" y="288"/>
                  </a:lnTo>
                  <a:lnTo>
                    <a:pt x="144" y="288"/>
                  </a:lnTo>
                  <a:lnTo>
                    <a:pt x="144" y="432"/>
                  </a:lnTo>
                </a:path>
              </a:pathLst>
            </a:custGeom>
            <a:grpFill/>
            <a:ln w="28575" cap="flat" cmpd="sng">
              <a:solidFill>
                <a:schemeClr val="tx1"/>
              </a:solidFill>
              <a:prstDash val="solid"/>
              <a:round/>
              <a:headEnd type="none" w="med" len="med"/>
              <a:tailEnd type="triangle" w="med" len="med"/>
            </a:ln>
          </p:spPr>
          <p:txBody>
            <a:bodyPr lIns="0" tIns="0" rIns="0" bIns="0" anchor="ctr"/>
            <a:lstStyle/>
            <a:p>
              <a:endParaRPr lang="en-US"/>
            </a:p>
          </p:txBody>
        </p:sp>
        <p:sp>
          <p:nvSpPr>
            <p:cNvPr id="19" name="Line 57">
              <a:extLst>
                <a:ext uri="{FF2B5EF4-FFF2-40B4-BE49-F238E27FC236}">
                  <a16:creationId xmlns:a16="http://schemas.microsoft.com/office/drawing/2014/main" id="{C83A26E7-88AE-C37C-D1B9-89F67391035E}"/>
                </a:ext>
              </a:extLst>
            </p:cNvPr>
            <p:cNvSpPr>
              <a:spLocks noChangeShapeType="1"/>
            </p:cNvSpPr>
            <p:nvPr/>
          </p:nvSpPr>
          <p:spPr bwMode="auto">
            <a:xfrm>
              <a:off x="846" y="1263"/>
              <a:ext cx="0" cy="82"/>
            </a:xfrm>
            <a:prstGeom prst="line">
              <a:avLst/>
            </a:prstGeom>
            <a:grpFill/>
            <a:ln w="28575">
              <a:solidFill>
                <a:schemeClr val="tx1"/>
              </a:solidFill>
              <a:round/>
              <a:headEnd/>
              <a:tailEnd/>
            </a:ln>
          </p:spPr>
          <p:txBody>
            <a:bodyPr lIns="0" tIns="0" rIns="0" bIns="0" anchor="ctr"/>
            <a:lstStyle/>
            <a:p>
              <a:endParaRPr lang="en-US"/>
            </a:p>
          </p:txBody>
        </p:sp>
        <p:sp>
          <p:nvSpPr>
            <p:cNvPr id="20" name="Line 58">
              <a:extLst>
                <a:ext uri="{FF2B5EF4-FFF2-40B4-BE49-F238E27FC236}">
                  <a16:creationId xmlns:a16="http://schemas.microsoft.com/office/drawing/2014/main" id="{86927975-8C82-77A1-5912-57A41BD6A799}"/>
                </a:ext>
              </a:extLst>
            </p:cNvPr>
            <p:cNvSpPr>
              <a:spLocks noChangeShapeType="1"/>
            </p:cNvSpPr>
            <p:nvPr/>
          </p:nvSpPr>
          <p:spPr bwMode="auto">
            <a:xfrm flipH="1">
              <a:off x="698" y="1304"/>
              <a:ext cx="148" cy="0"/>
            </a:xfrm>
            <a:prstGeom prst="line">
              <a:avLst/>
            </a:prstGeom>
            <a:grpFill/>
            <a:ln w="28575">
              <a:solidFill>
                <a:schemeClr val="tx1"/>
              </a:solidFill>
              <a:round/>
              <a:headEnd/>
              <a:tailEnd/>
            </a:ln>
          </p:spPr>
          <p:txBody>
            <a:bodyPr lIns="0" tIns="0" rIns="0" bIns="0" anchor="ctr"/>
            <a:lstStyle/>
            <a:p>
              <a:endParaRPr lang="en-US"/>
            </a:p>
          </p:txBody>
        </p:sp>
        <p:sp>
          <p:nvSpPr>
            <p:cNvPr id="21" name="Line 59">
              <a:extLst>
                <a:ext uri="{FF2B5EF4-FFF2-40B4-BE49-F238E27FC236}">
                  <a16:creationId xmlns:a16="http://schemas.microsoft.com/office/drawing/2014/main" id="{472CF5CE-B8C7-389A-3E63-A28DC55C32E9}"/>
                </a:ext>
              </a:extLst>
            </p:cNvPr>
            <p:cNvSpPr>
              <a:spLocks noChangeShapeType="1"/>
            </p:cNvSpPr>
            <p:nvPr/>
          </p:nvSpPr>
          <p:spPr bwMode="auto">
            <a:xfrm>
              <a:off x="916" y="1178"/>
              <a:ext cx="189" cy="0"/>
            </a:xfrm>
            <a:prstGeom prst="line">
              <a:avLst/>
            </a:prstGeom>
            <a:grpFill/>
            <a:ln w="28575">
              <a:solidFill>
                <a:srgbClr val="000000"/>
              </a:solidFill>
              <a:round/>
              <a:headEnd/>
              <a:tailEnd type="triangle" w="med" len="med"/>
            </a:ln>
          </p:spPr>
          <p:txBody>
            <a:bodyPr lIns="0" tIns="0" rIns="0" bIns="0" anchor="ctr"/>
            <a:lstStyle/>
            <a:p>
              <a:endParaRPr lang="en-US"/>
            </a:p>
          </p:txBody>
        </p:sp>
        <p:sp>
          <p:nvSpPr>
            <p:cNvPr id="22" name="Freeform 60">
              <a:extLst>
                <a:ext uri="{FF2B5EF4-FFF2-40B4-BE49-F238E27FC236}">
                  <a16:creationId xmlns:a16="http://schemas.microsoft.com/office/drawing/2014/main" id="{BDF07B79-14FF-54B5-760A-4F5AB65C2F20}"/>
                </a:ext>
              </a:extLst>
            </p:cNvPr>
            <p:cNvSpPr>
              <a:spLocks/>
            </p:cNvSpPr>
            <p:nvPr/>
          </p:nvSpPr>
          <p:spPr bwMode="auto">
            <a:xfrm>
              <a:off x="903" y="1019"/>
              <a:ext cx="34" cy="159"/>
            </a:xfrm>
            <a:custGeom>
              <a:avLst/>
              <a:gdLst>
                <a:gd name="T0" fmla="*/ 17 w 96"/>
                <a:gd name="T1" fmla="*/ 0 h 528"/>
                <a:gd name="T2" fmla="*/ 17 w 96"/>
                <a:gd name="T3" fmla="*/ 29 h 528"/>
                <a:gd name="T4" fmla="*/ 0 w 96"/>
                <a:gd name="T5" fmla="*/ 43 h 528"/>
                <a:gd name="T6" fmla="*/ 34 w 96"/>
                <a:gd name="T7" fmla="*/ 58 h 528"/>
                <a:gd name="T8" fmla="*/ 0 w 96"/>
                <a:gd name="T9" fmla="*/ 72 h 528"/>
                <a:gd name="T10" fmla="*/ 34 w 96"/>
                <a:gd name="T11" fmla="*/ 87 h 528"/>
                <a:gd name="T12" fmla="*/ 0 w 96"/>
                <a:gd name="T13" fmla="*/ 101 h 528"/>
                <a:gd name="T14" fmla="*/ 34 w 96"/>
                <a:gd name="T15" fmla="*/ 116 h 528"/>
                <a:gd name="T16" fmla="*/ 17 w 96"/>
                <a:gd name="T17" fmla="*/ 130 h 528"/>
                <a:gd name="T18" fmla="*/ 17 w 96"/>
                <a:gd name="T19" fmla="*/ 159 h 5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528"/>
                <a:gd name="T32" fmla="*/ 96 w 96"/>
                <a:gd name="T33" fmla="*/ 528 h 5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528">
                  <a:moveTo>
                    <a:pt x="48" y="0"/>
                  </a:moveTo>
                  <a:lnTo>
                    <a:pt x="48" y="96"/>
                  </a:lnTo>
                  <a:lnTo>
                    <a:pt x="0" y="144"/>
                  </a:lnTo>
                  <a:lnTo>
                    <a:pt x="96" y="192"/>
                  </a:lnTo>
                  <a:lnTo>
                    <a:pt x="0" y="240"/>
                  </a:lnTo>
                  <a:lnTo>
                    <a:pt x="96" y="288"/>
                  </a:lnTo>
                  <a:lnTo>
                    <a:pt x="0" y="336"/>
                  </a:lnTo>
                  <a:lnTo>
                    <a:pt x="96" y="384"/>
                  </a:lnTo>
                  <a:lnTo>
                    <a:pt x="48" y="432"/>
                  </a:lnTo>
                  <a:lnTo>
                    <a:pt x="48" y="528"/>
                  </a:lnTo>
                </a:path>
              </a:pathLst>
            </a:custGeom>
            <a:grpFill/>
            <a:ln w="28575" cap="flat" cmpd="sng">
              <a:solidFill>
                <a:srgbClr val="000000"/>
              </a:solidFill>
              <a:prstDash val="solid"/>
              <a:round/>
              <a:headEnd type="none" w="med" len="med"/>
              <a:tailEnd type="none" w="med" len="med"/>
            </a:ln>
          </p:spPr>
          <p:txBody>
            <a:bodyPr lIns="0" tIns="0" rIns="0" bIns="0" anchor="ctr"/>
            <a:lstStyle/>
            <a:p>
              <a:endParaRPr lang="en-US"/>
            </a:p>
          </p:txBody>
        </p:sp>
        <p:sp>
          <p:nvSpPr>
            <p:cNvPr id="23" name="Line 61">
              <a:extLst>
                <a:ext uri="{FF2B5EF4-FFF2-40B4-BE49-F238E27FC236}">
                  <a16:creationId xmlns:a16="http://schemas.microsoft.com/office/drawing/2014/main" id="{932F317C-8088-4B3B-F713-54EFEF0EA84D}"/>
                </a:ext>
              </a:extLst>
            </p:cNvPr>
            <p:cNvSpPr>
              <a:spLocks noChangeShapeType="1"/>
            </p:cNvSpPr>
            <p:nvPr/>
          </p:nvSpPr>
          <p:spPr bwMode="auto">
            <a:xfrm>
              <a:off x="879" y="1019"/>
              <a:ext cx="79" cy="0"/>
            </a:xfrm>
            <a:prstGeom prst="line">
              <a:avLst/>
            </a:prstGeom>
            <a:grpFill/>
            <a:ln w="28575">
              <a:solidFill>
                <a:srgbClr val="000000"/>
              </a:solidFill>
              <a:round/>
              <a:headEnd/>
              <a:tailEnd/>
            </a:ln>
          </p:spPr>
          <p:txBody>
            <a:bodyPr lIns="0" tIns="0" rIns="0" bIns="0" anchor="ctr"/>
            <a:lstStyle/>
            <a:p>
              <a:endParaRPr lang="en-US"/>
            </a:p>
          </p:txBody>
        </p:sp>
      </p:grpSp>
      <p:grpSp>
        <p:nvGrpSpPr>
          <p:cNvPr id="24" name="Group 23">
            <a:extLst>
              <a:ext uri="{FF2B5EF4-FFF2-40B4-BE49-F238E27FC236}">
                <a16:creationId xmlns:a16="http://schemas.microsoft.com/office/drawing/2014/main" id="{43FC9710-DFA7-5BA9-1DD5-E7A524BB0C58}"/>
              </a:ext>
            </a:extLst>
          </p:cNvPr>
          <p:cNvGrpSpPr/>
          <p:nvPr/>
        </p:nvGrpSpPr>
        <p:grpSpPr>
          <a:xfrm>
            <a:off x="8840787" y="2245273"/>
            <a:ext cx="609600" cy="884238"/>
            <a:chOff x="7221540" y="2352677"/>
            <a:chExt cx="609600" cy="884238"/>
          </a:xfrm>
          <a:solidFill>
            <a:schemeClr val="accent2">
              <a:lumMod val="40000"/>
              <a:lumOff val="60000"/>
            </a:schemeClr>
          </a:solidFill>
        </p:grpSpPr>
        <p:sp>
          <p:nvSpPr>
            <p:cNvPr id="25" name="Rectangle 63">
              <a:extLst>
                <a:ext uri="{FF2B5EF4-FFF2-40B4-BE49-F238E27FC236}">
                  <a16:creationId xmlns:a16="http://schemas.microsoft.com/office/drawing/2014/main" id="{619DE82B-8C34-1078-A532-D2F618E3A405}"/>
                </a:ext>
              </a:extLst>
            </p:cNvPr>
            <p:cNvSpPr>
              <a:spLocks noChangeArrowheads="1"/>
            </p:cNvSpPr>
            <p:nvPr/>
          </p:nvSpPr>
          <p:spPr bwMode="auto">
            <a:xfrm>
              <a:off x="7221540" y="2352677"/>
              <a:ext cx="609600" cy="884238"/>
            </a:xfrm>
            <a:prstGeom prst="rect">
              <a:avLst/>
            </a:prstGeom>
            <a:grpFill/>
            <a:ln w="28575" algn="ctr">
              <a:solidFill>
                <a:schemeClr val="tx1"/>
              </a:solidFill>
              <a:prstDash val="dash"/>
              <a:miter lim="800000"/>
              <a:headEnd/>
              <a:tailEnd type="none" w="lg" len="med"/>
            </a:ln>
          </p:spPr>
          <p:txBody>
            <a:bodyPr wrap="none" anchor="ctr"/>
            <a:lstStyle/>
            <a:p>
              <a:endParaRPr lang="en-US"/>
            </a:p>
          </p:txBody>
        </p:sp>
        <p:sp>
          <p:nvSpPr>
            <p:cNvPr id="26" name="Freeform 64">
              <a:extLst>
                <a:ext uri="{FF2B5EF4-FFF2-40B4-BE49-F238E27FC236}">
                  <a16:creationId xmlns:a16="http://schemas.microsoft.com/office/drawing/2014/main" id="{1FCB2BC6-D9E1-74B8-8A87-87E763647EA7}"/>
                </a:ext>
              </a:extLst>
            </p:cNvPr>
            <p:cNvSpPr>
              <a:spLocks/>
            </p:cNvSpPr>
            <p:nvPr/>
          </p:nvSpPr>
          <p:spPr bwMode="auto">
            <a:xfrm>
              <a:off x="7481890" y="2397127"/>
              <a:ext cx="88900" cy="355600"/>
            </a:xfrm>
            <a:custGeom>
              <a:avLst/>
              <a:gdLst>
                <a:gd name="T0" fmla="*/ 28 w 96"/>
                <a:gd name="T1" fmla="*/ 0 h 528"/>
                <a:gd name="T2" fmla="*/ 28 w 96"/>
                <a:gd name="T3" fmla="*/ 41 h 528"/>
                <a:gd name="T4" fmla="*/ 0 w 96"/>
                <a:gd name="T5" fmla="*/ 61 h 528"/>
                <a:gd name="T6" fmla="*/ 56 w 96"/>
                <a:gd name="T7" fmla="*/ 81 h 528"/>
                <a:gd name="T8" fmla="*/ 0 w 96"/>
                <a:gd name="T9" fmla="*/ 102 h 528"/>
                <a:gd name="T10" fmla="*/ 56 w 96"/>
                <a:gd name="T11" fmla="*/ 122 h 528"/>
                <a:gd name="T12" fmla="*/ 0 w 96"/>
                <a:gd name="T13" fmla="*/ 143 h 528"/>
                <a:gd name="T14" fmla="*/ 56 w 96"/>
                <a:gd name="T15" fmla="*/ 163 h 528"/>
                <a:gd name="T16" fmla="*/ 28 w 96"/>
                <a:gd name="T17" fmla="*/ 183 h 528"/>
                <a:gd name="T18" fmla="*/ 28 w 96"/>
                <a:gd name="T19" fmla="*/ 224 h 5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528"/>
                <a:gd name="T32" fmla="*/ 96 w 96"/>
                <a:gd name="T33" fmla="*/ 528 h 5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528">
                  <a:moveTo>
                    <a:pt x="48" y="0"/>
                  </a:moveTo>
                  <a:lnTo>
                    <a:pt x="48" y="96"/>
                  </a:lnTo>
                  <a:lnTo>
                    <a:pt x="0" y="144"/>
                  </a:lnTo>
                  <a:lnTo>
                    <a:pt x="96" y="192"/>
                  </a:lnTo>
                  <a:lnTo>
                    <a:pt x="0" y="240"/>
                  </a:lnTo>
                  <a:lnTo>
                    <a:pt x="96" y="288"/>
                  </a:lnTo>
                  <a:lnTo>
                    <a:pt x="0" y="336"/>
                  </a:lnTo>
                  <a:lnTo>
                    <a:pt x="96" y="384"/>
                  </a:lnTo>
                  <a:lnTo>
                    <a:pt x="48" y="432"/>
                  </a:lnTo>
                  <a:lnTo>
                    <a:pt x="48" y="528"/>
                  </a:lnTo>
                </a:path>
              </a:pathLst>
            </a:custGeom>
            <a:grpFill/>
            <a:ln w="28575" cap="flat" cmpd="sng">
              <a:solidFill>
                <a:schemeClr val="tx1"/>
              </a:solidFill>
              <a:prstDash val="solid"/>
              <a:round/>
              <a:headEnd type="triangle" w="med" len="med"/>
              <a:tailEnd type="none" w="med" len="med"/>
            </a:ln>
          </p:spPr>
          <p:txBody>
            <a:bodyPr wrap="none" anchor="ctr"/>
            <a:lstStyle/>
            <a:p>
              <a:endParaRPr lang="en-US"/>
            </a:p>
          </p:txBody>
        </p:sp>
        <p:grpSp>
          <p:nvGrpSpPr>
            <p:cNvPr id="27" name="Group 65">
              <a:extLst>
                <a:ext uri="{FF2B5EF4-FFF2-40B4-BE49-F238E27FC236}">
                  <a16:creationId xmlns:a16="http://schemas.microsoft.com/office/drawing/2014/main" id="{D09B11F4-643E-8FBD-258E-6D23779998D6}"/>
                </a:ext>
              </a:extLst>
            </p:cNvPr>
            <p:cNvGrpSpPr>
              <a:grpSpLocks/>
            </p:cNvGrpSpPr>
            <p:nvPr/>
          </p:nvGrpSpPr>
          <p:grpSpPr bwMode="auto">
            <a:xfrm>
              <a:off x="7450140" y="2728915"/>
              <a:ext cx="152400" cy="357188"/>
              <a:chOff x="4464" y="3072"/>
              <a:chExt cx="96" cy="240"/>
            </a:xfrm>
            <a:grpFill/>
          </p:grpSpPr>
          <p:sp>
            <p:nvSpPr>
              <p:cNvPr id="31" name="Line 66">
                <a:extLst>
                  <a:ext uri="{FF2B5EF4-FFF2-40B4-BE49-F238E27FC236}">
                    <a16:creationId xmlns:a16="http://schemas.microsoft.com/office/drawing/2014/main" id="{D17C3916-9813-E330-9600-CE87FE144041}"/>
                  </a:ext>
                </a:extLst>
              </p:cNvPr>
              <p:cNvSpPr>
                <a:spLocks noChangeShapeType="1"/>
              </p:cNvSpPr>
              <p:nvPr/>
            </p:nvSpPr>
            <p:spPr bwMode="auto">
              <a:xfrm>
                <a:off x="4512" y="3072"/>
                <a:ext cx="0" cy="96"/>
              </a:xfrm>
              <a:prstGeom prst="line">
                <a:avLst/>
              </a:prstGeom>
              <a:grpFill/>
              <a:ln w="28575">
                <a:solidFill>
                  <a:schemeClr val="tx1"/>
                </a:solidFill>
                <a:round/>
                <a:headEnd/>
                <a:tailEnd type="none" w="lg" len="med"/>
              </a:ln>
            </p:spPr>
            <p:txBody>
              <a:bodyPr wrap="none" anchor="ctr"/>
              <a:lstStyle/>
              <a:p>
                <a:endParaRPr lang="en-US"/>
              </a:p>
            </p:txBody>
          </p:sp>
          <p:sp>
            <p:nvSpPr>
              <p:cNvPr id="32" name="Line 67">
                <a:extLst>
                  <a:ext uri="{FF2B5EF4-FFF2-40B4-BE49-F238E27FC236}">
                    <a16:creationId xmlns:a16="http://schemas.microsoft.com/office/drawing/2014/main" id="{B40B1BC2-DAC8-3B20-B18E-8A4E293C3319}"/>
                  </a:ext>
                </a:extLst>
              </p:cNvPr>
              <p:cNvSpPr>
                <a:spLocks noChangeShapeType="1"/>
              </p:cNvSpPr>
              <p:nvPr/>
            </p:nvSpPr>
            <p:spPr bwMode="auto">
              <a:xfrm>
                <a:off x="4512" y="3216"/>
                <a:ext cx="0" cy="96"/>
              </a:xfrm>
              <a:prstGeom prst="line">
                <a:avLst/>
              </a:prstGeom>
              <a:grpFill/>
              <a:ln w="28575">
                <a:solidFill>
                  <a:schemeClr val="tx1"/>
                </a:solidFill>
                <a:round/>
                <a:headEnd/>
                <a:tailEnd type="none" w="lg" len="med"/>
              </a:ln>
            </p:spPr>
            <p:txBody>
              <a:bodyPr wrap="none" anchor="ctr"/>
              <a:lstStyle/>
              <a:p>
                <a:endParaRPr lang="en-US"/>
              </a:p>
            </p:txBody>
          </p:sp>
          <p:sp>
            <p:nvSpPr>
              <p:cNvPr id="33" name="Line 68">
                <a:extLst>
                  <a:ext uri="{FF2B5EF4-FFF2-40B4-BE49-F238E27FC236}">
                    <a16:creationId xmlns:a16="http://schemas.microsoft.com/office/drawing/2014/main" id="{5FEE88BC-7C09-AECC-AF2C-9A455B268D89}"/>
                  </a:ext>
                </a:extLst>
              </p:cNvPr>
              <p:cNvSpPr>
                <a:spLocks noChangeShapeType="1"/>
              </p:cNvSpPr>
              <p:nvPr/>
            </p:nvSpPr>
            <p:spPr bwMode="auto">
              <a:xfrm>
                <a:off x="4464" y="3168"/>
                <a:ext cx="96" cy="0"/>
              </a:xfrm>
              <a:prstGeom prst="line">
                <a:avLst/>
              </a:prstGeom>
              <a:grpFill/>
              <a:ln w="28575">
                <a:solidFill>
                  <a:schemeClr val="tx1"/>
                </a:solidFill>
                <a:round/>
                <a:headEnd/>
                <a:tailEnd type="none" w="lg" len="med"/>
              </a:ln>
            </p:spPr>
            <p:txBody>
              <a:bodyPr wrap="none" anchor="ctr"/>
              <a:lstStyle/>
              <a:p>
                <a:endParaRPr lang="en-US"/>
              </a:p>
            </p:txBody>
          </p:sp>
          <p:sp>
            <p:nvSpPr>
              <p:cNvPr id="34" name="Line 69">
                <a:extLst>
                  <a:ext uri="{FF2B5EF4-FFF2-40B4-BE49-F238E27FC236}">
                    <a16:creationId xmlns:a16="http://schemas.microsoft.com/office/drawing/2014/main" id="{94CF6B97-755E-460B-880F-74B098B96997}"/>
                  </a:ext>
                </a:extLst>
              </p:cNvPr>
              <p:cNvSpPr>
                <a:spLocks noChangeShapeType="1"/>
              </p:cNvSpPr>
              <p:nvPr/>
            </p:nvSpPr>
            <p:spPr bwMode="auto">
              <a:xfrm>
                <a:off x="4464" y="3216"/>
                <a:ext cx="96" cy="0"/>
              </a:xfrm>
              <a:prstGeom prst="line">
                <a:avLst/>
              </a:prstGeom>
              <a:grpFill/>
              <a:ln w="28575">
                <a:solidFill>
                  <a:schemeClr val="tx1"/>
                </a:solidFill>
                <a:round/>
                <a:headEnd/>
                <a:tailEnd type="none" w="lg" len="med"/>
              </a:ln>
            </p:spPr>
            <p:txBody>
              <a:bodyPr wrap="none" anchor="ctr"/>
              <a:lstStyle/>
              <a:p>
                <a:endParaRPr lang="en-US"/>
              </a:p>
            </p:txBody>
          </p:sp>
        </p:grpSp>
        <p:sp>
          <p:nvSpPr>
            <p:cNvPr id="28" name="Line 70">
              <a:extLst>
                <a:ext uri="{FF2B5EF4-FFF2-40B4-BE49-F238E27FC236}">
                  <a16:creationId xmlns:a16="http://schemas.microsoft.com/office/drawing/2014/main" id="{4B1A211D-5A26-C651-EACF-B72DDF2B78BE}"/>
                </a:ext>
              </a:extLst>
            </p:cNvPr>
            <p:cNvSpPr>
              <a:spLocks noChangeShapeType="1"/>
            </p:cNvSpPr>
            <p:nvPr/>
          </p:nvSpPr>
          <p:spPr bwMode="auto">
            <a:xfrm>
              <a:off x="7408071" y="3073401"/>
              <a:ext cx="236538" cy="0"/>
            </a:xfrm>
            <a:prstGeom prst="line">
              <a:avLst/>
            </a:prstGeom>
            <a:grpFill/>
            <a:ln w="28575">
              <a:solidFill>
                <a:schemeClr val="tx1"/>
              </a:solidFill>
              <a:round/>
              <a:headEnd/>
              <a:tailEnd type="none" w="lg" len="med"/>
            </a:ln>
          </p:spPr>
          <p:txBody>
            <a:bodyPr wrap="none" anchor="ctr"/>
            <a:lstStyle/>
            <a:p>
              <a:endParaRPr lang="en-US"/>
            </a:p>
          </p:txBody>
        </p:sp>
        <p:sp>
          <p:nvSpPr>
            <p:cNvPr id="29" name="Line 71">
              <a:extLst>
                <a:ext uri="{FF2B5EF4-FFF2-40B4-BE49-F238E27FC236}">
                  <a16:creationId xmlns:a16="http://schemas.microsoft.com/office/drawing/2014/main" id="{80262957-7084-A7AF-DE23-1122E39C8803}"/>
                </a:ext>
              </a:extLst>
            </p:cNvPr>
            <p:cNvSpPr>
              <a:spLocks noChangeShapeType="1"/>
            </p:cNvSpPr>
            <p:nvPr/>
          </p:nvSpPr>
          <p:spPr bwMode="auto">
            <a:xfrm>
              <a:off x="7443790" y="3114676"/>
              <a:ext cx="165100" cy="0"/>
            </a:xfrm>
            <a:prstGeom prst="line">
              <a:avLst/>
            </a:prstGeom>
            <a:grpFill/>
            <a:ln w="28575">
              <a:solidFill>
                <a:schemeClr val="tx1"/>
              </a:solidFill>
              <a:round/>
              <a:headEnd/>
              <a:tailEnd type="none" w="lg" len="med"/>
            </a:ln>
          </p:spPr>
          <p:txBody>
            <a:bodyPr wrap="none" anchor="ctr"/>
            <a:lstStyle/>
            <a:p>
              <a:endParaRPr lang="en-US"/>
            </a:p>
          </p:txBody>
        </p:sp>
        <p:sp>
          <p:nvSpPr>
            <p:cNvPr id="30" name="Line 72">
              <a:extLst>
                <a:ext uri="{FF2B5EF4-FFF2-40B4-BE49-F238E27FC236}">
                  <a16:creationId xmlns:a16="http://schemas.microsoft.com/office/drawing/2014/main" id="{20967FD7-6E60-C8A6-1713-590F7AC788B1}"/>
                </a:ext>
              </a:extLst>
            </p:cNvPr>
            <p:cNvSpPr>
              <a:spLocks noChangeShapeType="1"/>
            </p:cNvSpPr>
            <p:nvPr/>
          </p:nvSpPr>
          <p:spPr bwMode="auto">
            <a:xfrm>
              <a:off x="7475540" y="3154364"/>
              <a:ext cx="101600" cy="0"/>
            </a:xfrm>
            <a:prstGeom prst="line">
              <a:avLst/>
            </a:prstGeom>
            <a:grpFill/>
            <a:ln w="28575">
              <a:solidFill>
                <a:schemeClr val="tx1"/>
              </a:solidFill>
              <a:round/>
              <a:headEnd/>
              <a:tailEnd type="none" w="lg" len="med"/>
            </a:ln>
          </p:spPr>
          <p:txBody>
            <a:bodyPr wrap="none" anchor="ctr"/>
            <a:lstStyle/>
            <a:p>
              <a:endParaRPr lang="en-US"/>
            </a:p>
          </p:txBody>
        </p:sp>
      </p:grpSp>
      <p:sp>
        <p:nvSpPr>
          <p:cNvPr id="35" name="Text Box 73">
            <a:extLst>
              <a:ext uri="{FF2B5EF4-FFF2-40B4-BE49-F238E27FC236}">
                <a16:creationId xmlns:a16="http://schemas.microsoft.com/office/drawing/2014/main" id="{8E67CB76-2ADF-F6BA-87FA-C7478BD4A0B3}"/>
              </a:ext>
            </a:extLst>
          </p:cNvPr>
          <p:cNvSpPr txBox="1">
            <a:spLocks noChangeArrowheads="1"/>
          </p:cNvSpPr>
          <p:nvPr/>
        </p:nvSpPr>
        <p:spPr bwMode="auto">
          <a:xfrm>
            <a:off x="5477831" y="2091640"/>
            <a:ext cx="1205705" cy="1077218"/>
          </a:xfrm>
          <a:prstGeom prst="rect">
            <a:avLst/>
          </a:prstGeom>
          <a:noFill/>
          <a:ln w="6350" algn="ctr">
            <a:noFill/>
            <a:miter lim="800000"/>
            <a:headEnd/>
            <a:tailEnd/>
          </a:ln>
        </p:spPr>
        <p:txBody>
          <a:bodyPr wrap="square">
            <a:spAutoFit/>
          </a:bodyPr>
          <a:lstStyle/>
          <a:p>
            <a:pPr algn="ctr"/>
            <a:r>
              <a:rPr lang="en-US" sz="1600" b="1" dirty="0">
                <a:solidFill>
                  <a:schemeClr val="accent2">
                    <a:lumMod val="60000"/>
                    <a:lumOff val="40000"/>
                  </a:schemeClr>
                </a:solidFill>
                <a:latin typeface="Arial" charset="0"/>
              </a:rPr>
              <a:t>Normal analog</a:t>
            </a:r>
          </a:p>
          <a:p>
            <a:pPr algn="ctr"/>
            <a:r>
              <a:rPr lang="en-US" sz="1600" b="1" dirty="0">
                <a:solidFill>
                  <a:schemeClr val="accent2">
                    <a:lumMod val="60000"/>
                    <a:lumOff val="40000"/>
                  </a:schemeClr>
                </a:solidFill>
                <a:latin typeface="Arial" charset="0"/>
              </a:rPr>
              <a:t>IBIS</a:t>
            </a:r>
          </a:p>
          <a:p>
            <a:pPr algn="ctr"/>
            <a:r>
              <a:rPr lang="en-US" sz="1600" b="1" dirty="0">
                <a:solidFill>
                  <a:schemeClr val="accent2">
                    <a:lumMod val="60000"/>
                    <a:lumOff val="40000"/>
                  </a:schemeClr>
                </a:solidFill>
                <a:latin typeface="Arial" charset="0"/>
              </a:rPr>
              <a:t>models</a:t>
            </a:r>
          </a:p>
        </p:txBody>
      </p:sp>
      <p:sp>
        <p:nvSpPr>
          <p:cNvPr id="36" name="Text Box 74">
            <a:extLst>
              <a:ext uri="{FF2B5EF4-FFF2-40B4-BE49-F238E27FC236}">
                <a16:creationId xmlns:a16="http://schemas.microsoft.com/office/drawing/2014/main" id="{785864A6-8ECB-60E9-F2B9-A7E8BF5302AD}"/>
              </a:ext>
            </a:extLst>
          </p:cNvPr>
          <p:cNvSpPr txBox="1">
            <a:spLocks noChangeArrowheads="1"/>
          </p:cNvSpPr>
          <p:nvPr/>
        </p:nvSpPr>
        <p:spPr bwMode="auto">
          <a:xfrm>
            <a:off x="1014885" y="5299338"/>
            <a:ext cx="1029448" cy="338554"/>
          </a:xfrm>
          <a:prstGeom prst="rect">
            <a:avLst/>
          </a:prstGeom>
          <a:noFill/>
          <a:ln w="6350" algn="ctr">
            <a:solidFill>
              <a:schemeClr val="bg2">
                <a:lumMod val="50000"/>
              </a:schemeClr>
            </a:solidFill>
            <a:miter lim="800000"/>
            <a:headEnd/>
            <a:tailEnd/>
          </a:ln>
        </p:spPr>
        <p:txBody>
          <a:bodyPr wrap="none">
            <a:spAutoFit/>
          </a:bodyPr>
          <a:lstStyle/>
          <a:p>
            <a:pPr algn="ctr"/>
            <a:r>
              <a:rPr lang="en-US" sz="1600" b="1" dirty="0">
                <a:solidFill>
                  <a:schemeClr val="bg2">
                    <a:lumMod val="50000"/>
                  </a:schemeClr>
                </a:solidFill>
                <a:latin typeface="Arial" charset="0"/>
              </a:rPr>
              <a:t>IBIS-AMI</a:t>
            </a:r>
          </a:p>
        </p:txBody>
      </p:sp>
      <p:sp>
        <p:nvSpPr>
          <p:cNvPr id="37" name="Line 76">
            <a:extLst>
              <a:ext uri="{FF2B5EF4-FFF2-40B4-BE49-F238E27FC236}">
                <a16:creationId xmlns:a16="http://schemas.microsoft.com/office/drawing/2014/main" id="{68E42860-9AED-A8B9-FF46-EC9E9D1A7D33}"/>
              </a:ext>
            </a:extLst>
          </p:cNvPr>
          <p:cNvSpPr>
            <a:spLocks noChangeShapeType="1"/>
          </p:cNvSpPr>
          <p:nvPr/>
        </p:nvSpPr>
        <p:spPr bwMode="auto">
          <a:xfrm>
            <a:off x="9110661" y="3205711"/>
            <a:ext cx="0" cy="422275"/>
          </a:xfrm>
          <a:prstGeom prst="line">
            <a:avLst/>
          </a:prstGeom>
          <a:noFill/>
          <a:ln w="28575">
            <a:solidFill>
              <a:schemeClr val="accent2">
                <a:lumMod val="60000"/>
                <a:lumOff val="40000"/>
              </a:schemeClr>
            </a:solidFill>
            <a:round/>
            <a:headEnd/>
            <a:tailEnd type="triangle" w="med" len="med"/>
          </a:ln>
        </p:spPr>
        <p:txBody>
          <a:bodyPr/>
          <a:lstStyle/>
          <a:p>
            <a:endParaRPr lang="en-US"/>
          </a:p>
        </p:txBody>
      </p:sp>
      <p:sp>
        <p:nvSpPr>
          <p:cNvPr id="38" name="Text Box 77">
            <a:extLst>
              <a:ext uri="{FF2B5EF4-FFF2-40B4-BE49-F238E27FC236}">
                <a16:creationId xmlns:a16="http://schemas.microsoft.com/office/drawing/2014/main" id="{573B38DB-D176-063D-6047-28A418B7B6EC}"/>
              </a:ext>
            </a:extLst>
          </p:cNvPr>
          <p:cNvSpPr txBox="1">
            <a:spLocks noChangeArrowheads="1"/>
          </p:cNvSpPr>
          <p:nvPr/>
        </p:nvSpPr>
        <p:spPr bwMode="auto">
          <a:xfrm>
            <a:off x="4433529" y="3321598"/>
            <a:ext cx="3324949" cy="314830"/>
          </a:xfrm>
          <a:prstGeom prst="rect">
            <a:avLst/>
          </a:prstGeom>
          <a:noFill/>
          <a:ln w="6350" algn="ctr">
            <a:noFill/>
            <a:miter lim="800000"/>
            <a:headEnd/>
            <a:tailEnd/>
          </a:ln>
        </p:spPr>
        <p:txBody>
          <a:bodyPr wrap="none">
            <a:spAutoFit/>
          </a:bodyPr>
          <a:lstStyle/>
          <a:p>
            <a:pPr algn="ctr"/>
            <a:r>
              <a:rPr lang="en-US" sz="1600" b="1" dirty="0">
                <a:solidFill>
                  <a:schemeClr val="hlink"/>
                </a:solidFill>
              </a:rPr>
              <a:t>Analog Channel Characterization</a:t>
            </a:r>
          </a:p>
        </p:txBody>
      </p:sp>
      <p:sp>
        <p:nvSpPr>
          <p:cNvPr id="39" name="Line 78">
            <a:extLst>
              <a:ext uri="{FF2B5EF4-FFF2-40B4-BE49-F238E27FC236}">
                <a16:creationId xmlns:a16="http://schemas.microsoft.com/office/drawing/2014/main" id="{548C8362-98C4-3B5F-4399-9B324BDD3F87}"/>
              </a:ext>
            </a:extLst>
          </p:cNvPr>
          <p:cNvSpPr>
            <a:spLocks noChangeShapeType="1"/>
          </p:cNvSpPr>
          <p:nvPr/>
        </p:nvSpPr>
        <p:spPr bwMode="auto">
          <a:xfrm flipH="1">
            <a:off x="3600447" y="2756449"/>
            <a:ext cx="1981200" cy="869948"/>
          </a:xfrm>
          <a:prstGeom prst="line">
            <a:avLst/>
          </a:prstGeom>
          <a:noFill/>
          <a:ln w="28575">
            <a:solidFill>
              <a:schemeClr val="accent2">
                <a:lumMod val="60000"/>
                <a:lumOff val="40000"/>
              </a:schemeClr>
            </a:solidFill>
            <a:round/>
            <a:headEnd/>
            <a:tailEnd type="triangle" w="med" len="med"/>
          </a:ln>
        </p:spPr>
        <p:txBody>
          <a:bodyPr/>
          <a:lstStyle/>
          <a:p>
            <a:endParaRPr lang="en-US"/>
          </a:p>
        </p:txBody>
      </p:sp>
      <p:sp>
        <p:nvSpPr>
          <p:cNvPr id="40" name="Line 79">
            <a:extLst>
              <a:ext uri="{FF2B5EF4-FFF2-40B4-BE49-F238E27FC236}">
                <a16:creationId xmlns:a16="http://schemas.microsoft.com/office/drawing/2014/main" id="{716B0AFD-8922-ABB3-D91B-3DD9C1296455}"/>
              </a:ext>
            </a:extLst>
          </p:cNvPr>
          <p:cNvSpPr>
            <a:spLocks noChangeShapeType="1"/>
          </p:cNvSpPr>
          <p:nvPr/>
        </p:nvSpPr>
        <p:spPr bwMode="auto">
          <a:xfrm>
            <a:off x="6648447" y="2756449"/>
            <a:ext cx="2057401" cy="869948"/>
          </a:xfrm>
          <a:prstGeom prst="line">
            <a:avLst/>
          </a:prstGeom>
          <a:noFill/>
          <a:ln w="28575">
            <a:solidFill>
              <a:schemeClr val="accent2">
                <a:lumMod val="60000"/>
                <a:lumOff val="40000"/>
              </a:schemeClr>
            </a:solidFill>
            <a:round/>
            <a:headEnd/>
            <a:tailEnd type="triangle" w="med" len="med"/>
          </a:ln>
        </p:spPr>
        <p:txBody>
          <a:bodyPr/>
          <a:lstStyle/>
          <a:p>
            <a:endParaRPr lang="en-US"/>
          </a:p>
        </p:txBody>
      </p:sp>
      <p:sp>
        <p:nvSpPr>
          <p:cNvPr id="41" name="AutoShape 80">
            <a:extLst>
              <a:ext uri="{FF2B5EF4-FFF2-40B4-BE49-F238E27FC236}">
                <a16:creationId xmlns:a16="http://schemas.microsoft.com/office/drawing/2014/main" id="{F365D4C2-9788-356A-8B35-5AF640E23E2D}"/>
              </a:ext>
            </a:extLst>
          </p:cNvPr>
          <p:cNvSpPr>
            <a:spLocks/>
          </p:cNvSpPr>
          <p:nvPr/>
        </p:nvSpPr>
        <p:spPr bwMode="auto">
          <a:xfrm rot="5400000" flipH="1" flipV="1">
            <a:off x="1408423" y="4657459"/>
            <a:ext cx="227049" cy="914400"/>
          </a:xfrm>
          <a:prstGeom prst="leftBrace">
            <a:avLst>
              <a:gd name="adj1" fmla="val 22018"/>
              <a:gd name="adj2" fmla="val 49995"/>
            </a:avLst>
          </a:prstGeom>
          <a:noFill/>
          <a:ln w="28575">
            <a:solidFill>
              <a:schemeClr val="bg2">
                <a:lumMod val="50000"/>
              </a:schemeClr>
            </a:solidFill>
            <a:round/>
            <a:headEnd/>
            <a:tailEnd/>
          </a:ln>
        </p:spPr>
        <p:txBody>
          <a:bodyPr vert="eaVert" wrap="none" anchor="ctr"/>
          <a:lstStyle/>
          <a:p>
            <a:pPr algn="ctr"/>
            <a:endParaRPr lang="en-US">
              <a:solidFill>
                <a:schemeClr val="folHlink"/>
              </a:solidFill>
            </a:endParaRPr>
          </a:p>
        </p:txBody>
      </p:sp>
      <p:sp>
        <p:nvSpPr>
          <p:cNvPr id="42" name="Text Box 81">
            <a:extLst>
              <a:ext uri="{FF2B5EF4-FFF2-40B4-BE49-F238E27FC236}">
                <a16:creationId xmlns:a16="http://schemas.microsoft.com/office/drawing/2014/main" id="{C6C57CD9-EAC9-17A3-B5B8-4ECD7C6053CC}"/>
              </a:ext>
            </a:extLst>
          </p:cNvPr>
          <p:cNvSpPr txBox="1">
            <a:spLocks noChangeArrowheads="1"/>
          </p:cNvSpPr>
          <p:nvPr/>
        </p:nvSpPr>
        <p:spPr bwMode="auto">
          <a:xfrm>
            <a:off x="10119240" y="5337330"/>
            <a:ext cx="1029448" cy="338554"/>
          </a:xfrm>
          <a:prstGeom prst="rect">
            <a:avLst/>
          </a:prstGeom>
          <a:noFill/>
          <a:ln w="6350" algn="ctr">
            <a:noFill/>
            <a:miter lim="800000"/>
            <a:headEnd/>
            <a:tailEnd/>
          </a:ln>
        </p:spPr>
        <p:txBody>
          <a:bodyPr wrap="none">
            <a:spAutoFit/>
          </a:bodyPr>
          <a:lstStyle/>
          <a:p>
            <a:pPr algn="ctr"/>
            <a:r>
              <a:rPr lang="en-US" sz="1600" b="1" dirty="0">
                <a:solidFill>
                  <a:schemeClr val="bg2">
                    <a:lumMod val="50000"/>
                  </a:schemeClr>
                </a:solidFill>
                <a:latin typeface="Arial" charset="0"/>
              </a:rPr>
              <a:t>IBIS-AMI</a:t>
            </a:r>
          </a:p>
        </p:txBody>
      </p:sp>
      <p:sp>
        <p:nvSpPr>
          <p:cNvPr id="43" name="AutoShape 82">
            <a:extLst>
              <a:ext uri="{FF2B5EF4-FFF2-40B4-BE49-F238E27FC236}">
                <a16:creationId xmlns:a16="http://schemas.microsoft.com/office/drawing/2014/main" id="{DD9BB2CB-5D65-5827-19CC-07B7A883A092}"/>
              </a:ext>
            </a:extLst>
          </p:cNvPr>
          <p:cNvSpPr>
            <a:spLocks/>
          </p:cNvSpPr>
          <p:nvPr/>
        </p:nvSpPr>
        <p:spPr bwMode="auto">
          <a:xfrm rot="5400000" flipH="1" flipV="1">
            <a:off x="10532504" y="4674260"/>
            <a:ext cx="227049" cy="914400"/>
          </a:xfrm>
          <a:prstGeom prst="leftBrace">
            <a:avLst>
              <a:gd name="adj1" fmla="val 22018"/>
              <a:gd name="adj2" fmla="val 49995"/>
            </a:avLst>
          </a:prstGeom>
          <a:noFill/>
          <a:ln w="28575">
            <a:solidFill>
              <a:schemeClr val="bg2">
                <a:lumMod val="50000"/>
              </a:schemeClr>
            </a:solidFill>
            <a:round/>
            <a:headEnd/>
            <a:tailEnd/>
          </a:ln>
        </p:spPr>
        <p:txBody>
          <a:bodyPr vert="eaVert" wrap="none" anchor="ctr"/>
          <a:lstStyle/>
          <a:p>
            <a:pPr algn="ctr"/>
            <a:endParaRPr lang="en-US">
              <a:solidFill>
                <a:schemeClr val="folHlink"/>
              </a:solidFill>
            </a:endParaRPr>
          </a:p>
        </p:txBody>
      </p:sp>
      <p:sp>
        <p:nvSpPr>
          <p:cNvPr id="44" name="Text Box 83">
            <a:extLst>
              <a:ext uri="{FF2B5EF4-FFF2-40B4-BE49-F238E27FC236}">
                <a16:creationId xmlns:a16="http://schemas.microsoft.com/office/drawing/2014/main" id="{49826920-55CD-2923-2AD2-F276A911E7D0}"/>
              </a:ext>
            </a:extLst>
          </p:cNvPr>
          <p:cNvSpPr txBox="1">
            <a:spLocks noChangeArrowheads="1"/>
          </p:cNvSpPr>
          <p:nvPr/>
        </p:nvSpPr>
        <p:spPr bwMode="auto">
          <a:xfrm>
            <a:off x="1134310" y="3321598"/>
            <a:ext cx="790601" cy="286232"/>
          </a:xfrm>
          <a:prstGeom prst="rect">
            <a:avLst/>
          </a:prstGeom>
          <a:noFill/>
          <a:ln w="9525">
            <a:noFill/>
            <a:miter lim="800000"/>
            <a:headEnd/>
            <a:tailEnd/>
          </a:ln>
        </p:spPr>
        <p:txBody>
          <a:bodyPr wrap="none">
            <a:spAutoFit/>
          </a:bodyPr>
          <a:lstStyle/>
          <a:p>
            <a:r>
              <a:rPr lang="en-US" sz="1400" b="1" dirty="0" err="1">
                <a:latin typeface="Arial" charset="0"/>
              </a:rPr>
              <a:t>Tx</a:t>
            </a:r>
            <a:r>
              <a:rPr lang="en-US" sz="1400" b="1" dirty="0">
                <a:latin typeface="Arial" charset="0"/>
              </a:rPr>
              <a:t> DLL</a:t>
            </a:r>
          </a:p>
        </p:txBody>
      </p:sp>
      <p:sp>
        <p:nvSpPr>
          <p:cNvPr id="45" name="Line 76">
            <a:extLst>
              <a:ext uri="{FF2B5EF4-FFF2-40B4-BE49-F238E27FC236}">
                <a16:creationId xmlns:a16="http://schemas.microsoft.com/office/drawing/2014/main" id="{8F2B1ACB-AB19-52C3-85D0-BBE22CFF1B22}"/>
              </a:ext>
            </a:extLst>
          </p:cNvPr>
          <p:cNvSpPr>
            <a:spLocks noChangeShapeType="1"/>
          </p:cNvSpPr>
          <p:nvPr/>
        </p:nvSpPr>
        <p:spPr bwMode="auto">
          <a:xfrm>
            <a:off x="3295647" y="3205711"/>
            <a:ext cx="0" cy="422275"/>
          </a:xfrm>
          <a:prstGeom prst="line">
            <a:avLst/>
          </a:prstGeom>
          <a:noFill/>
          <a:ln w="28575">
            <a:solidFill>
              <a:schemeClr val="accent2">
                <a:lumMod val="60000"/>
                <a:lumOff val="40000"/>
              </a:schemeClr>
            </a:solidFill>
            <a:round/>
            <a:headEnd/>
            <a:tailEnd type="triangle" w="med" len="med"/>
          </a:ln>
        </p:spPr>
        <p:txBody>
          <a:bodyPr/>
          <a:lstStyle/>
          <a:p>
            <a:endParaRPr lang="en-US"/>
          </a:p>
        </p:txBody>
      </p:sp>
    </p:spTree>
    <p:extLst>
      <p:ext uri="{BB962C8B-B14F-4D97-AF65-F5344CB8AC3E}">
        <p14:creationId xmlns:p14="http://schemas.microsoft.com/office/powerpoint/2010/main" val="49467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679159" y="311791"/>
            <a:ext cx="11263074" cy="1036345"/>
          </a:xfrm>
        </p:spPr>
        <p:txBody>
          <a:bodyPr>
            <a:normAutofit/>
          </a:bodyPr>
          <a:lstStyle/>
          <a:p>
            <a:r>
              <a:rPr lang="en-US" dirty="0"/>
              <a:t>Transmitter Models</a:t>
            </a:r>
          </a:p>
        </p:txBody>
      </p:sp>
      <p:sp>
        <p:nvSpPr>
          <p:cNvPr id="47" name="TextBox 46">
            <a:extLst>
              <a:ext uri="{FF2B5EF4-FFF2-40B4-BE49-F238E27FC236}">
                <a16:creationId xmlns:a16="http://schemas.microsoft.com/office/drawing/2014/main" id="{A8BB960F-031B-A809-9F35-D44B3FC8A66A}"/>
              </a:ext>
            </a:extLst>
          </p:cNvPr>
          <p:cNvSpPr txBox="1"/>
          <p:nvPr/>
        </p:nvSpPr>
        <p:spPr>
          <a:xfrm>
            <a:off x="311500" y="1474619"/>
            <a:ext cx="11107662" cy="3908762"/>
          </a:xfrm>
          <a:prstGeom prst="rect">
            <a:avLst/>
          </a:prstGeom>
          <a:noFill/>
        </p:spPr>
        <p:txBody>
          <a:bodyPr wrap="square">
            <a:spAutoFit/>
          </a:bodyPr>
          <a:lstStyle/>
          <a:p>
            <a:pPr marL="342900" indent="-342900">
              <a:buFont typeface="Wingdings" panose="05000000000000000000" pitchFamily="2" charset="2"/>
              <a:buChar char="§"/>
            </a:pPr>
            <a:r>
              <a:rPr lang="en-US" sz="2400" dirty="0"/>
              <a:t>Model silicon very well </a:t>
            </a:r>
          </a:p>
          <a:p>
            <a:pPr marL="342900" indent="-342900">
              <a:buFont typeface="Wingdings" panose="05000000000000000000" pitchFamily="2" charset="2"/>
              <a:buChar char="§"/>
            </a:pPr>
            <a:r>
              <a:rPr lang="en-US" sz="2400" dirty="0"/>
              <a:t>Capabilities and controls straight forward</a:t>
            </a:r>
          </a:p>
          <a:p>
            <a:pPr marL="1028700" lvl="2" indent="-342900">
              <a:buFont typeface="Arial" panose="020B0604020202020204" pitchFamily="34" charset="0"/>
              <a:buChar char="•"/>
            </a:pPr>
            <a:r>
              <a:rPr lang="en-US" sz="2000" dirty="0"/>
              <a:t>Output Voltage</a:t>
            </a:r>
          </a:p>
          <a:p>
            <a:pPr marL="1028700" lvl="2" indent="-342900">
              <a:buFont typeface="Arial" panose="020B0604020202020204" pitchFamily="34" charset="0"/>
              <a:buChar char="•"/>
            </a:pPr>
            <a:r>
              <a:rPr lang="en-US" sz="2000" dirty="0"/>
              <a:t>Pre-cursor settings</a:t>
            </a:r>
          </a:p>
          <a:p>
            <a:pPr marL="1028700" lvl="2" indent="-342900">
              <a:buFont typeface="Arial" panose="020B0604020202020204" pitchFamily="34" charset="0"/>
              <a:buChar char="•"/>
            </a:pPr>
            <a:r>
              <a:rPr lang="en-US" sz="2000" dirty="0"/>
              <a:t>Post-cursor settings</a:t>
            </a:r>
          </a:p>
          <a:p>
            <a:pPr marL="342900" indent="-342900">
              <a:buFont typeface="Wingdings" panose="05000000000000000000" pitchFamily="2" charset="2"/>
              <a:buChar char="§"/>
            </a:pPr>
            <a:r>
              <a:rPr lang="en-US" sz="2400" dirty="0"/>
              <a:t>Output jitter often omitted from the model</a:t>
            </a:r>
          </a:p>
          <a:p>
            <a:pPr lvl="1">
              <a:spcBef>
                <a:spcPts val="0"/>
              </a:spcBef>
            </a:pPr>
            <a:r>
              <a:rPr lang="en-US" sz="2000" dirty="0"/>
              <a:t>Device manufacturers expect jitter to be added in the simulation tool</a:t>
            </a:r>
          </a:p>
          <a:p>
            <a:pPr marL="342900" indent="-342900">
              <a:buFont typeface="Wingdings" panose="05000000000000000000" pitchFamily="2" charset="2"/>
              <a:buChar char="§"/>
            </a:pPr>
            <a:r>
              <a:rPr lang="en-US" sz="2400" dirty="0"/>
              <a:t>Transmitter PLL usually not modeled</a:t>
            </a:r>
          </a:p>
          <a:p>
            <a:pPr marL="342900" indent="-342900">
              <a:buFont typeface="Wingdings" panose="05000000000000000000" pitchFamily="2" charset="2"/>
              <a:buChar char="§"/>
            </a:pPr>
            <a:r>
              <a:rPr lang="en-US" sz="2400" dirty="0"/>
              <a:t>Power supply noise not modeled</a:t>
            </a:r>
          </a:p>
          <a:p>
            <a:pPr marL="342900" indent="-342900">
              <a:buFont typeface="Wingdings" panose="05000000000000000000" pitchFamily="2" charset="2"/>
              <a:buChar char="§"/>
            </a:pPr>
            <a:r>
              <a:rPr lang="en-US" sz="2400" dirty="0"/>
              <a:t>Reference clock not modeled</a:t>
            </a:r>
          </a:p>
          <a:p>
            <a:pPr marL="342900" indent="-342900">
              <a:buFont typeface="Wingdings" panose="05000000000000000000" pitchFamily="2" charset="2"/>
              <a:buChar char="§"/>
            </a:pPr>
            <a:r>
              <a:rPr lang="en-US" sz="2400" dirty="0"/>
              <a:t>Correlation of the transmitter output is relatively straight forward</a:t>
            </a:r>
          </a:p>
        </p:txBody>
      </p:sp>
    </p:spTree>
    <p:extLst>
      <p:ext uri="{BB962C8B-B14F-4D97-AF65-F5344CB8AC3E}">
        <p14:creationId xmlns:p14="http://schemas.microsoft.com/office/powerpoint/2010/main" val="3498373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679159" y="311791"/>
            <a:ext cx="11263074" cy="1036345"/>
          </a:xfrm>
        </p:spPr>
        <p:txBody>
          <a:bodyPr>
            <a:normAutofit/>
          </a:bodyPr>
          <a:lstStyle/>
          <a:p>
            <a:r>
              <a:rPr lang="en-US" dirty="0"/>
              <a:t>Receiver Models</a:t>
            </a:r>
          </a:p>
        </p:txBody>
      </p:sp>
      <p:sp>
        <p:nvSpPr>
          <p:cNvPr id="47" name="TextBox 46">
            <a:extLst>
              <a:ext uri="{FF2B5EF4-FFF2-40B4-BE49-F238E27FC236}">
                <a16:creationId xmlns:a16="http://schemas.microsoft.com/office/drawing/2014/main" id="{A8BB960F-031B-A809-9F35-D44B3FC8A66A}"/>
              </a:ext>
            </a:extLst>
          </p:cNvPr>
          <p:cNvSpPr txBox="1"/>
          <p:nvPr/>
        </p:nvSpPr>
        <p:spPr>
          <a:xfrm>
            <a:off x="311500" y="1474619"/>
            <a:ext cx="11107662" cy="4031873"/>
          </a:xfrm>
          <a:prstGeom prst="rect">
            <a:avLst/>
          </a:prstGeom>
          <a:noFill/>
        </p:spPr>
        <p:txBody>
          <a:bodyPr wrap="square">
            <a:spAutoFit/>
          </a:bodyPr>
          <a:lstStyle/>
          <a:p>
            <a:pPr marL="457200" indent="-457200">
              <a:buFont typeface="Wingdings" panose="05000000000000000000" pitchFamily="2" charset="2"/>
              <a:buChar char="§"/>
            </a:pPr>
            <a:r>
              <a:rPr lang="en-US" sz="2800" dirty="0"/>
              <a:t>Can be very complex</a:t>
            </a:r>
          </a:p>
          <a:p>
            <a:pPr marL="457200" indent="-457200">
              <a:buFont typeface="Wingdings" panose="05000000000000000000" pitchFamily="2" charset="2"/>
              <a:buChar char="§"/>
            </a:pPr>
            <a:r>
              <a:rPr lang="en-US" sz="2800" dirty="0"/>
              <a:t>Can have complex equalizers at the input</a:t>
            </a:r>
          </a:p>
          <a:p>
            <a:pPr marL="1028700" lvl="2" indent="-342900">
              <a:buFont typeface="Arial" panose="020B0604020202020204" pitchFamily="34" charset="0"/>
              <a:buChar char="•"/>
            </a:pPr>
            <a:r>
              <a:rPr lang="en-US" sz="2400" dirty="0"/>
              <a:t>AGC, CTLE and DFE can have many parameters </a:t>
            </a:r>
          </a:p>
          <a:p>
            <a:pPr marL="1028700" lvl="2" indent="-342900">
              <a:buFont typeface="Arial" panose="020B0604020202020204" pitchFamily="34" charset="0"/>
              <a:buChar char="•"/>
            </a:pPr>
            <a:r>
              <a:rPr lang="en-US" sz="2400" dirty="0"/>
              <a:t>The equalizers may have reserved parameters which are undocumented</a:t>
            </a:r>
          </a:p>
          <a:p>
            <a:pPr marL="457200" indent="-457200">
              <a:buFont typeface="Wingdings" panose="05000000000000000000" pitchFamily="2" charset="2"/>
              <a:buChar char="§"/>
            </a:pPr>
            <a:r>
              <a:rPr lang="en-US" sz="2800" dirty="0"/>
              <a:t>Measurement point is usually after the equalizer</a:t>
            </a:r>
          </a:p>
          <a:p>
            <a:pPr marL="1028700" lvl="2" indent="-342900">
              <a:buFont typeface="Arial" panose="020B0604020202020204" pitchFamily="34" charset="0"/>
              <a:buChar char="•"/>
            </a:pPr>
            <a:r>
              <a:rPr lang="en-US" sz="2400" dirty="0"/>
              <a:t>Eyes inside of the equalizer have proprietary pass/fail</a:t>
            </a:r>
          </a:p>
          <a:p>
            <a:pPr marL="1028700" lvl="2" indent="-342900">
              <a:buFont typeface="Arial" panose="020B0604020202020204" pitchFamily="34" charset="0"/>
              <a:buChar char="•"/>
            </a:pPr>
            <a:r>
              <a:rPr lang="en-US" sz="2400" dirty="0"/>
              <a:t>Users may need to obtain pass/fail mask for device from the manufacturer or extrapolate the information</a:t>
            </a:r>
          </a:p>
          <a:p>
            <a:pPr marL="1028700" lvl="2" indent="-342900">
              <a:buFont typeface="Arial" panose="020B0604020202020204" pitchFamily="34" charset="0"/>
              <a:buChar char="•"/>
            </a:pPr>
            <a:r>
              <a:rPr lang="en-US" sz="2400" dirty="0"/>
              <a:t>Need to select the pattern sequence correctly when using auto-adaptation</a:t>
            </a:r>
          </a:p>
          <a:p>
            <a:pPr marL="457200" indent="-457200">
              <a:buFont typeface="Wingdings" panose="05000000000000000000" pitchFamily="2" charset="2"/>
              <a:buChar char="§"/>
            </a:pPr>
            <a:r>
              <a:rPr lang="en-US" sz="2800" dirty="0"/>
              <a:t>Correlating the results is more difficult</a:t>
            </a:r>
          </a:p>
        </p:txBody>
      </p:sp>
    </p:spTree>
    <p:extLst>
      <p:ext uri="{BB962C8B-B14F-4D97-AF65-F5344CB8AC3E}">
        <p14:creationId xmlns:p14="http://schemas.microsoft.com/office/powerpoint/2010/main" val="2101406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679159" y="311791"/>
            <a:ext cx="11263074" cy="1036345"/>
          </a:xfrm>
        </p:spPr>
        <p:txBody>
          <a:bodyPr>
            <a:normAutofit/>
          </a:bodyPr>
          <a:lstStyle/>
          <a:p>
            <a:r>
              <a:rPr lang="en-US" dirty="0">
                <a:latin typeface="Arial"/>
                <a:cs typeface="Arial"/>
              </a:rPr>
              <a:t>High Level AMI “Data flow”</a:t>
            </a:r>
            <a:endParaRPr lang="en-US" dirty="0"/>
          </a:p>
        </p:txBody>
      </p:sp>
      <p:sp>
        <p:nvSpPr>
          <p:cNvPr id="4" name="Text Box 6">
            <a:extLst>
              <a:ext uri="{FF2B5EF4-FFF2-40B4-BE49-F238E27FC236}">
                <a16:creationId xmlns:a16="http://schemas.microsoft.com/office/drawing/2014/main" id="{070FF729-E62E-B51B-27C5-7774AE659268}"/>
              </a:ext>
            </a:extLst>
          </p:cNvPr>
          <p:cNvSpPr txBox="1">
            <a:spLocks noChangeArrowheads="1"/>
          </p:cNvSpPr>
          <p:nvPr/>
        </p:nvSpPr>
        <p:spPr bwMode="auto">
          <a:xfrm>
            <a:off x="815095" y="1298081"/>
            <a:ext cx="10387220" cy="830484"/>
          </a:xfrm>
          <a:prstGeom prst="rect">
            <a:avLst/>
          </a:prstGeom>
          <a:noFill/>
          <a:ln w="38100">
            <a:solidFill>
              <a:schemeClr val="tx1"/>
            </a:solidFill>
            <a:miter lim="800000"/>
            <a:headEnd/>
            <a:tailEnd/>
          </a:ln>
          <a:effectLst/>
        </p:spPr>
        <p:txBody>
          <a:bodyPr wrap="square">
            <a:spAutoFit/>
          </a:bodyPr>
          <a:lstStyle/>
          <a:p>
            <a:pPr algn="ctr"/>
            <a:r>
              <a:rPr lang="en-US" sz="1600" dirty="0">
                <a:solidFill>
                  <a:srgbClr val="FF0000"/>
                </a:solidFill>
                <a:effectLst>
                  <a:outerShdw blurRad="38100" dist="38100" dir="2700000" algn="tl">
                    <a:srgbClr val="C0C0C0"/>
                  </a:outerShdw>
                </a:effectLst>
                <a:latin typeface="Arial" charset="0"/>
              </a:rPr>
              <a:t>“Channel Characterization”</a:t>
            </a:r>
          </a:p>
          <a:p>
            <a:r>
              <a:rPr lang="en-US" sz="1600" dirty="0">
                <a:solidFill>
                  <a:schemeClr val="tx1"/>
                </a:solidFill>
                <a:effectLst>
                  <a:outerShdw blurRad="38100" dist="38100" dir="2700000" algn="tl">
                    <a:srgbClr val="C0C0C0"/>
                  </a:outerShdw>
                </a:effectLst>
                <a:latin typeface="Arial" charset="0"/>
              </a:rPr>
              <a:t>Traditional time domain simulation of the channel that produces a channel response as seen at the receiver (Rx)</a:t>
            </a:r>
            <a:endParaRPr lang="en-US" sz="1600" dirty="0">
              <a:solidFill>
                <a:schemeClr val="tx1"/>
              </a:solidFill>
              <a:latin typeface="Arial" charset="0"/>
            </a:endParaRPr>
          </a:p>
        </p:txBody>
      </p:sp>
      <p:sp>
        <p:nvSpPr>
          <p:cNvPr id="5" name="Text Box 7">
            <a:extLst>
              <a:ext uri="{FF2B5EF4-FFF2-40B4-BE49-F238E27FC236}">
                <a16:creationId xmlns:a16="http://schemas.microsoft.com/office/drawing/2014/main" id="{ED7968AC-DE45-AD9A-5335-5CC40C420681}"/>
              </a:ext>
            </a:extLst>
          </p:cNvPr>
          <p:cNvSpPr txBox="1">
            <a:spLocks noChangeArrowheads="1"/>
          </p:cNvSpPr>
          <p:nvPr/>
        </p:nvSpPr>
        <p:spPr bwMode="auto">
          <a:xfrm>
            <a:off x="3071124" y="2629436"/>
            <a:ext cx="5914611" cy="830484"/>
          </a:xfrm>
          <a:prstGeom prst="rect">
            <a:avLst/>
          </a:prstGeom>
          <a:noFill/>
          <a:ln w="38100">
            <a:solidFill>
              <a:schemeClr val="tx1"/>
            </a:solidFill>
            <a:miter lim="800000"/>
            <a:headEnd/>
            <a:tailEnd/>
          </a:ln>
          <a:effectLst/>
        </p:spPr>
        <p:txBody>
          <a:bodyPr wrap="square">
            <a:spAutoFit/>
          </a:bodyPr>
          <a:lstStyle/>
          <a:p>
            <a:pPr algn="ctr"/>
            <a:r>
              <a:rPr lang="en-US" sz="1600" dirty="0">
                <a:solidFill>
                  <a:srgbClr val="00B050"/>
                </a:solidFill>
                <a:effectLst>
                  <a:outerShdw blurRad="38100" dist="38100" dir="2700000" algn="tl">
                    <a:srgbClr val="C0C0C0"/>
                  </a:outerShdw>
                </a:effectLst>
                <a:latin typeface="Arial" charset="0"/>
              </a:rPr>
              <a:t>“Signal Processing”</a:t>
            </a:r>
          </a:p>
          <a:p>
            <a:r>
              <a:rPr lang="en-US" sz="1600" dirty="0">
                <a:solidFill>
                  <a:schemeClr val="tx1"/>
                </a:solidFill>
                <a:effectLst>
                  <a:outerShdw blurRad="38100" dist="38100" dir="2700000" algn="tl">
                    <a:srgbClr val="C0C0C0"/>
                  </a:outerShdw>
                </a:effectLst>
                <a:latin typeface="Arial" charset="0"/>
              </a:rPr>
              <a:t>The channel response is processed by the </a:t>
            </a:r>
            <a:r>
              <a:rPr lang="en-US" sz="1600" dirty="0" err="1">
                <a:solidFill>
                  <a:schemeClr val="tx1"/>
                </a:solidFill>
                <a:effectLst>
                  <a:outerShdw blurRad="38100" dist="38100" dir="2700000" algn="tl">
                    <a:srgbClr val="C0C0C0"/>
                  </a:outerShdw>
                </a:effectLst>
                <a:latin typeface="Arial" charset="0"/>
              </a:rPr>
              <a:t>Tx</a:t>
            </a:r>
            <a:r>
              <a:rPr lang="en-US" sz="1600" dirty="0">
                <a:solidFill>
                  <a:schemeClr val="tx1"/>
                </a:solidFill>
                <a:effectLst>
                  <a:outerShdw blurRad="38100" dist="38100" dir="2700000" algn="tl">
                    <a:srgbClr val="C0C0C0"/>
                  </a:outerShdw>
                </a:effectLst>
                <a:latin typeface="Arial" charset="0"/>
              </a:rPr>
              <a:t> and Rx AMI </a:t>
            </a:r>
            <a:r>
              <a:rPr lang="en-US" sz="1600" dirty="0" err="1">
                <a:solidFill>
                  <a:schemeClr val="tx1"/>
                </a:solidFill>
                <a:effectLst>
                  <a:outerShdw blurRad="38100" dist="38100" dir="2700000" algn="tl">
                    <a:srgbClr val="C0C0C0"/>
                  </a:outerShdw>
                </a:effectLst>
                <a:latin typeface="Arial" charset="0"/>
              </a:rPr>
              <a:t>dll</a:t>
            </a:r>
            <a:r>
              <a:rPr lang="en-US" sz="1600" dirty="0">
                <a:solidFill>
                  <a:schemeClr val="tx1"/>
                </a:solidFill>
                <a:effectLst>
                  <a:outerShdw blurRad="38100" dist="38100" dir="2700000" algn="tl">
                    <a:srgbClr val="C0C0C0"/>
                  </a:outerShdw>
                </a:effectLst>
                <a:latin typeface="Arial" charset="0"/>
              </a:rPr>
              <a:t>-s</a:t>
            </a:r>
          </a:p>
        </p:txBody>
      </p:sp>
      <p:sp>
        <p:nvSpPr>
          <p:cNvPr id="6" name="Text Box 9">
            <a:extLst>
              <a:ext uri="{FF2B5EF4-FFF2-40B4-BE49-F238E27FC236}">
                <a16:creationId xmlns:a16="http://schemas.microsoft.com/office/drawing/2014/main" id="{03BA9AE8-6B20-6D18-A366-FE248B2F17EA}"/>
              </a:ext>
            </a:extLst>
          </p:cNvPr>
          <p:cNvSpPr txBox="1">
            <a:spLocks noChangeArrowheads="1"/>
          </p:cNvSpPr>
          <p:nvPr/>
        </p:nvSpPr>
        <p:spPr bwMode="auto">
          <a:xfrm>
            <a:off x="3902768" y="3995655"/>
            <a:ext cx="4251325" cy="830484"/>
          </a:xfrm>
          <a:prstGeom prst="rect">
            <a:avLst/>
          </a:prstGeom>
          <a:noFill/>
          <a:ln w="38100">
            <a:solidFill>
              <a:schemeClr val="tx1"/>
            </a:solidFill>
            <a:miter lim="800000"/>
            <a:headEnd/>
            <a:tailEnd/>
          </a:ln>
          <a:effectLst/>
        </p:spPr>
        <p:txBody>
          <a:bodyPr>
            <a:spAutoFit/>
          </a:bodyPr>
          <a:lstStyle/>
          <a:p>
            <a:pPr algn="ctr"/>
            <a:r>
              <a:rPr lang="en-US" sz="1600" dirty="0">
                <a:solidFill>
                  <a:schemeClr val="accent1"/>
                </a:solidFill>
                <a:effectLst>
                  <a:outerShdw blurRad="38100" dist="38100" dir="2700000" algn="tl">
                    <a:srgbClr val="C0C0C0"/>
                  </a:outerShdw>
                </a:effectLst>
                <a:latin typeface="Arial" charset="0"/>
              </a:rPr>
              <a:t>“Results from Signal Processing”</a:t>
            </a:r>
          </a:p>
          <a:p>
            <a:r>
              <a:rPr lang="en-US" sz="1600" dirty="0">
                <a:solidFill>
                  <a:schemeClr val="tx1"/>
                </a:solidFill>
                <a:effectLst>
                  <a:outerShdw blurRad="38100" dist="38100" dir="2700000" algn="tl">
                    <a:srgbClr val="C0C0C0"/>
                  </a:outerShdw>
                </a:effectLst>
                <a:latin typeface="Arial" charset="0"/>
              </a:rPr>
              <a:t>V(t) waveform &amp; series of “clock ticks”</a:t>
            </a:r>
          </a:p>
        </p:txBody>
      </p:sp>
      <p:sp>
        <p:nvSpPr>
          <p:cNvPr id="7" name="AutoShape 20">
            <a:extLst>
              <a:ext uri="{FF2B5EF4-FFF2-40B4-BE49-F238E27FC236}">
                <a16:creationId xmlns:a16="http://schemas.microsoft.com/office/drawing/2014/main" id="{D3FEBB0C-EE70-D1DC-19A4-EA92B4FEE4B6}"/>
              </a:ext>
            </a:extLst>
          </p:cNvPr>
          <p:cNvSpPr>
            <a:spLocks noChangeArrowheads="1"/>
          </p:cNvSpPr>
          <p:nvPr/>
        </p:nvSpPr>
        <p:spPr bwMode="auto">
          <a:xfrm>
            <a:off x="5742005" y="2228274"/>
            <a:ext cx="533400" cy="304800"/>
          </a:xfrm>
          <a:prstGeom prst="downArrow">
            <a:avLst>
              <a:gd name="adj1" fmla="val 50000"/>
              <a:gd name="adj2" fmla="val 25000"/>
            </a:avLst>
          </a:prstGeom>
          <a:solidFill>
            <a:schemeClr val="accent1"/>
          </a:solidFill>
          <a:ln w="9525">
            <a:solidFill>
              <a:schemeClr val="tx1"/>
            </a:solidFill>
            <a:miter lim="800000"/>
            <a:headEnd/>
            <a:tailEnd/>
          </a:ln>
          <a:effectLst/>
        </p:spPr>
        <p:txBody>
          <a:bodyPr vert="eaVert" wrap="none" anchor="ctr"/>
          <a:lstStyle/>
          <a:p>
            <a:endParaRPr lang="en-US"/>
          </a:p>
        </p:txBody>
      </p:sp>
      <p:sp>
        <p:nvSpPr>
          <p:cNvPr id="8" name="Text Box 25">
            <a:extLst>
              <a:ext uri="{FF2B5EF4-FFF2-40B4-BE49-F238E27FC236}">
                <a16:creationId xmlns:a16="http://schemas.microsoft.com/office/drawing/2014/main" id="{9A72D701-C66C-1B55-1532-A3A49BFF35FF}"/>
              </a:ext>
            </a:extLst>
          </p:cNvPr>
          <p:cNvSpPr txBox="1">
            <a:spLocks noChangeArrowheads="1"/>
          </p:cNvSpPr>
          <p:nvPr/>
        </p:nvSpPr>
        <p:spPr bwMode="auto">
          <a:xfrm>
            <a:off x="1749204" y="5379800"/>
            <a:ext cx="8693592" cy="830484"/>
          </a:xfrm>
          <a:prstGeom prst="rect">
            <a:avLst/>
          </a:prstGeom>
          <a:noFill/>
          <a:ln w="38100">
            <a:solidFill>
              <a:schemeClr val="tx1"/>
            </a:solidFill>
            <a:miter lim="800000"/>
            <a:headEnd/>
            <a:tailEnd/>
          </a:ln>
          <a:effectLst/>
        </p:spPr>
        <p:txBody>
          <a:bodyPr wrap="square">
            <a:spAutoFit/>
          </a:bodyPr>
          <a:lstStyle/>
          <a:p>
            <a:pPr algn="ctr"/>
            <a:r>
              <a:rPr lang="en-US" sz="1600" dirty="0">
                <a:solidFill>
                  <a:schemeClr val="accent3">
                    <a:lumMod val="75000"/>
                  </a:schemeClr>
                </a:solidFill>
                <a:effectLst>
                  <a:outerShdw blurRad="38100" dist="38100" dir="2700000" algn="tl">
                    <a:srgbClr val="C0C0C0"/>
                  </a:outerShdw>
                </a:effectLst>
                <a:latin typeface="Arial" charset="0"/>
              </a:rPr>
              <a:t>“Post processing the AMI results”</a:t>
            </a:r>
          </a:p>
          <a:p>
            <a:r>
              <a:rPr lang="en-US" sz="1600" dirty="0">
                <a:solidFill>
                  <a:schemeClr val="tx1"/>
                </a:solidFill>
                <a:effectLst>
                  <a:outerShdw blurRad="38100" dist="38100" dir="2700000" algn="tl">
                    <a:srgbClr val="C0C0C0"/>
                  </a:outerShdw>
                </a:effectLst>
                <a:latin typeface="Arial" charset="0"/>
              </a:rPr>
              <a:t>Eye Density and Statistical output plots, such as Bit Error Rate (BER) curves and surfaces</a:t>
            </a:r>
          </a:p>
        </p:txBody>
      </p:sp>
      <p:sp>
        <p:nvSpPr>
          <p:cNvPr id="9" name="AutoShape 34">
            <a:extLst>
              <a:ext uri="{FF2B5EF4-FFF2-40B4-BE49-F238E27FC236}">
                <a16:creationId xmlns:a16="http://schemas.microsoft.com/office/drawing/2014/main" id="{1554A184-5FAD-632B-1411-09FB4FC457FC}"/>
              </a:ext>
            </a:extLst>
          </p:cNvPr>
          <p:cNvSpPr>
            <a:spLocks noChangeArrowheads="1"/>
          </p:cNvSpPr>
          <p:nvPr/>
        </p:nvSpPr>
        <p:spPr bwMode="auto">
          <a:xfrm>
            <a:off x="5761731" y="3564415"/>
            <a:ext cx="533400" cy="326745"/>
          </a:xfrm>
          <a:prstGeom prst="downArrow">
            <a:avLst>
              <a:gd name="adj1" fmla="val 50000"/>
              <a:gd name="adj2" fmla="val 25000"/>
            </a:avLst>
          </a:prstGeom>
          <a:solidFill>
            <a:schemeClr val="accent1"/>
          </a:solidFill>
          <a:ln w="9525">
            <a:solidFill>
              <a:schemeClr val="tx1"/>
            </a:solidFill>
            <a:miter lim="800000"/>
            <a:headEnd/>
            <a:tailEnd/>
          </a:ln>
          <a:effectLst/>
        </p:spPr>
        <p:txBody>
          <a:bodyPr vert="eaVert" wrap="none" anchor="ctr"/>
          <a:lstStyle/>
          <a:p>
            <a:endParaRPr lang="en-US"/>
          </a:p>
        </p:txBody>
      </p:sp>
      <p:sp>
        <p:nvSpPr>
          <p:cNvPr id="10" name="AutoShape 35">
            <a:extLst>
              <a:ext uri="{FF2B5EF4-FFF2-40B4-BE49-F238E27FC236}">
                <a16:creationId xmlns:a16="http://schemas.microsoft.com/office/drawing/2014/main" id="{A4D7D001-5526-665F-9C63-4C429309F32B}"/>
              </a:ext>
            </a:extLst>
          </p:cNvPr>
          <p:cNvSpPr>
            <a:spLocks noChangeArrowheads="1"/>
          </p:cNvSpPr>
          <p:nvPr/>
        </p:nvSpPr>
        <p:spPr bwMode="auto">
          <a:xfrm>
            <a:off x="5761730" y="4941822"/>
            <a:ext cx="533400" cy="322295"/>
          </a:xfrm>
          <a:prstGeom prst="downArrow">
            <a:avLst>
              <a:gd name="adj1" fmla="val 50000"/>
              <a:gd name="adj2" fmla="val 25000"/>
            </a:avLst>
          </a:prstGeom>
          <a:solidFill>
            <a:schemeClr val="accent1"/>
          </a:solidFill>
          <a:ln w="9525">
            <a:solidFill>
              <a:schemeClr val="tx1"/>
            </a:solidFill>
            <a:miter lim="800000"/>
            <a:headEnd/>
            <a:tailEnd/>
          </a:ln>
          <a:effectLst/>
        </p:spPr>
        <p:txBody>
          <a:bodyPr vert="eaVert" wrap="none" anchor="ctr"/>
          <a:lstStyle/>
          <a:p>
            <a:endParaRPr lang="en-US"/>
          </a:p>
        </p:txBody>
      </p:sp>
    </p:spTree>
    <p:extLst>
      <p:ext uri="{BB962C8B-B14F-4D97-AF65-F5344CB8AC3E}">
        <p14:creationId xmlns:p14="http://schemas.microsoft.com/office/powerpoint/2010/main" val="3980368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679159" y="311791"/>
            <a:ext cx="11263074" cy="1036345"/>
          </a:xfrm>
        </p:spPr>
        <p:txBody>
          <a:bodyPr>
            <a:normAutofit fontScale="90000"/>
          </a:bodyPr>
          <a:lstStyle/>
          <a:p>
            <a:r>
              <a:rPr lang="en-US" dirty="0">
                <a:latin typeface="Arial"/>
                <a:cs typeface="Arial"/>
              </a:rPr>
              <a:t>Simulation Process with IBIS-AMI (step 1)</a:t>
            </a:r>
            <a:endParaRPr lang="en-US" dirty="0"/>
          </a:p>
        </p:txBody>
      </p:sp>
      <p:sp>
        <p:nvSpPr>
          <p:cNvPr id="46" name="TextBox 45">
            <a:extLst>
              <a:ext uri="{FF2B5EF4-FFF2-40B4-BE49-F238E27FC236}">
                <a16:creationId xmlns:a16="http://schemas.microsoft.com/office/drawing/2014/main" id="{73D76FEC-7A17-BF96-5005-08FF1C76ACA1}"/>
              </a:ext>
            </a:extLst>
          </p:cNvPr>
          <p:cNvSpPr txBox="1"/>
          <p:nvPr/>
        </p:nvSpPr>
        <p:spPr>
          <a:xfrm>
            <a:off x="177800" y="1348136"/>
            <a:ext cx="11730566" cy="4570482"/>
          </a:xfrm>
          <a:prstGeom prst="rect">
            <a:avLst/>
          </a:prstGeom>
          <a:noFill/>
        </p:spPr>
        <p:txBody>
          <a:bodyPr wrap="square">
            <a:spAutoFit/>
          </a:bodyPr>
          <a:lstStyle/>
          <a:p>
            <a:pPr>
              <a:spcBef>
                <a:spcPts val="0"/>
              </a:spcBef>
              <a:buNone/>
            </a:pPr>
            <a:r>
              <a:rPr lang="en-US" sz="2300" b="1" dirty="0"/>
              <a:t>The fundamental input to an AMI simulation is the </a:t>
            </a:r>
            <a:r>
              <a:rPr lang="en-US" sz="2300" b="1" dirty="0">
                <a:solidFill>
                  <a:srgbClr val="FF0000"/>
                </a:solidFill>
              </a:rPr>
              <a:t>I</a:t>
            </a:r>
            <a:r>
              <a:rPr lang="en-US" sz="2300" b="1" dirty="0"/>
              <a:t>mpulse </a:t>
            </a:r>
            <a:r>
              <a:rPr lang="en-US" sz="2300" b="1" dirty="0">
                <a:solidFill>
                  <a:srgbClr val="FF0000"/>
                </a:solidFill>
              </a:rPr>
              <a:t>R</a:t>
            </a:r>
            <a:r>
              <a:rPr lang="en-US" sz="2300" b="1" dirty="0"/>
              <a:t>esponse (</a:t>
            </a:r>
            <a:r>
              <a:rPr lang="en-US" sz="2300" b="1" dirty="0">
                <a:solidFill>
                  <a:srgbClr val="FF0000"/>
                </a:solidFill>
              </a:rPr>
              <a:t>IR</a:t>
            </a:r>
            <a:r>
              <a:rPr lang="en-US" sz="2300" b="1" dirty="0"/>
              <a:t>) of the channel</a:t>
            </a:r>
          </a:p>
          <a:p>
            <a:pPr marL="342900" indent="-342900">
              <a:spcBef>
                <a:spcPts val="0"/>
              </a:spcBef>
              <a:buFont typeface="Wingdings" panose="05000000000000000000" pitchFamily="2" charset="2"/>
              <a:buChar char="§"/>
            </a:pPr>
            <a:r>
              <a:rPr lang="en-US" sz="2300" dirty="0"/>
              <a:t>The IR is generated by a “Channel Characterization” simula</a:t>
            </a:r>
            <a:r>
              <a:rPr lang="en-US" sz="2200" dirty="0"/>
              <a:t>tion</a:t>
            </a:r>
          </a:p>
          <a:p>
            <a:pPr marL="685800" lvl="1" indent="-342900">
              <a:spcBef>
                <a:spcPts val="0"/>
              </a:spcBef>
              <a:buFont typeface="Arial" panose="020B0604020202020204" pitchFamily="34" charset="0"/>
              <a:buChar char="•"/>
            </a:pPr>
            <a:r>
              <a:rPr lang="en-US" sz="2200" dirty="0"/>
              <a:t>One method for generating an IR is to take the derivative of a normal time domain step response simulation waveform</a:t>
            </a:r>
          </a:p>
          <a:p>
            <a:pPr marL="342900" indent="-342900">
              <a:buFont typeface="Wingdings" panose="05000000000000000000" pitchFamily="2" charset="2"/>
              <a:buChar char="§"/>
            </a:pPr>
            <a:r>
              <a:rPr lang="en-US" sz="2300" dirty="0"/>
              <a:t>The channel characterization simulation must include:</a:t>
            </a:r>
          </a:p>
          <a:p>
            <a:pPr marL="685800" lvl="1" indent="-342900">
              <a:spcBef>
                <a:spcPts val="0"/>
              </a:spcBef>
              <a:buFont typeface="Arial" panose="020B0604020202020204" pitchFamily="34" charset="0"/>
              <a:buChar char="•"/>
            </a:pPr>
            <a:r>
              <a:rPr lang="en-US" sz="2200" dirty="0"/>
              <a:t>Analog interface of the driver (Tx)</a:t>
            </a:r>
          </a:p>
          <a:p>
            <a:pPr marL="685800" lvl="1" indent="-342900">
              <a:spcBef>
                <a:spcPts val="0"/>
              </a:spcBef>
              <a:buFont typeface="Arial" panose="020B0604020202020204" pitchFamily="34" charset="0"/>
              <a:buChar char="•"/>
            </a:pPr>
            <a:r>
              <a:rPr lang="en-US" sz="2200" dirty="0"/>
              <a:t>Driver package model</a:t>
            </a:r>
          </a:p>
          <a:p>
            <a:pPr marL="685800" lvl="1" indent="-342900">
              <a:spcBef>
                <a:spcPts val="0"/>
              </a:spcBef>
              <a:buFont typeface="Arial" panose="020B0604020202020204" pitchFamily="34" charset="0"/>
              <a:buChar char="•"/>
            </a:pPr>
            <a:r>
              <a:rPr lang="en-US" sz="2200" dirty="0"/>
              <a:t>Printed circuit board (PCB) traces (transmission lines)</a:t>
            </a:r>
          </a:p>
          <a:p>
            <a:pPr marL="685800" lvl="1" indent="-342900">
              <a:spcBef>
                <a:spcPts val="0"/>
              </a:spcBef>
              <a:buFont typeface="Arial" panose="020B0604020202020204" pitchFamily="34" charset="0"/>
              <a:buChar char="•"/>
            </a:pPr>
            <a:r>
              <a:rPr lang="en-US" sz="2200" dirty="0"/>
              <a:t>Via models, connectors, cables, </a:t>
            </a:r>
            <a:r>
              <a:rPr lang="en-US" sz="2200" dirty="0" err="1"/>
              <a:t>etc</a:t>
            </a:r>
            <a:r>
              <a:rPr lang="en-US" sz="2200" dirty="0"/>
              <a:t>… if any</a:t>
            </a:r>
          </a:p>
          <a:p>
            <a:pPr marL="685800" lvl="1" indent="-342900">
              <a:spcBef>
                <a:spcPts val="0"/>
              </a:spcBef>
              <a:buFont typeface="Arial" panose="020B0604020202020204" pitchFamily="34" charset="0"/>
              <a:buChar char="•"/>
            </a:pPr>
            <a:r>
              <a:rPr lang="en-US" sz="2200" dirty="0"/>
              <a:t>Receiver package model</a:t>
            </a:r>
          </a:p>
          <a:p>
            <a:pPr marL="685800" lvl="1" indent="-342900">
              <a:spcBef>
                <a:spcPts val="0"/>
              </a:spcBef>
              <a:buFont typeface="Arial" panose="020B0604020202020204" pitchFamily="34" charset="0"/>
              <a:buChar char="•"/>
            </a:pPr>
            <a:r>
              <a:rPr lang="en-US" sz="2200" dirty="0"/>
              <a:t>Analog interface of the receiver (Rx)</a:t>
            </a:r>
          </a:p>
          <a:p>
            <a:pPr marL="342900" indent="-342900">
              <a:buFont typeface="Wingdings" panose="05000000000000000000" pitchFamily="2" charset="2"/>
              <a:buChar char="§"/>
            </a:pPr>
            <a:r>
              <a:rPr lang="en-US" sz="2300" dirty="0"/>
              <a:t>The analog buffer models are very important in this to capture the correct reflections at the ends of the channel</a:t>
            </a:r>
          </a:p>
        </p:txBody>
      </p:sp>
    </p:spTree>
    <p:extLst>
      <p:ext uri="{BB962C8B-B14F-4D97-AF65-F5344CB8AC3E}">
        <p14:creationId xmlns:p14="http://schemas.microsoft.com/office/powerpoint/2010/main" val="310441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679159" y="311791"/>
            <a:ext cx="11263074" cy="1036345"/>
          </a:xfrm>
        </p:spPr>
        <p:txBody>
          <a:bodyPr>
            <a:normAutofit fontScale="90000"/>
          </a:bodyPr>
          <a:lstStyle/>
          <a:p>
            <a:r>
              <a:rPr lang="en-US" dirty="0">
                <a:latin typeface="Arial"/>
                <a:cs typeface="Arial"/>
              </a:rPr>
              <a:t>Simulation Process with IBIS-AMI (step 2)</a:t>
            </a:r>
            <a:endParaRPr lang="en-US" dirty="0"/>
          </a:p>
        </p:txBody>
      </p:sp>
      <p:sp>
        <p:nvSpPr>
          <p:cNvPr id="46" name="TextBox 45">
            <a:extLst>
              <a:ext uri="{FF2B5EF4-FFF2-40B4-BE49-F238E27FC236}">
                <a16:creationId xmlns:a16="http://schemas.microsoft.com/office/drawing/2014/main" id="{73D76FEC-7A17-BF96-5005-08FF1C76ACA1}"/>
              </a:ext>
            </a:extLst>
          </p:cNvPr>
          <p:cNvSpPr txBox="1"/>
          <p:nvPr/>
        </p:nvSpPr>
        <p:spPr>
          <a:xfrm>
            <a:off x="177800" y="1348136"/>
            <a:ext cx="11730566" cy="4678204"/>
          </a:xfrm>
          <a:prstGeom prst="rect">
            <a:avLst/>
          </a:prstGeom>
          <a:noFill/>
        </p:spPr>
        <p:txBody>
          <a:bodyPr wrap="square">
            <a:spAutoFit/>
          </a:bodyPr>
          <a:lstStyle/>
          <a:p>
            <a:pPr eaLnBrk="1" hangingPunct="1">
              <a:buNone/>
            </a:pPr>
            <a:r>
              <a:rPr lang="en-US" sz="2400" b="1" dirty="0"/>
              <a:t>The AMI models then modify the IR of the channel with their signal processing algorithms</a:t>
            </a:r>
          </a:p>
          <a:p>
            <a:pPr marL="342900" indent="-342900">
              <a:buFont typeface="Wingdings" panose="05000000000000000000" pitchFamily="2" charset="2"/>
              <a:buChar char="§"/>
            </a:pPr>
            <a:r>
              <a:rPr lang="en-US" sz="2200" dirty="0"/>
              <a:t>There are two main types of AMI simulations</a:t>
            </a:r>
          </a:p>
          <a:p>
            <a:pPr marL="685800" lvl="1" indent="-342900">
              <a:spcBef>
                <a:spcPts val="0"/>
              </a:spcBef>
              <a:buFont typeface="Arial" panose="020B0604020202020204" pitchFamily="34" charset="0"/>
              <a:buChar char="•"/>
            </a:pPr>
            <a:r>
              <a:rPr lang="en-US" sz="2000" b="1" dirty="0">
                <a:solidFill>
                  <a:schemeClr val="accent1">
                    <a:lumMod val="75000"/>
                  </a:schemeClr>
                </a:solidFill>
              </a:rPr>
              <a:t>Statistical</a:t>
            </a:r>
            <a:r>
              <a:rPr lang="en-US" sz="2000" dirty="0"/>
              <a:t> (using the </a:t>
            </a:r>
            <a:r>
              <a:rPr lang="en-US" sz="2000" b="1" dirty="0" err="1">
                <a:solidFill>
                  <a:schemeClr val="accent1">
                    <a:lumMod val="75000"/>
                  </a:schemeClr>
                </a:solidFill>
              </a:rPr>
              <a:t>AMI_Init</a:t>
            </a:r>
            <a:r>
              <a:rPr lang="en-US" sz="2000" b="1" dirty="0">
                <a:solidFill>
                  <a:schemeClr val="accent1">
                    <a:lumMod val="75000"/>
                  </a:schemeClr>
                </a:solidFill>
              </a:rPr>
              <a:t> </a:t>
            </a:r>
            <a:r>
              <a:rPr lang="en-US" sz="2000" dirty="0"/>
              <a:t>functions only)</a:t>
            </a:r>
          </a:p>
          <a:p>
            <a:pPr marL="685800" lvl="1" indent="-342900">
              <a:spcBef>
                <a:spcPts val="0"/>
              </a:spcBef>
              <a:buFont typeface="Arial" panose="020B0604020202020204" pitchFamily="34" charset="0"/>
              <a:buChar char="•"/>
            </a:pPr>
            <a:r>
              <a:rPr lang="en-US" sz="2000" b="1" dirty="0">
                <a:solidFill>
                  <a:srgbClr val="00B050"/>
                </a:solidFill>
              </a:rPr>
              <a:t>Time domain </a:t>
            </a:r>
            <a:r>
              <a:rPr lang="en-US" sz="2000" dirty="0"/>
              <a:t>or </a:t>
            </a:r>
            <a:r>
              <a:rPr lang="en-US" sz="2000" b="1" dirty="0">
                <a:solidFill>
                  <a:srgbClr val="00B050"/>
                </a:solidFill>
              </a:rPr>
              <a:t>bit-by-bit</a:t>
            </a:r>
            <a:r>
              <a:rPr lang="en-US" sz="2000" dirty="0"/>
              <a:t> (using the </a:t>
            </a:r>
            <a:r>
              <a:rPr lang="en-US" sz="2000" b="1" dirty="0" err="1">
                <a:solidFill>
                  <a:srgbClr val="00B050"/>
                </a:solidFill>
              </a:rPr>
              <a:t>AMI_GetWave</a:t>
            </a:r>
            <a:r>
              <a:rPr lang="en-US" sz="2000" b="1" dirty="0">
                <a:solidFill>
                  <a:srgbClr val="00B050"/>
                </a:solidFill>
              </a:rPr>
              <a:t> </a:t>
            </a:r>
            <a:r>
              <a:rPr lang="en-US" sz="2000" dirty="0"/>
              <a:t>functions)</a:t>
            </a:r>
            <a:endParaRPr lang="en-US" sz="800" dirty="0"/>
          </a:p>
          <a:p>
            <a:pPr marL="342900" indent="-342900">
              <a:buFont typeface="Wingdings" panose="05000000000000000000" pitchFamily="2" charset="2"/>
              <a:buChar char="§"/>
            </a:pPr>
            <a:r>
              <a:rPr lang="en-US" sz="2200" dirty="0"/>
              <a:t>In </a:t>
            </a:r>
            <a:r>
              <a:rPr lang="en-US" sz="2200" b="1" u="sng" dirty="0">
                <a:solidFill>
                  <a:schemeClr val="accent1"/>
                </a:solidFill>
              </a:rPr>
              <a:t>statistical</a:t>
            </a:r>
            <a:r>
              <a:rPr lang="en-US" sz="2200" dirty="0"/>
              <a:t> analysis the IR of the channel is modified in the AMI models by applying the various equalizer and filter algorithms</a:t>
            </a:r>
          </a:p>
          <a:p>
            <a:pPr marL="685800" lvl="1" indent="-342900">
              <a:spcBef>
                <a:spcPts val="0"/>
              </a:spcBef>
              <a:buFont typeface="Arial" panose="020B0604020202020204" pitchFamily="34" charset="0"/>
              <a:buChar char="•"/>
            </a:pPr>
            <a:r>
              <a:rPr lang="en-US" sz="2000" b="1" dirty="0">
                <a:solidFill>
                  <a:schemeClr val="accent1"/>
                </a:solidFill>
              </a:rPr>
              <a:t>Only LTI </a:t>
            </a:r>
            <a:r>
              <a:rPr lang="en-US" sz="2000" dirty="0"/>
              <a:t>filter algorithms can be implemented (FIR, </a:t>
            </a:r>
            <a:r>
              <a:rPr lang="en-US" sz="2000" dirty="0" err="1"/>
              <a:t>etc</a:t>
            </a:r>
            <a:r>
              <a:rPr lang="en-US" sz="2000" dirty="0"/>
              <a:t>…)</a:t>
            </a:r>
          </a:p>
          <a:p>
            <a:pPr marL="342900" indent="-342900">
              <a:buFont typeface="Wingdings" panose="05000000000000000000" pitchFamily="2" charset="2"/>
              <a:buChar char="§"/>
            </a:pPr>
            <a:r>
              <a:rPr lang="en-US" sz="2200" dirty="0"/>
              <a:t>In </a:t>
            </a:r>
            <a:r>
              <a:rPr lang="en-US" sz="2200" b="1" u="sng" dirty="0">
                <a:solidFill>
                  <a:srgbClr val="00B050"/>
                </a:solidFill>
              </a:rPr>
              <a:t>time domain</a:t>
            </a:r>
            <a:r>
              <a:rPr lang="en-US" sz="2200" dirty="0">
                <a:solidFill>
                  <a:srgbClr val="00B050"/>
                </a:solidFill>
              </a:rPr>
              <a:t> </a:t>
            </a:r>
            <a:r>
              <a:rPr lang="en-US" sz="2200" dirty="0"/>
              <a:t>analysis a (long) bit pattern is passed into the AMI models along with the IR of the channel</a:t>
            </a:r>
          </a:p>
          <a:p>
            <a:pPr marL="685800" lvl="1" indent="-342900">
              <a:spcBef>
                <a:spcPts val="0"/>
              </a:spcBef>
              <a:buFont typeface="Arial" panose="020B0604020202020204" pitchFamily="34" charset="0"/>
              <a:buChar char="•"/>
            </a:pPr>
            <a:r>
              <a:rPr lang="en-US" sz="2000" dirty="0"/>
              <a:t>This method can also simulate </a:t>
            </a:r>
            <a:r>
              <a:rPr lang="en-US" sz="2000" b="1" dirty="0">
                <a:solidFill>
                  <a:srgbClr val="00B050"/>
                </a:solidFill>
              </a:rPr>
              <a:t>non-LTI</a:t>
            </a:r>
            <a:r>
              <a:rPr lang="en-US" sz="2000" dirty="0"/>
              <a:t> blocks (DFE, </a:t>
            </a:r>
            <a:r>
              <a:rPr lang="en-US" sz="2000" dirty="0" err="1"/>
              <a:t>etc</a:t>
            </a:r>
            <a:r>
              <a:rPr lang="en-US" sz="2000" dirty="0"/>
              <a:t>…)</a:t>
            </a:r>
          </a:p>
          <a:p>
            <a:pPr marL="342900" indent="-342900">
              <a:spcBef>
                <a:spcPts val="0"/>
              </a:spcBef>
              <a:buFont typeface="Wingdings" panose="05000000000000000000" pitchFamily="2" charset="2"/>
              <a:buChar char="§"/>
            </a:pPr>
            <a:r>
              <a:rPr lang="en-US" sz="2400" b="1" dirty="0"/>
              <a:t>Reserved Parameters</a:t>
            </a:r>
            <a:r>
              <a:rPr lang="en-US" sz="2400" dirty="0"/>
              <a:t>:</a:t>
            </a:r>
          </a:p>
          <a:p>
            <a:pPr marL="685800" lvl="1" indent="-342900">
              <a:spcBef>
                <a:spcPts val="0"/>
              </a:spcBef>
              <a:buFont typeface="Arial" panose="020B0604020202020204" pitchFamily="34" charset="0"/>
              <a:buChar char="•"/>
            </a:pPr>
            <a:r>
              <a:rPr lang="en-US" sz="2000" b="1" dirty="0" err="1">
                <a:solidFill>
                  <a:schemeClr val="accent4">
                    <a:lumMod val="75000"/>
                  </a:schemeClr>
                </a:solidFill>
              </a:rPr>
              <a:t>Init_Returns_Impulse</a:t>
            </a:r>
            <a:r>
              <a:rPr lang="en-US" sz="2000" b="1" dirty="0">
                <a:solidFill>
                  <a:schemeClr val="accent4">
                    <a:lumMod val="75000"/>
                  </a:schemeClr>
                </a:solidFill>
              </a:rPr>
              <a:t> </a:t>
            </a:r>
            <a:r>
              <a:rPr lang="en-US" sz="2000" dirty="0"/>
              <a:t>– indicates that the model </a:t>
            </a:r>
            <a:r>
              <a:rPr lang="en-US" sz="2000" dirty="0" err="1"/>
              <a:t>AMI_Init</a:t>
            </a:r>
            <a:r>
              <a:rPr lang="en-US" sz="2000" dirty="0"/>
              <a:t>() function can return a filtered response</a:t>
            </a:r>
          </a:p>
          <a:p>
            <a:pPr marL="685800" lvl="1" indent="-342900">
              <a:spcBef>
                <a:spcPts val="0"/>
              </a:spcBef>
              <a:buFont typeface="Arial" panose="020B0604020202020204" pitchFamily="34" charset="0"/>
              <a:buChar char="•"/>
            </a:pPr>
            <a:r>
              <a:rPr lang="en-US" sz="2000" b="1" dirty="0" err="1">
                <a:solidFill>
                  <a:schemeClr val="accent5">
                    <a:lumMod val="75000"/>
                  </a:schemeClr>
                </a:solidFill>
              </a:rPr>
              <a:t>GetWave_Exists</a:t>
            </a:r>
            <a:r>
              <a:rPr lang="en-US" sz="2000" b="1" dirty="0">
                <a:solidFill>
                  <a:schemeClr val="accent5">
                    <a:lumMod val="75000"/>
                  </a:schemeClr>
                </a:solidFill>
              </a:rPr>
              <a:t> </a:t>
            </a:r>
            <a:r>
              <a:rPr lang="en-US" sz="2000" dirty="0"/>
              <a:t>– indicates that the model supports the </a:t>
            </a:r>
            <a:r>
              <a:rPr lang="en-US" sz="2000" dirty="0" err="1"/>
              <a:t>AMI_GetWave</a:t>
            </a:r>
            <a:r>
              <a:rPr lang="en-US" sz="2000" dirty="0"/>
              <a:t>()function. If </a:t>
            </a:r>
            <a:r>
              <a:rPr lang="en-US" sz="2000" dirty="0" err="1"/>
              <a:t>GetWave_Exists</a:t>
            </a:r>
            <a:r>
              <a:rPr lang="en-US" sz="2000" dirty="0"/>
              <a:t> is false, then the </a:t>
            </a:r>
            <a:r>
              <a:rPr lang="en-US" sz="2000" dirty="0" err="1"/>
              <a:t>Init_Returns_Impulse</a:t>
            </a:r>
            <a:r>
              <a:rPr lang="en-US" sz="2000" dirty="0"/>
              <a:t> must be true.</a:t>
            </a:r>
          </a:p>
        </p:txBody>
      </p:sp>
    </p:spTree>
    <p:extLst>
      <p:ext uri="{BB962C8B-B14F-4D97-AF65-F5344CB8AC3E}">
        <p14:creationId xmlns:p14="http://schemas.microsoft.com/office/powerpoint/2010/main" val="972021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0" y="311791"/>
            <a:ext cx="12192000" cy="1036345"/>
          </a:xfrm>
        </p:spPr>
        <p:txBody>
          <a:bodyPr>
            <a:normAutofit fontScale="90000"/>
          </a:bodyPr>
          <a:lstStyle/>
          <a:p>
            <a:r>
              <a:rPr lang="en-US" dirty="0">
                <a:latin typeface="Arial"/>
                <a:cs typeface="Arial"/>
              </a:rPr>
              <a:t>The IBIS-AMI Statistical and Time-domain Reference Flow</a:t>
            </a:r>
            <a:endParaRPr lang="en-US" dirty="0"/>
          </a:p>
        </p:txBody>
      </p:sp>
      <p:pic>
        <p:nvPicPr>
          <p:cNvPr id="3" name="Picture 2">
            <a:extLst>
              <a:ext uri="{FF2B5EF4-FFF2-40B4-BE49-F238E27FC236}">
                <a16:creationId xmlns:a16="http://schemas.microsoft.com/office/drawing/2014/main" id="{7ECCB241-0F22-AF8B-BB5B-00F86028F137}"/>
              </a:ext>
            </a:extLst>
          </p:cNvPr>
          <p:cNvPicPr>
            <a:picLocks noChangeAspect="1"/>
          </p:cNvPicPr>
          <p:nvPr/>
        </p:nvPicPr>
        <p:blipFill>
          <a:blip r:embed="rId2"/>
          <a:stretch>
            <a:fillRect/>
          </a:stretch>
        </p:blipFill>
        <p:spPr>
          <a:xfrm>
            <a:off x="1204572" y="1406694"/>
            <a:ext cx="10114141" cy="4767485"/>
          </a:xfrm>
          <a:prstGeom prst="rect">
            <a:avLst/>
          </a:prstGeom>
        </p:spPr>
      </p:pic>
    </p:spTree>
    <p:extLst>
      <p:ext uri="{BB962C8B-B14F-4D97-AF65-F5344CB8AC3E}">
        <p14:creationId xmlns:p14="http://schemas.microsoft.com/office/powerpoint/2010/main" val="3425194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98982" y="316295"/>
            <a:ext cx="11263074" cy="1036345"/>
          </a:xfrm>
        </p:spPr>
        <p:txBody>
          <a:bodyPr>
            <a:normAutofit/>
          </a:bodyPr>
          <a:lstStyle/>
          <a:p>
            <a:r>
              <a:rPr lang="en-US" dirty="0">
                <a:latin typeface="Arial"/>
                <a:cs typeface="Arial"/>
              </a:rPr>
              <a:t>Two Kinds of AMI Models + a “Hybrid”</a:t>
            </a:r>
            <a:endParaRPr lang="en-US" dirty="0"/>
          </a:p>
        </p:txBody>
      </p:sp>
      <p:sp>
        <p:nvSpPr>
          <p:cNvPr id="4" name="Content Placeholder 2">
            <a:extLst>
              <a:ext uri="{FF2B5EF4-FFF2-40B4-BE49-F238E27FC236}">
                <a16:creationId xmlns:a16="http://schemas.microsoft.com/office/drawing/2014/main" id="{1F954714-C231-8B17-3375-1156ABDD5BDC}"/>
              </a:ext>
            </a:extLst>
          </p:cNvPr>
          <p:cNvSpPr>
            <a:spLocks noGrp="1"/>
          </p:cNvSpPr>
          <p:nvPr>
            <p:ph idx="1"/>
          </p:nvPr>
        </p:nvSpPr>
        <p:spPr>
          <a:xfrm>
            <a:off x="429944" y="1281614"/>
            <a:ext cx="11304413" cy="5380195"/>
          </a:xfrm>
        </p:spPr>
        <p:txBody>
          <a:bodyPr>
            <a:normAutofit/>
          </a:bodyPr>
          <a:lstStyle/>
          <a:p>
            <a:pPr>
              <a:buFont typeface="Wingdings" panose="05000000000000000000" pitchFamily="2" charset="2"/>
              <a:buChar char="§"/>
            </a:pPr>
            <a:r>
              <a:rPr lang="en-CA" sz="2400" dirty="0"/>
              <a:t>Model builders must provide either an AMI-</a:t>
            </a:r>
            <a:r>
              <a:rPr lang="en-CA" sz="2400" dirty="0" err="1"/>
              <a:t>GetWave</a:t>
            </a:r>
            <a:r>
              <a:rPr lang="en-CA" sz="2400" dirty="0"/>
              <a:t>() function or an impulse response inside </a:t>
            </a:r>
            <a:r>
              <a:rPr lang="en-CA" sz="2400" dirty="0" err="1"/>
              <a:t>AMI_Init</a:t>
            </a:r>
            <a:r>
              <a:rPr lang="en-CA" sz="2400" dirty="0"/>
              <a:t>().</a:t>
            </a:r>
          </a:p>
          <a:p>
            <a:pPr>
              <a:buFont typeface="Wingdings" panose="05000000000000000000" pitchFamily="2" charset="2"/>
              <a:buChar char="§"/>
            </a:pPr>
            <a:r>
              <a:rPr lang="en-CA" sz="2400" dirty="0"/>
              <a:t>Optionally, they may provide both, but not an empty model otherwise this will be a do-nothing situation = passthrough model.</a:t>
            </a:r>
          </a:p>
        </p:txBody>
      </p:sp>
      <p:graphicFrame>
        <p:nvGraphicFramePr>
          <p:cNvPr id="6" name="Table 5">
            <a:extLst>
              <a:ext uri="{FF2B5EF4-FFF2-40B4-BE49-F238E27FC236}">
                <a16:creationId xmlns:a16="http://schemas.microsoft.com/office/drawing/2014/main" id="{D2B4E6D7-DFD5-FD6F-B3CF-09297ACB6F5C}"/>
              </a:ext>
            </a:extLst>
          </p:cNvPr>
          <p:cNvGraphicFramePr>
            <a:graphicFrameLocks noGrp="1"/>
          </p:cNvGraphicFramePr>
          <p:nvPr>
            <p:extLst>
              <p:ext uri="{D42A27DB-BD31-4B8C-83A1-F6EECF244321}">
                <p14:modId xmlns:p14="http://schemas.microsoft.com/office/powerpoint/2010/main" val="2495939231"/>
              </p:ext>
            </p:extLst>
          </p:nvPr>
        </p:nvGraphicFramePr>
        <p:xfrm>
          <a:off x="321547" y="2898949"/>
          <a:ext cx="11570676" cy="3194266"/>
        </p:xfrm>
        <a:graphic>
          <a:graphicData uri="http://schemas.openxmlformats.org/drawingml/2006/table">
            <a:tbl>
              <a:tblPr firstRow="1" bandRow="1">
                <a:tableStyleId>{21E4AEA4-8DFA-4A89-87EB-49C32662AFE0}</a:tableStyleId>
              </a:tblPr>
              <a:tblGrid>
                <a:gridCol w="2892669">
                  <a:extLst>
                    <a:ext uri="{9D8B030D-6E8A-4147-A177-3AD203B41FA5}">
                      <a16:colId xmlns:a16="http://schemas.microsoft.com/office/drawing/2014/main" val="4048878331"/>
                    </a:ext>
                  </a:extLst>
                </a:gridCol>
                <a:gridCol w="2892669">
                  <a:extLst>
                    <a:ext uri="{9D8B030D-6E8A-4147-A177-3AD203B41FA5}">
                      <a16:colId xmlns:a16="http://schemas.microsoft.com/office/drawing/2014/main" val="391677914"/>
                    </a:ext>
                  </a:extLst>
                </a:gridCol>
                <a:gridCol w="2892669">
                  <a:extLst>
                    <a:ext uri="{9D8B030D-6E8A-4147-A177-3AD203B41FA5}">
                      <a16:colId xmlns:a16="http://schemas.microsoft.com/office/drawing/2014/main" val="4200369174"/>
                    </a:ext>
                  </a:extLst>
                </a:gridCol>
                <a:gridCol w="2892669">
                  <a:extLst>
                    <a:ext uri="{9D8B030D-6E8A-4147-A177-3AD203B41FA5}">
                      <a16:colId xmlns:a16="http://schemas.microsoft.com/office/drawing/2014/main" val="647575825"/>
                    </a:ext>
                  </a:extLst>
                </a:gridCol>
              </a:tblGrid>
              <a:tr h="682733">
                <a:tc rowSpan="2" gridSpan="2">
                  <a:txBody>
                    <a:bodyPr/>
                    <a:lstStyle/>
                    <a:p>
                      <a:r>
                        <a:rPr lang="en-US" b="0" dirty="0"/>
                        <a:t>Two Kinds of Tx/Rx Plus a “Dual” or “Hybrid” model</a:t>
                      </a:r>
                      <a:endParaRPr lang="en-CA" b="0" dirty="0"/>
                    </a:p>
                  </a:txBody>
                  <a:tcPr>
                    <a:solidFill>
                      <a:schemeClr val="tx1">
                        <a:lumMod val="75000"/>
                        <a:lumOff val="25000"/>
                      </a:schemeClr>
                    </a:solidFill>
                  </a:tcPr>
                </a:tc>
                <a:tc rowSpan="2" hMerge="1">
                  <a:txBody>
                    <a:bodyPr/>
                    <a:lstStyle/>
                    <a:p>
                      <a:endParaRPr lang="en-CA"/>
                    </a:p>
                  </a:txBody>
                  <a:tcPr/>
                </a:tc>
                <a:tc gridSpan="2">
                  <a:txBody>
                    <a:bodyPr/>
                    <a:lstStyle/>
                    <a:p>
                      <a:r>
                        <a:rPr lang="en-US" b="0" dirty="0">
                          <a:solidFill>
                            <a:sysClr val="windowText" lastClr="000000"/>
                          </a:solidFill>
                        </a:rPr>
                        <a:t>Model’s </a:t>
                      </a:r>
                      <a:r>
                        <a:rPr lang="en-US" b="0" dirty="0" err="1">
                          <a:solidFill>
                            <a:schemeClr val="accent5">
                              <a:lumMod val="75000"/>
                            </a:schemeClr>
                          </a:solidFill>
                        </a:rPr>
                        <a:t>Init_Returns_Impulse</a:t>
                      </a:r>
                      <a:r>
                        <a:rPr lang="en-US" b="0" dirty="0">
                          <a:solidFill>
                            <a:schemeClr val="accent5">
                              <a:lumMod val="75000"/>
                            </a:schemeClr>
                          </a:solidFill>
                        </a:rPr>
                        <a:t> </a:t>
                      </a:r>
                      <a:r>
                        <a:rPr lang="en-US" b="0" dirty="0">
                          <a:solidFill>
                            <a:sysClr val="windowText" lastClr="000000"/>
                          </a:solidFill>
                        </a:rPr>
                        <a:t>flag is:</a:t>
                      </a:r>
                      <a:endParaRPr lang="en-CA" b="0" dirty="0">
                        <a:solidFill>
                          <a:sysClr val="windowText" lastClr="000000"/>
                        </a:solidFill>
                      </a:endParaRPr>
                    </a:p>
                  </a:txBody>
                  <a:tcPr>
                    <a:solidFill>
                      <a:schemeClr val="bg1">
                        <a:lumMod val="95000"/>
                      </a:schemeClr>
                    </a:solidFill>
                  </a:tcPr>
                </a:tc>
                <a:tc hMerge="1">
                  <a:txBody>
                    <a:bodyPr/>
                    <a:lstStyle/>
                    <a:p>
                      <a:endParaRPr lang="en-CA" dirty="0"/>
                    </a:p>
                  </a:txBody>
                  <a:tcPr/>
                </a:tc>
                <a:extLst>
                  <a:ext uri="{0D108BD9-81ED-4DB2-BD59-A6C34878D82A}">
                    <a16:rowId xmlns:a16="http://schemas.microsoft.com/office/drawing/2014/main" val="1586180755"/>
                  </a:ext>
                </a:extLst>
              </a:tr>
              <a:tr h="682733">
                <a:tc gridSpan="2" vMerge="1">
                  <a:txBody>
                    <a:bodyPr/>
                    <a:lstStyle/>
                    <a:p>
                      <a:endParaRPr lang="en-CA"/>
                    </a:p>
                  </a:txBody>
                  <a:tcPr/>
                </a:tc>
                <a:tc hMerge="1" vMerge="1">
                  <a:txBody>
                    <a:bodyPr/>
                    <a:lstStyle/>
                    <a:p>
                      <a:endParaRPr lang="en-CA" dirty="0"/>
                    </a:p>
                  </a:txBody>
                  <a:tcPr/>
                </a:tc>
                <a:tc>
                  <a:txBody>
                    <a:bodyPr/>
                    <a:lstStyle/>
                    <a:p>
                      <a:r>
                        <a:rPr lang="en-US" b="0" dirty="0">
                          <a:solidFill>
                            <a:srgbClr val="FF0000"/>
                          </a:solidFill>
                        </a:rPr>
                        <a:t>False</a:t>
                      </a:r>
                      <a:r>
                        <a:rPr lang="en-US" b="0" dirty="0">
                          <a:solidFill>
                            <a:schemeClr val="tx1"/>
                          </a:solidFill>
                        </a:rPr>
                        <a:t> (“Can’t be modeled as LTI”)</a:t>
                      </a:r>
                      <a:endParaRPr lang="en-CA" b="0" dirty="0">
                        <a:solidFill>
                          <a:schemeClr val="tx1"/>
                        </a:solidFill>
                      </a:endParaRPr>
                    </a:p>
                  </a:txBody>
                  <a:tcPr>
                    <a:solidFill>
                      <a:schemeClr val="bg1">
                        <a:lumMod val="95000"/>
                      </a:schemeClr>
                    </a:solidFill>
                  </a:tcPr>
                </a:tc>
                <a:tc>
                  <a:txBody>
                    <a:bodyPr/>
                    <a:lstStyle/>
                    <a:p>
                      <a:r>
                        <a:rPr lang="en-US" dirty="0">
                          <a:solidFill>
                            <a:srgbClr val="00B050"/>
                          </a:solidFill>
                        </a:rPr>
                        <a:t>True</a:t>
                      </a:r>
                      <a:r>
                        <a:rPr lang="en-US" dirty="0"/>
                        <a:t> (“LTI model via impulse response”)</a:t>
                      </a:r>
                      <a:endParaRPr lang="en-CA" dirty="0"/>
                    </a:p>
                  </a:txBody>
                  <a:tcPr>
                    <a:solidFill>
                      <a:schemeClr val="bg1">
                        <a:lumMod val="95000"/>
                      </a:schemeClr>
                    </a:solidFill>
                  </a:tcPr>
                </a:tc>
                <a:extLst>
                  <a:ext uri="{0D108BD9-81ED-4DB2-BD59-A6C34878D82A}">
                    <a16:rowId xmlns:a16="http://schemas.microsoft.com/office/drawing/2014/main" val="2198018751"/>
                  </a:ext>
                </a:extLst>
              </a:tr>
              <a:tr h="825631">
                <a:tc rowSpan="2">
                  <a:txBody>
                    <a:bodyPr/>
                    <a:lstStyle/>
                    <a:p>
                      <a:r>
                        <a:rPr lang="en-US" dirty="0"/>
                        <a:t>Model’s </a:t>
                      </a:r>
                      <a:r>
                        <a:rPr lang="en-US" dirty="0" err="1">
                          <a:solidFill>
                            <a:schemeClr val="accent5">
                              <a:lumMod val="75000"/>
                            </a:schemeClr>
                          </a:solidFill>
                        </a:rPr>
                        <a:t>GetWave_Exists</a:t>
                      </a:r>
                      <a:r>
                        <a:rPr lang="en-US" dirty="0">
                          <a:solidFill>
                            <a:schemeClr val="accent5">
                              <a:lumMod val="75000"/>
                            </a:schemeClr>
                          </a:solidFill>
                        </a:rPr>
                        <a:t> </a:t>
                      </a:r>
                      <a:r>
                        <a:rPr lang="en-US" dirty="0"/>
                        <a:t>flag is:</a:t>
                      </a:r>
                      <a:endParaRPr lang="en-CA" dirty="0"/>
                    </a:p>
                  </a:txBody>
                  <a:tcPr>
                    <a:solidFill>
                      <a:schemeClr val="bg1">
                        <a:lumMod val="95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0" dirty="0">
                          <a:solidFill>
                            <a:srgbClr val="FF0000"/>
                          </a:solidFill>
                        </a:rPr>
                        <a:t>False</a:t>
                      </a:r>
                      <a:r>
                        <a:rPr lang="en-US" b="0" dirty="0">
                          <a:solidFill>
                            <a:schemeClr val="tx1"/>
                          </a:solidFill>
                        </a:rPr>
                        <a:t> (“Model is pure LTI”)</a:t>
                      </a:r>
                      <a:endParaRPr lang="en-CA" b="0" dirty="0">
                        <a:solidFill>
                          <a:schemeClr val="tx1"/>
                        </a:solidFill>
                      </a:endParaRPr>
                    </a:p>
                    <a:p>
                      <a:endParaRPr lang="en-CA" dirty="0"/>
                    </a:p>
                  </a:txBody>
                  <a:tcPr>
                    <a:solidFill>
                      <a:schemeClr val="bg1">
                        <a:lumMod val="95000"/>
                      </a:schemeClr>
                    </a:solidFill>
                  </a:tcPr>
                </a:tc>
                <a:tc>
                  <a:txBody>
                    <a:bodyPr/>
                    <a:lstStyle/>
                    <a:p>
                      <a:r>
                        <a:rPr lang="en-US" dirty="0"/>
                        <a:t>Empty model: not allowed</a:t>
                      </a:r>
                      <a:endParaRPr lang="en-CA" dirty="0"/>
                    </a:p>
                  </a:txBody>
                  <a:tcPr>
                    <a:solidFill>
                      <a:srgbClr val="FF0000"/>
                    </a:solidFill>
                  </a:tcPr>
                </a:tc>
                <a:tc>
                  <a:txBody>
                    <a:bodyPr/>
                    <a:lstStyle/>
                    <a:p>
                      <a:r>
                        <a:rPr lang="en-US" dirty="0"/>
                        <a:t>Typical case for Tx and simple Rx’s (fixed Eq. and no CDR)</a:t>
                      </a:r>
                      <a:endParaRPr lang="en-CA" dirty="0"/>
                    </a:p>
                  </a:txBody>
                  <a:tcPr>
                    <a:solidFill>
                      <a:schemeClr val="accent6">
                        <a:lumMod val="40000"/>
                        <a:lumOff val="60000"/>
                      </a:schemeClr>
                    </a:solidFill>
                  </a:tcPr>
                </a:tc>
                <a:extLst>
                  <a:ext uri="{0D108BD9-81ED-4DB2-BD59-A6C34878D82A}">
                    <a16:rowId xmlns:a16="http://schemas.microsoft.com/office/drawing/2014/main" val="3695196654"/>
                  </a:ext>
                </a:extLst>
              </a:tr>
              <a:tr h="682733">
                <a:tc vMerge="1">
                  <a:txBody>
                    <a:bodyPr/>
                    <a:lstStyle/>
                    <a:p>
                      <a:endParaRPr lang="en-CA" dirty="0"/>
                    </a:p>
                  </a:txBody>
                  <a:tcPr/>
                </a:tc>
                <a:tc>
                  <a:txBody>
                    <a:bodyPr/>
                    <a:lstStyle/>
                    <a:p>
                      <a:r>
                        <a:rPr lang="en-US" dirty="0">
                          <a:solidFill>
                            <a:srgbClr val="00B050"/>
                          </a:solidFill>
                        </a:rPr>
                        <a:t>True</a:t>
                      </a:r>
                      <a:r>
                        <a:rPr lang="en-US" dirty="0"/>
                        <a:t> (“NLTV model via waveform modification”)</a:t>
                      </a:r>
                      <a:endParaRPr lang="en-CA" dirty="0"/>
                    </a:p>
                  </a:txBody>
                  <a:tcPr>
                    <a:solidFill>
                      <a:schemeClr val="bg1">
                        <a:lumMod val="95000"/>
                      </a:schemeClr>
                    </a:solidFill>
                  </a:tcPr>
                </a:tc>
                <a:tc>
                  <a:txBody>
                    <a:bodyPr/>
                    <a:lstStyle/>
                    <a:p>
                      <a:r>
                        <a:rPr lang="en-US" dirty="0"/>
                        <a:t>Typical case for Rx (Adaptive Eq., CDR)</a:t>
                      </a:r>
                      <a:endParaRPr lang="en-CA" dirty="0"/>
                    </a:p>
                  </a:txBody>
                  <a:tcPr>
                    <a:solidFill>
                      <a:schemeClr val="accent6">
                        <a:lumMod val="40000"/>
                        <a:lumOff val="60000"/>
                      </a:schemeClr>
                    </a:solidFill>
                  </a:tcPr>
                </a:tc>
                <a:tc>
                  <a:txBody>
                    <a:bodyPr/>
                    <a:lstStyle/>
                    <a:p>
                      <a:r>
                        <a:rPr lang="en-US" dirty="0"/>
                        <a:t>Buyer beware: LTI approximation of NLTV device if used in stat mode</a:t>
                      </a:r>
                      <a:endParaRPr lang="en-CA" dirty="0"/>
                    </a:p>
                  </a:txBody>
                  <a:tcPr>
                    <a:solidFill>
                      <a:schemeClr val="accent4">
                        <a:lumMod val="60000"/>
                        <a:lumOff val="40000"/>
                      </a:schemeClr>
                    </a:solidFill>
                  </a:tcPr>
                </a:tc>
                <a:extLst>
                  <a:ext uri="{0D108BD9-81ED-4DB2-BD59-A6C34878D82A}">
                    <a16:rowId xmlns:a16="http://schemas.microsoft.com/office/drawing/2014/main" val="328096604"/>
                  </a:ext>
                </a:extLst>
              </a:tr>
            </a:tbl>
          </a:graphicData>
        </a:graphic>
      </p:graphicFrame>
    </p:spTree>
    <p:extLst>
      <p:ext uri="{BB962C8B-B14F-4D97-AF65-F5344CB8AC3E}">
        <p14:creationId xmlns:p14="http://schemas.microsoft.com/office/powerpoint/2010/main" val="4159133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98982" y="316295"/>
            <a:ext cx="11263074" cy="1036345"/>
          </a:xfrm>
        </p:spPr>
        <p:txBody>
          <a:bodyPr>
            <a:normAutofit/>
          </a:bodyPr>
          <a:lstStyle/>
          <a:p>
            <a:r>
              <a:rPr lang="en-US" dirty="0"/>
              <a:t>Statistical Mode</a:t>
            </a:r>
          </a:p>
        </p:txBody>
      </p:sp>
      <p:sp>
        <p:nvSpPr>
          <p:cNvPr id="4" name="Content Placeholder 2">
            <a:extLst>
              <a:ext uri="{FF2B5EF4-FFF2-40B4-BE49-F238E27FC236}">
                <a16:creationId xmlns:a16="http://schemas.microsoft.com/office/drawing/2014/main" id="{1F954714-C231-8B17-3375-1156ABDD5BDC}"/>
              </a:ext>
            </a:extLst>
          </p:cNvPr>
          <p:cNvSpPr>
            <a:spLocks noGrp="1"/>
          </p:cNvSpPr>
          <p:nvPr>
            <p:ph idx="1"/>
          </p:nvPr>
        </p:nvSpPr>
        <p:spPr>
          <a:xfrm>
            <a:off x="429944" y="1281614"/>
            <a:ext cx="11304413" cy="5380195"/>
          </a:xfrm>
        </p:spPr>
        <p:txBody>
          <a:bodyPr>
            <a:normAutofit fontScale="92500" lnSpcReduction="10000"/>
          </a:bodyPr>
          <a:lstStyle/>
          <a:p>
            <a:pPr>
              <a:buFont typeface="Wingdings" panose="05000000000000000000" pitchFamily="2" charset="2"/>
              <a:buChar char="§"/>
            </a:pPr>
            <a:r>
              <a:rPr lang="en-CA" sz="2400" dirty="0"/>
              <a:t>Statistical simulations may be performed using the </a:t>
            </a:r>
            <a:r>
              <a:rPr lang="en-CA" sz="2400" b="1" dirty="0" err="1">
                <a:solidFill>
                  <a:schemeClr val="accent5">
                    <a:lumMod val="75000"/>
                  </a:schemeClr>
                </a:solidFill>
              </a:rPr>
              <a:t>AMI_Init</a:t>
            </a:r>
            <a:r>
              <a:rPr lang="en-CA" sz="2400" b="1" dirty="0">
                <a:solidFill>
                  <a:schemeClr val="accent5">
                    <a:lumMod val="75000"/>
                  </a:schemeClr>
                </a:solidFill>
              </a:rPr>
              <a:t>() </a:t>
            </a:r>
            <a:r>
              <a:rPr lang="en-CA" sz="2400" dirty="0"/>
              <a:t>function alone, that originally was invented to initialize memory, parameters, etc., but later was allowed to have filtering algorithms too.</a:t>
            </a:r>
          </a:p>
          <a:p>
            <a:pPr>
              <a:buFont typeface="Wingdings" panose="05000000000000000000" pitchFamily="2" charset="2"/>
              <a:buChar char="§"/>
            </a:pPr>
            <a:r>
              <a:rPr lang="en-US" sz="2400" dirty="0"/>
              <a:t>Whether the Init function does modify the channel IR that is passed into it is indicated by the parameter “</a:t>
            </a:r>
            <a:r>
              <a:rPr lang="en-US" sz="2400" b="1" dirty="0" err="1">
                <a:solidFill>
                  <a:schemeClr val="accent4">
                    <a:lumMod val="75000"/>
                  </a:schemeClr>
                </a:solidFill>
              </a:rPr>
              <a:t>Init_Returns_Impulse</a:t>
            </a:r>
            <a:r>
              <a:rPr lang="en-US" sz="2400" dirty="0"/>
              <a:t>”. If this is true, it means that the Init function implemented filter algorithms.</a:t>
            </a:r>
            <a:endParaRPr lang="en-CA" sz="2400" dirty="0"/>
          </a:p>
          <a:p>
            <a:pPr>
              <a:buFont typeface="Wingdings" panose="05000000000000000000" pitchFamily="2" charset="2"/>
              <a:buChar char="§"/>
            </a:pPr>
            <a:r>
              <a:rPr lang="en-CA" sz="2400" dirty="0"/>
              <a:t>If both Tx and Rx have the </a:t>
            </a:r>
            <a:r>
              <a:rPr lang="en-CA" sz="2400" dirty="0" err="1"/>
              <a:t>Init_Returns_Inpulse</a:t>
            </a:r>
            <a:r>
              <a:rPr lang="en-CA" sz="2400" dirty="0"/>
              <a:t> function set to “true”, when EDA tool runs a statistical simulation, it will execute the two Init functions and plot the output of the Rx Init function (which also includes what the Tx Init did, since they are executed “in series”).</a:t>
            </a:r>
          </a:p>
          <a:p>
            <a:pPr>
              <a:buFont typeface="Wingdings" panose="05000000000000000000" pitchFamily="2" charset="2"/>
              <a:buChar char="§"/>
            </a:pPr>
            <a:r>
              <a:rPr lang="en-CA" sz="2400" dirty="0"/>
              <a:t>If any of the </a:t>
            </a:r>
            <a:r>
              <a:rPr lang="en-CA" sz="2400" dirty="0" err="1"/>
              <a:t>Init_Returns_Inpulse</a:t>
            </a:r>
            <a:r>
              <a:rPr lang="en-CA" sz="2400" dirty="0"/>
              <a:t> function set to “false”, the situation gets more complex.</a:t>
            </a:r>
          </a:p>
          <a:p>
            <a:pPr>
              <a:buFont typeface="Wingdings" panose="05000000000000000000" pitchFamily="2" charset="2"/>
              <a:buChar char="§"/>
            </a:pPr>
            <a:r>
              <a:rPr lang="en-CA" sz="2400" dirty="0"/>
              <a:t>The </a:t>
            </a:r>
            <a:r>
              <a:rPr lang="en-CA" sz="2400" dirty="0" err="1"/>
              <a:t>GetWave</a:t>
            </a:r>
            <a:r>
              <a:rPr lang="en-CA" sz="2400" dirty="0"/>
              <a:t> functions are not required to exist, but if they do, they are typically used for non LTI filtering (such as DFE). </a:t>
            </a:r>
          </a:p>
          <a:p>
            <a:pPr>
              <a:buFont typeface="Wingdings" panose="05000000000000000000" pitchFamily="2" charset="2"/>
              <a:buChar char="§"/>
            </a:pPr>
            <a:r>
              <a:rPr lang="en-CA" sz="2400" dirty="0"/>
              <a:t>Since DFE is situated in Rx, most of the time the Rx is the one that require </a:t>
            </a:r>
            <a:r>
              <a:rPr lang="en-CA" sz="2400" dirty="0" err="1"/>
              <a:t>GetWave</a:t>
            </a:r>
            <a:r>
              <a:rPr lang="en-CA" sz="2400" dirty="0"/>
              <a:t> function.</a:t>
            </a:r>
          </a:p>
          <a:p>
            <a:pPr>
              <a:buFont typeface="Wingdings" panose="05000000000000000000" pitchFamily="2" charset="2"/>
              <a:buChar char="§"/>
            </a:pPr>
            <a:endParaRPr lang="en-CA" sz="2400" dirty="0"/>
          </a:p>
        </p:txBody>
      </p:sp>
    </p:spTree>
    <p:extLst>
      <p:ext uri="{BB962C8B-B14F-4D97-AF65-F5344CB8AC3E}">
        <p14:creationId xmlns:p14="http://schemas.microsoft.com/office/powerpoint/2010/main" val="2909407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98982" y="316295"/>
            <a:ext cx="11263074" cy="1036345"/>
          </a:xfrm>
        </p:spPr>
        <p:txBody>
          <a:bodyPr>
            <a:normAutofit/>
          </a:bodyPr>
          <a:lstStyle/>
          <a:p>
            <a:r>
              <a:rPr lang="en-US" dirty="0"/>
              <a:t>Statistical Mode</a:t>
            </a:r>
          </a:p>
        </p:txBody>
      </p:sp>
      <p:sp>
        <p:nvSpPr>
          <p:cNvPr id="4" name="Content Placeholder 2">
            <a:extLst>
              <a:ext uri="{FF2B5EF4-FFF2-40B4-BE49-F238E27FC236}">
                <a16:creationId xmlns:a16="http://schemas.microsoft.com/office/drawing/2014/main" id="{1F954714-C231-8B17-3375-1156ABDD5BDC}"/>
              </a:ext>
            </a:extLst>
          </p:cNvPr>
          <p:cNvSpPr>
            <a:spLocks noGrp="1"/>
          </p:cNvSpPr>
          <p:nvPr>
            <p:ph idx="1"/>
          </p:nvPr>
        </p:nvSpPr>
        <p:spPr>
          <a:xfrm>
            <a:off x="429944" y="1281614"/>
            <a:ext cx="11304413" cy="5380195"/>
          </a:xfrm>
        </p:spPr>
        <p:txBody>
          <a:bodyPr>
            <a:normAutofit/>
          </a:bodyPr>
          <a:lstStyle/>
          <a:p>
            <a:r>
              <a:rPr lang="en-CA" sz="2200" dirty="0"/>
              <a:t>If a model has both AMI-</a:t>
            </a:r>
            <a:r>
              <a:rPr lang="en-CA" sz="2200" dirty="0" err="1"/>
              <a:t>GetWave</a:t>
            </a:r>
            <a:r>
              <a:rPr lang="en-CA" sz="2200" dirty="0"/>
              <a:t>() and </a:t>
            </a:r>
            <a:r>
              <a:rPr lang="en-CA" sz="2200" dirty="0" err="1"/>
              <a:t>AMI_Init</a:t>
            </a:r>
            <a:r>
              <a:rPr lang="en-CA" sz="2200" dirty="0"/>
              <a:t>() functions, the EDA tool decides which one to use depending on how the flags of the </a:t>
            </a:r>
            <a:r>
              <a:rPr lang="en-CA" sz="2200" dirty="0" err="1"/>
              <a:t>Init_Returns_Impulse</a:t>
            </a:r>
            <a:r>
              <a:rPr lang="en-CA" sz="2200" dirty="0"/>
              <a:t> parameters are set as shown in the table below:</a:t>
            </a:r>
          </a:p>
          <a:p>
            <a:endParaRPr lang="en-CA" sz="2400" dirty="0"/>
          </a:p>
          <a:p>
            <a:endParaRPr lang="en-CA" sz="2400" dirty="0"/>
          </a:p>
          <a:p>
            <a:pPr marL="0" indent="0">
              <a:buNone/>
            </a:pPr>
            <a:endParaRPr lang="en-CA" sz="2400" dirty="0"/>
          </a:p>
          <a:p>
            <a:pPr marL="0" indent="0">
              <a:buNone/>
            </a:pPr>
            <a:endParaRPr lang="en-CA" sz="2400" dirty="0"/>
          </a:p>
          <a:p>
            <a:pPr marL="0" indent="0">
              <a:buNone/>
            </a:pPr>
            <a:endParaRPr lang="en-CA" sz="2400" dirty="0"/>
          </a:p>
          <a:p>
            <a:endParaRPr lang="en-CA" sz="2200" dirty="0"/>
          </a:p>
          <a:p>
            <a:r>
              <a:rPr lang="en-CA" sz="2200" dirty="0"/>
              <a:t>If the model has </a:t>
            </a:r>
            <a:r>
              <a:rPr lang="en-CA" sz="2200" dirty="0" err="1"/>
              <a:t>GetWave</a:t>
            </a:r>
            <a:r>
              <a:rPr lang="en-CA" sz="2200" dirty="0"/>
              <a:t> only, and the Init function doesn’t contain the filtering algorithms, the EDA tool would have to “extract” the filter’s impulse response from the </a:t>
            </a:r>
            <a:r>
              <a:rPr lang="en-CA" sz="2200" dirty="0" err="1"/>
              <a:t>GetWave</a:t>
            </a:r>
            <a:r>
              <a:rPr lang="en-CA" sz="2200" dirty="0"/>
              <a:t> function and make use of that in the Init flow. Since </a:t>
            </a:r>
            <a:r>
              <a:rPr lang="en-CA" sz="2200" dirty="0" err="1"/>
              <a:t>GetWave</a:t>
            </a:r>
            <a:r>
              <a:rPr lang="en-CA" sz="2200" dirty="0"/>
              <a:t> may contain non-LTI filters, this may not always be possible, or accurate.</a:t>
            </a:r>
          </a:p>
          <a:p>
            <a:pPr>
              <a:buFont typeface="Wingdings" panose="05000000000000000000" pitchFamily="2" charset="2"/>
              <a:buChar char="§"/>
            </a:pPr>
            <a:endParaRPr lang="en-CA" sz="2400" dirty="0"/>
          </a:p>
        </p:txBody>
      </p:sp>
      <p:graphicFrame>
        <p:nvGraphicFramePr>
          <p:cNvPr id="5" name="Table 4">
            <a:extLst>
              <a:ext uri="{FF2B5EF4-FFF2-40B4-BE49-F238E27FC236}">
                <a16:creationId xmlns:a16="http://schemas.microsoft.com/office/drawing/2014/main" id="{0C127188-C215-6F29-4749-7A381854CE7C}"/>
              </a:ext>
            </a:extLst>
          </p:cNvPr>
          <p:cNvGraphicFramePr>
            <a:graphicFrameLocks noGrp="1"/>
          </p:cNvGraphicFramePr>
          <p:nvPr>
            <p:extLst>
              <p:ext uri="{D42A27DB-BD31-4B8C-83A1-F6EECF244321}">
                <p14:modId xmlns:p14="http://schemas.microsoft.com/office/powerpoint/2010/main" val="45473770"/>
              </p:ext>
            </p:extLst>
          </p:nvPr>
        </p:nvGraphicFramePr>
        <p:xfrm>
          <a:off x="230468" y="2317959"/>
          <a:ext cx="11731064" cy="2560320"/>
        </p:xfrm>
        <a:graphic>
          <a:graphicData uri="http://schemas.openxmlformats.org/drawingml/2006/table">
            <a:tbl>
              <a:tblPr firstRow="1" bandRow="1">
                <a:tableStyleId>{21E4AEA4-8DFA-4A89-87EB-49C32662AFE0}</a:tableStyleId>
              </a:tblPr>
              <a:tblGrid>
                <a:gridCol w="2932766">
                  <a:extLst>
                    <a:ext uri="{9D8B030D-6E8A-4147-A177-3AD203B41FA5}">
                      <a16:colId xmlns:a16="http://schemas.microsoft.com/office/drawing/2014/main" val="4048878331"/>
                    </a:ext>
                  </a:extLst>
                </a:gridCol>
                <a:gridCol w="2932766">
                  <a:extLst>
                    <a:ext uri="{9D8B030D-6E8A-4147-A177-3AD203B41FA5}">
                      <a16:colId xmlns:a16="http://schemas.microsoft.com/office/drawing/2014/main" val="391677914"/>
                    </a:ext>
                  </a:extLst>
                </a:gridCol>
                <a:gridCol w="2932766">
                  <a:extLst>
                    <a:ext uri="{9D8B030D-6E8A-4147-A177-3AD203B41FA5}">
                      <a16:colId xmlns:a16="http://schemas.microsoft.com/office/drawing/2014/main" val="4200369174"/>
                    </a:ext>
                  </a:extLst>
                </a:gridCol>
                <a:gridCol w="2932766">
                  <a:extLst>
                    <a:ext uri="{9D8B030D-6E8A-4147-A177-3AD203B41FA5}">
                      <a16:colId xmlns:a16="http://schemas.microsoft.com/office/drawing/2014/main" val="647575825"/>
                    </a:ext>
                  </a:extLst>
                </a:gridCol>
              </a:tblGrid>
              <a:tr h="298579">
                <a:tc rowSpan="2" gridSpan="2">
                  <a:txBody>
                    <a:bodyPr/>
                    <a:lstStyle/>
                    <a:p>
                      <a:r>
                        <a:rPr lang="en-US" b="0" dirty="0"/>
                        <a:t>Statistical Mode</a:t>
                      </a:r>
                      <a:endParaRPr lang="en-CA" b="0" dirty="0"/>
                    </a:p>
                  </a:txBody>
                  <a:tcPr>
                    <a:solidFill>
                      <a:schemeClr val="tx1">
                        <a:lumMod val="75000"/>
                        <a:lumOff val="25000"/>
                      </a:schemeClr>
                    </a:solidFill>
                  </a:tcPr>
                </a:tc>
                <a:tc rowSpan="2" hMerge="1">
                  <a:txBody>
                    <a:bodyPr/>
                    <a:lstStyle/>
                    <a:p>
                      <a:endParaRPr lang="en-CA"/>
                    </a:p>
                  </a:txBody>
                  <a:tcPr/>
                </a:tc>
                <a:tc gridSpan="2">
                  <a:txBody>
                    <a:bodyPr/>
                    <a:lstStyle/>
                    <a:p>
                      <a:r>
                        <a:rPr lang="en-US" b="0" dirty="0">
                          <a:solidFill>
                            <a:sysClr val="windowText" lastClr="000000"/>
                          </a:solidFill>
                        </a:rPr>
                        <a:t>Tx model’s </a:t>
                      </a:r>
                      <a:r>
                        <a:rPr lang="en-US" b="0" dirty="0" err="1">
                          <a:solidFill>
                            <a:schemeClr val="accent5">
                              <a:lumMod val="75000"/>
                            </a:schemeClr>
                          </a:solidFill>
                        </a:rPr>
                        <a:t>Init_Returns_Impulse</a:t>
                      </a:r>
                      <a:r>
                        <a:rPr lang="en-US" b="0" dirty="0">
                          <a:solidFill>
                            <a:schemeClr val="accent5">
                              <a:lumMod val="75000"/>
                            </a:schemeClr>
                          </a:solidFill>
                        </a:rPr>
                        <a:t> </a:t>
                      </a:r>
                      <a:r>
                        <a:rPr lang="en-US" b="0" dirty="0">
                          <a:solidFill>
                            <a:sysClr val="windowText" lastClr="000000"/>
                          </a:solidFill>
                        </a:rPr>
                        <a:t>flag is:</a:t>
                      </a:r>
                      <a:endParaRPr lang="en-CA" b="0" dirty="0">
                        <a:solidFill>
                          <a:sysClr val="windowText" lastClr="000000"/>
                        </a:solidFill>
                      </a:endParaRPr>
                    </a:p>
                  </a:txBody>
                  <a:tcPr>
                    <a:solidFill>
                      <a:schemeClr val="bg1">
                        <a:lumMod val="95000"/>
                      </a:schemeClr>
                    </a:solidFill>
                  </a:tcPr>
                </a:tc>
                <a:tc hMerge="1">
                  <a:txBody>
                    <a:bodyPr/>
                    <a:lstStyle/>
                    <a:p>
                      <a:endParaRPr lang="en-CA" dirty="0"/>
                    </a:p>
                  </a:txBody>
                  <a:tcPr/>
                </a:tc>
                <a:extLst>
                  <a:ext uri="{0D108BD9-81ED-4DB2-BD59-A6C34878D82A}">
                    <a16:rowId xmlns:a16="http://schemas.microsoft.com/office/drawing/2014/main" val="1586180755"/>
                  </a:ext>
                </a:extLst>
              </a:tr>
              <a:tr h="522514">
                <a:tc gridSpan="2" vMerge="1">
                  <a:txBody>
                    <a:bodyPr/>
                    <a:lstStyle/>
                    <a:p>
                      <a:endParaRPr lang="en-CA"/>
                    </a:p>
                  </a:txBody>
                  <a:tcPr/>
                </a:tc>
                <a:tc hMerge="1" vMerge="1">
                  <a:txBody>
                    <a:bodyPr/>
                    <a:lstStyle/>
                    <a:p>
                      <a:endParaRPr lang="en-CA" dirty="0"/>
                    </a:p>
                  </a:txBody>
                  <a:tcPr/>
                </a:tc>
                <a:tc>
                  <a:txBody>
                    <a:bodyPr/>
                    <a:lstStyle/>
                    <a:p>
                      <a:r>
                        <a:rPr lang="en-US" b="0" dirty="0">
                          <a:solidFill>
                            <a:srgbClr val="FF0000"/>
                          </a:solidFill>
                        </a:rPr>
                        <a:t>False</a:t>
                      </a:r>
                      <a:r>
                        <a:rPr lang="en-US" b="0" dirty="0">
                          <a:solidFill>
                            <a:schemeClr val="tx1"/>
                          </a:solidFill>
                        </a:rPr>
                        <a:t> (“Tx can’t be modeled as nor approximated as LTI”)</a:t>
                      </a:r>
                      <a:endParaRPr lang="en-CA" b="0" dirty="0">
                        <a:solidFill>
                          <a:schemeClr val="tx1"/>
                        </a:solidFill>
                      </a:endParaRPr>
                    </a:p>
                  </a:txBody>
                  <a:tcPr>
                    <a:solidFill>
                      <a:schemeClr val="bg1">
                        <a:lumMod val="95000"/>
                      </a:schemeClr>
                    </a:solidFill>
                  </a:tcPr>
                </a:tc>
                <a:tc>
                  <a:txBody>
                    <a:bodyPr/>
                    <a:lstStyle/>
                    <a:p>
                      <a:r>
                        <a:rPr lang="en-US" dirty="0">
                          <a:solidFill>
                            <a:srgbClr val="00B050"/>
                          </a:solidFill>
                        </a:rPr>
                        <a:t>True</a:t>
                      </a:r>
                      <a:r>
                        <a:rPr lang="en-US" dirty="0"/>
                        <a:t> (“Tx can be modeled as LTI using </a:t>
                      </a:r>
                      <a:r>
                        <a:rPr lang="en-US" dirty="0" err="1"/>
                        <a:t>AMI_Init</a:t>
                      </a:r>
                      <a:r>
                        <a:rPr lang="en-US" dirty="0"/>
                        <a:t>()”)</a:t>
                      </a:r>
                      <a:endParaRPr lang="en-CA" dirty="0"/>
                    </a:p>
                  </a:txBody>
                  <a:tcPr>
                    <a:solidFill>
                      <a:schemeClr val="bg1">
                        <a:lumMod val="95000"/>
                      </a:schemeClr>
                    </a:solidFill>
                  </a:tcPr>
                </a:tc>
                <a:extLst>
                  <a:ext uri="{0D108BD9-81ED-4DB2-BD59-A6C34878D82A}">
                    <a16:rowId xmlns:a16="http://schemas.microsoft.com/office/drawing/2014/main" val="2198018751"/>
                  </a:ext>
                </a:extLst>
              </a:tr>
              <a:tr h="746448">
                <a:tc rowSpan="2">
                  <a:txBody>
                    <a:bodyPr/>
                    <a:lstStyle/>
                    <a:p>
                      <a:r>
                        <a:rPr lang="en-US" dirty="0"/>
                        <a:t>Rx model’s </a:t>
                      </a:r>
                      <a:r>
                        <a:rPr lang="en-US" b="0" dirty="0" err="1">
                          <a:solidFill>
                            <a:schemeClr val="accent5">
                              <a:lumMod val="75000"/>
                            </a:schemeClr>
                          </a:solidFill>
                        </a:rPr>
                        <a:t>Init_Returns_Impulse</a:t>
                      </a:r>
                      <a:r>
                        <a:rPr lang="en-US" b="0" dirty="0">
                          <a:solidFill>
                            <a:schemeClr val="accent5">
                              <a:lumMod val="75000"/>
                            </a:schemeClr>
                          </a:solidFill>
                        </a:rPr>
                        <a:t> </a:t>
                      </a:r>
                      <a:r>
                        <a:rPr lang="en-US" dirty="0"/>
                        <a:t>flag is:</a:t>
                      </a:r>
                      <a:endParaRPr lang="en-CA" dirty="0"/>
                    </a:p>
                  </a:txBody>
                  <a:tcPr>
                    <a:solidFill>
                      <a:schemeClr val="bg1">
                        <a:lumMod val="95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0" dirty="0">
                          <a:solidFill>
                            <a:srgbClr val="FF0000"/>
                          </a:solidFill>
                        </a:rPr>
                        <a:t>False</a:t>
                      </a:r>
                      <a:r>
                        <a:rPr lang="en-US" b="0" dirty="0">
                          <a:solidFill>
                            <a:schemeClr val="tx1"/>
                          </a:solidFill>
                        </a:rPr>
                        <a:t> (“Rx cannot be modeled nor approximated as LTI”)</a:t>
                      </a:r>
                      <a:endParaRPr lang="en-CA" b="0" dirty="0">
                        <a:solidFill>
                          <a:schemeClr val="tx1"/>
                        </a:solidFill>
                      </a:endParaRPr>
                    </a:p>
                  </a:txBody>
                  <a:tcPr>
                    <a:solidFill>
                      <a:schemeClr val="bg1">
                        <a:lumMod val="95000"/>
                      </a:schemeClr>
                    </a:solidFill>
                  </a:tcPr>
                </a:tc>
                <a:tc>
                  <a:txBody>
                    <a:bodyPr/>
                    <a:lstStyle/>
                    <a:p>
                      <a:r>
                        <a:rPr lang="en-US" dirty="0"/>
                        <a:t>Not recommended.</a:t>
                      </a:r>
                      <a:endParaRPr lang="en-CA" dirty="0"/>
                    </a:p>
                  </a:txBody>
                  <a:tcPr>
                    <a:solidFill>
                      <a:srgbClr val="FF0000"/>
                    </a:solidFill>
                  </a:tcPr>
                </a:tc>
                <a:tc>
                  <a:txBody>
                    <a:bodyPr/>
                    <a:lstStyle/>
                    <a:p>
                      <a:r>
                        <a:rPr lang="en-US" dirty="0"/>
                        <a:t>Not recommended.</a:t>
                      </a:r>
                      <a:endParaRPr lang="en-CA" dirty="0"/>
                    </a:p>
                  </a:txBody>
                  <a:tcPr>
                    <a:solidFill>
                      <a:srgbClr val="FF0000"/>
                    </a:solidFill>
                  </a:tcPr>
                </a:tc>
                <a:extLst>
                  <a:ext uri="{0D108BD9-81ED-4DB2-BD59-A6C34878D82A}">
                    <a16:rowId xmlns:a16="http://schemas.microsoft.com/office/drawing/2014/main" val="3695196654"/>
                  </a:ext>
                </a:extLst>
              </a:tr>
              <a:tr h="522514">
                <a:tc vMerge="1">
                  <a:txBody>
                    <a:bodyPr/>
                    <a:lstStyle/>
                    <a:p>
                      <a:endParaRPr lang="en-CA" dirty="0"/>
                    </a:p>
                  </a:txBody>
                  <a:tcPr/>
                </a:tc>
                <a:tc>
                  <a:txBody>
                    <a:bodyPr/>
                    <a:lstStyle/>
                    <a:p>
                      <a:r>
                        <a:rPr lang="en-US" dirty="0">
                          <a:solidFill>
                            <a:srgbClr val="00B050"/>
                          </a:solidFill>
                        </a:rPr>
                        <a:t>True</a:t>
                      </a:r>
                      <a:r>
                        <a:rPr lang="en-US" dirty="0"/>
                        <a:t> (“Rx can be modeled as LTI using </a:t>
                      </a:r>
                      <a:r>
                        <a:rPr lang="en-US" dirty="0" err="1"/>
                        <a:t>AMI_Init</a:t>
                      </a:r>
                      <a:r>
                        <a:rPr lang="en-US" dirty="0"/>
                        <a:t>()”)</a:t>
                      </a:r>
                      <a:endParaRPr lang="en-CA" dirty="0"/>
                    </a:p>
                  </a:txBody>
                  <a:tcPr>
                    <a:solidFill>
                      <a:schemeClr val="bg1">
                        <a:lumMod val="95000"/>
                      </a:schemeClr>
                    </a:solidFill>
                  </a:tcPr>
                </a:tc>
                <a:tc>
                  <a:txBody>
                    <a:bodyPr/>
                    <a:lstStyle/>
                    <a:p>
                      <a:r>
                        <a:rPr lang="en-US" dirty="0"/>
                        <a:t>Not recommended.</a:t>
                      </a:r>
                      <a:endParaRPr lang="en-CA" dirty="0"/>
                    </a:p>
                  </a:txBody>
                  <a:tcPr>
                    <a:solidFill>
                      <a:srgbClr val="FF0000"/>
                    </a:solidFill>
                  </a:tcPr>
                </a:tc>
                <a:tc>
                  <a:txBody>
                    <a:bodyPr/>
                    <a:lstStyle/>
                    <a:p>
                      <a:r>
                        <a:rPr lang="en-US" dirty="0"/>
                        <a:t>Case 1</a:t>
                      </a:r>
                      <a:endParaRPr lang="en-CA" dirty="0"/>
                    </a:p>
                  </a:txBody>
                  <a:tcPr>
                    <a:solidFill>
                      <a:schemeClr val="accent6">
                        <a:lumMod val="40000"/>
                        <a:lumOff val="60000"/>
                      </a:schemeClr>
                    </a:solidFill>
                  </a:tcPr>
                </a:tc>
                <a:extLst>
                  <a:ext uri="{0D108BD9-81ED-4DB2-BD59-A6C34878D82A}">
                    <a16:rowId xmlns:a16="http://schemas.microsoft.com/office/drawing/2014/main" val="328096604"/>
                  </a:ext>
                </a:extLst>
              </a:tr>
            </a:tbl>
          </a:graphicData>
        </a:graphic>
      </p:graphicFrame>
    </p:spTree>
    <p:extLst>
      <p:ext uri="{BB962C8B-B14F-4D97-AF65-F5344CB8AC3E}">
        <p14:creationId xmlns:p14="http://schemas.microsoft.com/office/powerpoint/2010/main" val="1625724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76AF6-F6C5-7B59-976D-9909D63D596D}"/>
              </a:ext>
            </a:extLst>
          </p:cNvPr>
          <p:cNvSpPr>
            <a:spLocks noGrp="1"/>
          </p:cNvSpPr>
          <p:nvPr>
            <p:ph type="title"/>
          </p:nvPr>
        </p:nvSpPr>
        <p:spPr/>
        <p:txBody>
          <a:bodyPr/>
          <a:lstStyle/>
          <a:p>
            <a:r>
              <a:rPr lang="en-US" dirty="0">
                <a:latin typeface="Arial"/>
                <a:cs typeface="Arial"/>
              </a:rPr>
              <a:t>Module 5</a:t>
            </a:r>
            <a:endParaRPr lang="en-US" dirty="0"/>
          </a:p>
        </p:txBody>
      </p:sp>
      <p:sp>
        <p:nvSpPr>
          <p:cNvPr id="3" name="Content Placeholder 2">
            <a:extLst>
              <a:ext uri="{FF2B5EF4-FFF2-40B4-BE49-F238E27FC236}">
                <a16:creationId xmlns:a16="http://schemas.microsoft.com/office/drawing/2014/main" id="{1E282020-7E02-3353-641C-A5709C9A8D40}"/>
              </a:ext>
            </a:extLst>
          </p:cNvPr>
          <p:cNvSpPr>
            <a:spLocks noGrp="1"/>
          </p:cNvSpPr>
          <p:nvPr>
            <p:ph idx="1"/>
          </p:nvPr>
        </p:nvSpPr>
        <p:spPr/>
        <p:txBody>
          <a:bodyPr vert="horz" lIns="91440" tIns="45720" rIns="91440" bIns="45720" rtlCol="0" anchor="t">
            <a:normAutofit/>
          </a:bodyPr>
          <a:lstStyle/>
          <a:p>
            <a:pPr marL="227965" indent="-227965"/>
            <a:r>
              <a:rPr lang="en-US" dirty="0"/>
              <a:t>IBIS-AMI Modeling </a:t>
            </a:r>
          </a:p>
          <a:p>
            <a:pPr marL="227965" indent="-227965"/>
            <a:r>
              <a:rPr lang="en-US" dirty="0"/>
              <a:t>Channel Operating Margin (COM)</a:t>
            </a:r>
          </a:p>
          <a:p>
            <a:pPr marL="227965" indent="-227965"/>
            <a:r>
              <a:rPr lang="en-US" dirty="0"/>
              <a:t>Effective Return Loss (ERL)</a:t>
            </a:r>
          </a:p>
          <a:p>
            <a:pPr marL="227965" indent="-227965"/>
            <a:endParaRPr lang="en-US" dirty="0"/>
          </a:p>
        </p:txBody>
      </p:sp>
    </p:spTree>
    <p:extLst>
      <p:ext uri="{BB962C8B-B14F-4D97-AF65-F5344CB8AC3E}">
        <p14:creationId xmlns:p14="http://schemas.microsoft.com/office/powerpoint/2010/main" val="2598755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969217-EE2F-0A52-8DDF-E94E8A97E92D}"/>
              </a:ext>
            </a:extLst>
          </p:cNvPr>
          <p:cNvSpPr>
            <a:spLocks noGrp="1"/>
          </p:cNvSpPr>
          <p:nvPr>
            <p:ph idx="1"/>
          </p:nvPr>
        </p:nvSpPr>
        <p:spPr>
          <a:xfrm>
            <a:off x="429944" y="1281614"/>
            <a:ext cx="11304413" cy="5380195"/>
          </a:xfrm>
        </p:spPr>
        <p:txBody>
          <a:bodyPr>
            <a:normAutofit/>
          </a:bodyPr>
          <a:lstStyle/>
          <a:p>
            <a:pPr marL="0" indent="0">
              <a:buNone/>
            </a:pPr>
            <a:endParaRPr lang="en-US" sz="2400" dirty="0"/>
          </a:p>
          <a:p>
            <a:pPr marL="0" indent="0">
              <a:buNone/>
            </a:pPr>
            <a:endParaRPr lang="en-US" sz="2400" dirty="0"/>
          </a:p>
          <a:p>
            <a:pPr marL="0" indent="0">
              <a:buNone/>
            </a:pPr>
            <a:endParaRPr lang="en-US" sz="2400" dirty="0"/>
          </a:p>
          <a:p>
            <a:pPr marL="0" indent="0" algn="ctr">
              <a:buNone/>
            </a:pPr>
            <a:r>
              <a:rPr lang="en-US" sz="4400" b="1" dirty="0"/>
              <a:t>Example Statistical Mode</a:t>
            </a:r>
          </a:p>
          <a:p>
            <a:pPr marL="0" indent="0" algn="ctr">
              <a:buNone/>
            </a:pPr>
            <a:endParaRPr lang="en-US" sz="4400" b="1" dirty="0"/>
          </a:p>
          <a:p>
            <a:pPr marL="0" indent="0" algn="ctr">
              <a:buNone/>
            </a:pPr>
            <a:r>
              <a:rPr lang="en-CA" sz="2400" b="1" dirty="0"/>
              <a:t>Case 1</a:t>
            </a:r>
            <a:endParaRPr lang="en-US" sz="2400" b="1" dirty="0"/>
          </a:p>
          <a:p>
            <a:pPr marL="0" indent="0">
              <a:buNone/>
            </a:pPr>
            <a:r>
              <a:rPr lang="en-US" sz="2400" dirty="0"/>
              <a:t> </a:t>
            </a:r>
            <a:endParaRPr lang="en-CA" sz="2400" dirty="0"/>
          </a:p>
        </p:txBody>
      </p:sp>
    </p:spTree>
    <p:extLst>
      <p:ext uri="{BB962C8B-B14F-4D97-AF65-F5344CB8AC3E}">
        <p14:creationId xmlns:p14="http://schemas.microsoft.com/office/powerpoint/2010/main" val="3862018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98982" y="316295"/>
            <a:ext cx="11263074" cy="1036345"/>
          </a:xfrm>
        </p:spPr>
        <p:txBody>
          <a:bodyPr>
            <a:normAutofit/>
          </a:bodyPr>
          <a:lstStyle/>
          <a:p>
            <a:r>
              <a:rPr lang="en-US" dirty="0"/>
              <a:t>Statistical Simulation Step 1</a:t>
            </a:r>
          </a:p>
        </p:txBody>
      </p:sp>
      <p:pic>
        <p:nvPicPr>
          <p:cNvPr id="3" name="Picture 2">
            <a:extLst>
              <a:ext uri="{FF2B5EF4-FFF2-40B4-BE49-F238E27FC236}">
                <a16:creationId xmlns:a16="http://schemas.microsoft.com/office/drawing/2014/main" id="{81AA31CB-049B-34F6-D0CA-44B1E199BD8A}"/>
              </a:ext>
            </a:extLst>
          </p:cNvPr>
          <p:cNvPicPr>
            <a:picLocks noChangeAspect="1"/>
          </p:cNvPicPr>
          <p:nvPr/>
        </p:nvPicPr>
        <p:blipFill>
          <a:blip r:embed="rId2"/>
          <a:stretch>
            <a:fillRect/>
          </a:stretch>
        </p:blipFill>
        <p:spPr>
          <a:xfrm>
            <a:off x="684325" y="1281614"/>
            <a:ext cx="10700166" cy="4881406"/>
          </a:xfrm>
          <a:prstGeom prst="rect">
            <a:avLst/>
          </a:prstGeom>
        </p:spPr>
      </p:pic>
      <p:sp>
        <p:nvSpPr>
          <p:cNvPr id="5" name="TextBox 4">
            <a:extLst>
              <a:ext uri="{FF2B5EF4-FFF2-40B4-BE49-F238E27FC236}">
                <a16:creationId xmlns:a16="http://schemas.microsoft.com/office/drawing/2014/main" id="{27B1DFD0-4B9A-5B4F-806C-EAC2C1D238B7}"/>
              </a:ext>
            </a:extLst>
          </p:cNvPr>
          <p:cNvSpPr txBox="1"/>
          <p:nvPr/>
        </p:nvSpPr>
        <p:spPr>
          <a:xfrm>
            <a:off x="3783368" y="4186521"/>
            <a:ext cx="5578450"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CA" dirty="0">
                <a:solidFill>
                  <a:srgbClr val="C00000"/>
                </a:solidFill>
              </a:rPr>
              <a:t>Analog Channel Impulse response </a:t>
            </a:r>
            <a:r>
              <a:rPr kumimoji="0" lang="en-CA" b="0" i="0" u="none" strike="noStrike" cap="none" spc="0" normalizeH="0" baseline="0" dirty="0">
                <a:ln>
                  <a:noFill/>
                </a:ln>
                <a:solidFill>
                  <a:srgbClr val="C00000"/>
                </a:solidFill>
                <a:effectLst/>
                <a:uFillTx/>
                <a:latin typeface="+mn-lt"/>
                <a:ea typeface="+mn-ea"/>
                <a:cs typeface="+mn-cs"/>
                <a:sym typeface="Helvetica Neue"/>
              </a:rPr>
              <a:t>H</a:t>
            </a:r>
            <a:r>
              <a:rPr kumimoji="0" lang="en-CA" b="0" i="0" u="none" strike="noStrike" cap="none" spc="0" normalizeH="0" baseline="-25000" dirty="0">
                <a:ln>
                  <a:noFill/>
                </a:ln>
                <a:solidFill>
                  <a:srgbClr val="C00000"/>
                </a:solidFill>
                <a:effectLst/>
                <a:uFillTx/>
                <a:latin typeface="+mn-lt"/>
                <a:ea typeface="+mn-ea"/>
                <a:cs typeface="+mn-cs"/>
                <a:sym typeface="Helvetica Neue"/>
              </a:rPr>
              <a:t>AC</a:t>
            </a:r>
            <a:r>
              <a:rPr kumimoji="0" lang="en-CA" b="0" i="0" u="none" strike="noStrike" cap="none" spc="0" normalizeH="0" baseline="0" dirty="0">
                <a:ln>
                  <a:noFill/>
                </a:ln>
                <a:solidFill>
                  <a:srgbClr val="C00000"/>
                </a:solidFill>
                <a:effectLst/>
                <a:uFillTx/>
                <a:latin typeface="+mn-lt"/>
                <a:ea typeface="+mn-ea"/>
                <a:cs typeface="+mn-cs"/>
                <a:sym typeface="Helvetica Neue"/>
              </a:rPr>
              <a:t>(t)</a:t>
            </a:r>
          </a:p>
          <a:p>
            <a:pPr marL="0" marR="0" indent="0" algn="l" defTabSz="2438338" rtl="0" fontAlgn="auto" latinLnBrk="0" hangingPunct="0">
              <a:lnSpc>
                <a:spcPct val="100000"/>
              </a:lnSpc>
              <a:spcBef>
                <a:spcPts val="0"/>
              </a:spcBef>
              <a:spcAft>
                <a:spcPts val="0"/>
              </a:spcAft>
              <a:buClrTx/>
              <a:buSzTx/>
              <a:buFontTx/>
              <a:buNone/>
              <a:tabLst/>
            </a:pPr>
            <a:r>
              <a:rPr lang="en-CA" dirty="0">
                <a:solidFill>
                  <a:srgbClr val="C00000"/>
                </a:solidFill>
              </a:rPr>
              <a:t>    (</a:t>
            </a:r>
            <a:r>
              <a:rPr lang="en-US" b="0" i="0" dirty="0">
                <a:solidFill>
                  <a:srgbClr val="C00000"/>
                </a:solidFill>
                <a:effectLst/>
                <a:latin typeface="Helvetica" panose="020B0604020202020204" pitchFamily="34" charset="0"/>
              </a:rPr>
              <a:t>the derivative of the step response)</a:t>
            </a:r>
            <a:endParaRPr kumimoji="0" lang="en-CA" b="0" i="0" u="none" strike="noStrike" cap="none" spc="0" normalizeH="0" baseline="0" dirty="0">
              <a:ln>
                <a:noFill/>
              </a:ln>
              <a:solidFill>
                <a:srgbClr val="C00000"/>
              </a:solidFill>
              <a:effectLst/>
              <a:uFillTx/>
              <a:latin typeface="+mn-lt"/>
              <a:ea typeface="+mn-ea"/>
              <a:cs typeface="+mn-cs"/>
              <a:sym typeface="Helvetica Neue"/>
            </a:endParaRPr>
          </a:p>
        </p:txBody>
      </p:sp>
      <p:sp>
        <p:nvSpPr>
          <p:cNvPr id="6" name="TextBox 5">
            <a:extLst>
              <a:ext uri="{FF2B5EF4-FFF2-40B4-BE49-F238E27FC236}">
                <a16:creationId xmlns:a16="http://schemas.microsoft.com/office/drawing/2014/main" id="{A66479DA-65F3-7138-8293-EFDA803215EC}"/>
              </a:ext>
            </a:extLst>
          </p:cNvPr>
          <p:cNvSpPr txBox="1"/>
          <p:nvPr/>
        </p:nvSpPr>
        <p:spPr>
          <a:xfrm>
            <a:off x="3933282" y="2116501"/>
            <a:ext cx="4329711"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CA" b="0" i="0" u="none" strike="noStrike" cap="none" spc="0" normalizeH="0" baseline="0" dirty="0">
                <a:ln>
                  <a:noFill/>
                </a:ln>
                <a:solidFill>
                  <a:schemeClr val="tx2"/>
                </a:solidFill>
                <a:effectLst/>
                <a:uFillTx/>
                <a:latin typeface="+mn-lt"/>
                <a:ea typeface="+mn-ea"/>
                <a:cs typeface="+mn-cs"/>
                <a:sym typeface="Helvetica Neue"/>
              </a:rPr>
              <a:t>                    Step response</a:t>
            </a:r>
          </a:p>
          <a:p>
            <a:pPr marL="0" marR="0" indent="0" algn="l" defTabSz="2438338" rtl="0" fontAlgn="auto" latinLnBrk="0" hangingPunct="0">
              <a:lnSpc>
                <a:spcPct val="100000"/>
              </a:lnSpc>
              <a:spcBef>
                <a:spcPts val="0"/>
              </a:spcBef>
              <a:spcAft>
                <a:spcPts val="0"/>
              </a:spcAft>
              <a:buClrTx/>
              <a:buSzTx/>
              <a:buFontTx/>
              <a:buNone/>
              <a:tabLst/>
            </a:pPr>
            <a:r>
              <a:rPr lang="en-CA" dirty="0">
                <a:solidFill>
                  <a:schemeClr val="tx2"/>
                </a:solidFill>
              </a:rPr>
              <a:t>(from channel characterization)</a:t>
            </a:r>
            <a:endParaRPr kumimoji="0" lang="en-CA" b="0" i="0" u="none" strike="noStrike" cap="none" spc="0" normalizeH="0" baseline="0" dirty="0">
              <a:ln>
                <a:noFill/>
              </a:ln>
              <a:solidFill>
                <a:schemeClr val="tx2"/>
              </a:solidFill>
              <a:effectLst/>
              <a:uFillTx/>
              <a:latin typeface="+mn-lt"/>
              <a:ea typeface="+mn-ea"/>
              <a:cs typeface="+mn-cs"/>
              <a:sym typeface="Helvetica Neue"/>
            </a:endParaRPr>
          </a:p>
        </p:txBody>
      </p:sp>
      <p:pic>
        <p:nvPicPr>
          <p:cNvPr id="7" name="Picture 6">
            <a:extLst>
              <a:ext uri="{FF2B5EF4-FFF2-40B4-BE49-F238E27FC236}">
                <a16:creationId xmlns:a16="http://schemas.microsoft.com/office/drawing/2014/main" id="{94CA553D-EBD3-020E-BFD4-E3BC7E1B0FB4}"/>
              </a:ext>
            </a:extLst>
          </p:cNvPr>
          <p:cNvPicPr>
            <a:picLocks noChangeAspect="1"/>
          </p:cNvPicPr>
          <p:nvPr/>
        </p:nvPicPr>
        <p:blipFill>
          <a:blip r:embed="rId3"/>
          <a:stretch>
            <a:fillRect/>
          </a:stretch>
        </p:blipFill>
        <p:spPr>
          <a:xfrm>
            <a:off x="7170775" y="2916434"/>
            <a:ext cx="4024619" cy="1218871"/>
          </a:xfrm>
          <a:prstGeom prst="rect">
            <a:avLst/>
          </a:prstGeom>
        </p:spPr>
      </p:pic>
      <p:cxnSp>
        <p:nvCxnSpPr>
          <p:cNvPr id="8" name="Straight Arrow Connector 7">
            <a:extLst>
              <a:ext uri="{FF2B5EF4-FFF2-40B4-BE49-F238E27FC236}">
                <a16:creationId xmlns:a16="http://schemas.microsoft.com/office/drawing/2014/main" id="{1A4D1B33-A0E1-A360-0463-3199EABA2025}"/>
              </a:ext>
            </a:extLst>
          </p:cNvPr>
          <p:cNvCxnSpPr>
            <a:cxnSpLocks/>
          </p:cNvCxnSpPr>
          <p:nvPr/>
        </p:nvCxnSpPr>
        <p:spPr>
          <a:xfrm>
            <a:off x="8489379" y="1623520"/>
            <a:ext cx="1112608" cy="168660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9D7B932-3514-9334-6BEB-3FB0AF53BA33}"/>
              </a:ext>
            </a:extLst>
          </p:cNvPr>
          <p:cNvCxnSpPr>
            <a:cxnSpLocks/>
          </p:cNvCxnSpPr>
          <p:nvPr/>
        </p:nvCxnSpPr>
        <p:spPr>
          <a:xfrm flipV="1">
            <a:off x="9183084" y="3371392"/>
            <a:ext cx="418903" cy="205682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Arrow: Up-Down 9">
            <a:extLst>
              <a:ext uri="{FF2B5EF4-FFF2-40B4-BE49-F238E27FC236}">
                <a16:creationId xmlns:a16="http://schemas.microsoft.com/office/drawing/2014/main" id="{30F06C73-5C85-1DD3-BE90-8E0CA44A4F48}"/>
              </a:ext>
            </a:extLst>
          </p:cNvPr>
          <p:cNvSpPr/>
          <p:nvPr/>
        </p:nvSpPr>
        <p:spPr>
          <a:xfrm>
            <a:off x="6082383" y="3045290"/>
            <a:ext cx="302149" cy="826936"/>
          </a:xfrm>
          <a:prstGeom prst="upDownArrow">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Oval 10">
            <a:extLst>
              <a:ext uri="{FF2B5EF4-FFF2-40B4-BE49-F238E27FC236}">
                <a16:creationId xmlns:a16="http://schemas.microsoft.com/office/drawing/2014/main" id="{AB57D096-6ACA-F4C9-FC76-C18564CB8C59}"/>
              </a:ext>
            </a:extLst>
          </p:cNvPr>
          <p:cNvSpPr/>
          <p:nvPr/>
        </p:nvSpPr>
        <p:spPr>
          <a:xfrm>
            <a:off x="5569493" y="3293692"/>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rPr>
              <a:t>1</a:t>
            </a:r>
          </a:p>
        </p:txBody>
      </p:sp>
    </p:spTree>
    <p:extLst>
      <p:ext uri="{BB962C8B-B14F-4D97-AF65-F5344CB8AC3E}">
        <p14:creationId xmlns:p14="http://schemas.microsoft.com/office/powerpoint/2010/main" val="3489695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98982" y="316295"/>
            <a:ext cx="11263074" cy="1036345"/>
          </a:xfrm>
        </p:spPr>
        <p:txBody>
          <a:bodyPr>
            <a:normAutofit/>
          </a:bodyPr>
          <a:lstStyle/>
          <a:p>
            <a:r>
              <a:rPr lang="en-US" dirty="0"/>
              <a:t>Statistical Simulation Steps 2 and 3</a:t>
            </a:r>
          </a:p>
        </p:txBody>
      </p:sp>
      <p:pic>
        <p:nvPicPr>
          <p:cNvPr id="4" name="Picture 3">
            <a:extLst>
              <a:ext uri="{FF2B5EF4-FFF2-40B4-BE49-F238E27FC236}">
                <a16:creationId xmlns:a16="http://schemas.microsoft.com/office/drawing/2014/main" id="{3B90FFD8-B1DE-ACDB-930B-59E1C9DC46A6}"/>
              </a:ext>
            </a:extLst>
          </p:cNvPr>
          <p:cNvPicPr>
            <a:picLocks noChangeAspect="1"/>
          </p:cNvPicPr>
          <p:nvPr/>
        </p:nvPicPr>
        <p:blipFill>
          <a:blip r:embed="rId2"/>
          <a:stretch>
            <a:fillRect/>
          </a:stretch>
        </p:blipFill>
        <p:spPr>
          <a:xfrm>
            <a:off x="429944" y="1226523"/>
            <a:ext cx="5481956" cy="2627604"/>
          </a:xfrm>
          <a:prstGeom prst="rect">
            <a:avLst/>
          </a:prstGeom>
        </p:spPr>
      </p:pic>
      <p:pic>
        <p:nvPicPr>
          <p:cNvPr id="12" name="Picture 11">
            <a:extLst>
              <a:ext uri="{FF2B5EF4-FFF2-40B4-BE49-F238E27FC236}">
                <a16:creationId xmlns:a16="http://schemas.microsoft.com/office/drawing/2014/main" id="{C3C7D92B-599B-8A83-B822-95823D43AE22}"/>
              </a:ext>
            </a:extLst>
          </p:cNvPr>
          <p:cNvPicPr>
            <a:picLocks noChangeAspect="1"/>
          </p:cNvPicPr>
          <p:nvPr/>
        </p:nvPicPr>
        <p:blipFill>
          <a:blip r:embed="rId3"/>
          <a:stretch>
            <a:fillRect/>
          </a:stretch>
        </p:blipFill>
        <p:spPr>
          <a:xfrm>
            <a:off x="3056885" y="3921655"/>
            <a:ext cx="5481956" cy="2300740"/>
          </a:xfrm>
          <a:prstGeom prst="rect">
            <a:avLst/>
          </a:prstGeom>
        </p:spPr>
      </p:pic>
      <p:sp>
        <p:nvSpPr>
          <p:cNvPr id="13" name="TextBox 12">
            <a:extLst>
              <a:ext uri="{FF2B5EF4-FFF2-40B4-BE49-F238E27FC236}">
                <a16:creationId xmlns:a16="http://schemas.microsoft.com/office/drawing/2014/main" id="{0ED8DD77-027D-5206-F968-4AA39BAC3F9A}"/>
              </a:ext>
            </a:extLst>
          </p:cNvPr>
          <p:cNvSpPr txBox="1"/>
          <p:nvPr/>
        </p:nvSpPr>
        <p:spPr>
          <a:xfrm>
            <a:off x="1532934" y="2791593"/>
            <a:ext cx="763029"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CA" b="0" i="0" u="none" strike="noStrike" cap="none" spc="0" normalizeH="0" baseline="0" dirty="0">
                <a:ln>
                  <a:noFill/>
                </a:ln>
                <a:solidFill>
                  <a:srgbClr val="C00000"/>
                </a:solidFill>
                <a:effectLst/>
                <a:uFillTx/>
                <a:latin typeface="+mn-lt"/>
                <a:ea typeface="+mn-ea"/>
                <a:cs typeface="+mn-cs"/>
                <a:sym typeface="Helvetica Neue"/>
              </a:rPr>
              <a:t>H</a:t>
            </a:r>
            <a:r>
              <a:rPr kumimoji="0" lang="en-CA" b="0" i="0" u="none" strike="noStrike" cap="none" spc="0" normalizeH="0" baseline="-25000" dirty="0">
                <a:ln>
                  <a:noFill/>
                </a:ln>
                <a:solidFill>
                  <a:srgbClr val="C00000"/>
                </a:solidFill>
                <a:effectLst/>
                <a:uFillTx/>
                <a:latin typeface="+mn-lt"/>
                <a:ea typeface="+mn-ea"/>
                <a:cs typeface="+mn-cs"/>
                <a:sym typeface="Helvetica Neue"/>
              </a:rPr>
              <a:t>AC</a:t>
            </a:r>
            <a:r>
              <a:rPr kumimoji="0" lang="en-CA" b="0" i="0" u="none" strike="noStrike" cap="none" spc="0" normalizeH="0" baseline="0" dirty="0">
                <a:ln>
                  <a:noFill/>
                </a:ln>
                <a:solidFill>
                  <a:srgbClr val="C00000"/>
                </a:solidFill>
                <a:effectLst/>
                <a:uFillTx/>
                <a:latin typeface="+mn-lt"/>
                <a:ea typeface="+mn-ea"/>
                <a:cs typeface="+mn-cs"/>
                <a:sym typeface="Helvetica Neue"/>
              </a:rPr>
              <a:t>(t)</a:t>
            </a:r>
            <a:endParaRPr kumimoji="0" lang="en-CA" b="0" i="0" u="none" strike="noStrike" cap="none" spc="0" normalizeH="0" baseline="0" dirty="0">
              <a:ln>
                <a:noFill/>
              </a:ln>
              <a:solidFill>
                <a:schemeClr val="tx2"/>
              </a:solidFill>
              <a:effectLst/>
              <a:uFillTx/>
              <a:latin typeface="+mn-lt"/>
              <a:ea typeface="+mn-ea"/>
              <a:cs typeface="+mn-cs"/>
              <a:sym typeface="Helvetica Neue"/>
            </a:endParaRPr>
          </a:p>
        </p:txBody>
      </p:sp>
      <p:pic>
        <p:nvPicPr>
          <p:cNvPr id="14" name="Picture 13">
            <a:extLst>
              <a:ext uri="{FF2B5EF4-FFF2-40B4-BE49-F238E27FC236}">
                <a16:creationId xmlns:a16="http://schemas.microsoft.com/office/drawing/2014/main" id="{9F01DD16-7369-0D4B-B725-CE00A845469C}"/>
              </a:ext>
            </a:extLst>
          </p:cNvPr>
          <p:cNvPicPr>
            <a:picLocks noChangeAspect="1"/>
          </p:cNvPicPr>
          <p:nvPr/>
        </p:nvPicPr>
        <p:blipFill>
          <a:blip r:embed="rId4"/>
          <a:stretch>
            <a:fillRect/>
          </a:stretch>
        </p:blipFill>
        <p:spPr>
          <a:xfrm>
            <a:off x="5911900" y="1194714"/>
            <a:ext cx="5693457" cy="2659413"/>
          </a:xfrm>
          <a:prstGeom prst="rect">
            <a:avLst/>
          </a:prstGeom>
        </p:spPr>
      </p:pic>
      <p:pic>
        <p:nvPicPr>
          <p:cNvPr id="15" name="Picture 14">
            <a:extLst>
              <a:ext uri="{FF2B5EF4-FFF2-40B4-BE49-F238E27FC236}">
                <a16:creationId xmlns:a16="http://schemas.microsoft.com/office/drawing/2014/main" id="{C1930056-068F-1ABC-43E0-F56B9B2FA736}"/>
              </a:ext>
            </a:extLst>
          </p:cNvPr>
          <p:cNvPicPr>
            <a:picLocks noChangeAspect="1"/>
          </p:cNvPicPr>
          <p:nvPr/>
        </p:nvPicPr>
        <p:blipFill>
          <a:blip r:embed="rId5"/>
          <a:stretch>
            <a:fillRect/>
          </a:stretch>
        </p:blipFill>
        <p:spPr>
          <a:xfrm>
            <a:off x="4144054" y="1745055"/>
            <a:ext cx="4024619" cy="1218871"/>
          </a:xfrm>
          <a:prstGeom prst="rect">
            <a:avLst/>
          </a:prstGeom>
        </p:spPr>
      </p:pic>
      <p:sp>
        <p:nvSpPr>
          <p:cNvPr id="16" name="Arrow: Down 15">
            <a:extLst>
              <a:ext uri="{FF2B5EF4-FFF2-40B4-BE49-F238E27FC236}">
                <a16:creationId xmlns:a16="http://schemas.microsoft.com/office/drawing/2014/main" id="{ABA69CCC-3E1A-BF9F-125C-2EE4F35DC1BF}"/>
              </a:ext>
            </a:extLst>
          </p:cNvPr>
          <p:cNvSpPr/>
          <p:nvPr/>
        </p:nvSpPr>
        <p:spPr>
          <a:xfrm>
            <a:off x="1747457" y="3425431"/>
            <a:ext cx="182880" cy="691763"/>
          </a:xfrm>
          <a:prstGeom prst="downArrow">
            <a:avLst/>
          </a:prstGeom>
          <a:noFill/>
          <a:ln w="127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Arrow: Right 16">
            <a:extLst>
              <a:ext uri="{FF2B5EF4-FFF2-40B4-BE49-F238E27FC236}">
                <a16:creationId xmlns:a16="http://schemas.microsoft.com/office/drawing/2014/main" id="{1446DDE8-5D2E-269C-841A-14FAD2E8F7AC}"/>
              </a:ext>
            </a:extLst>
          </p:cNvPr>
          <p:cNvSpPr/>
          <p:nvPr/>
        </p:nvSpPr>
        <p:spPr>
          <a:xfrm>
            <a:off x="2570373" y="4699509"/>
            <a:ext cx="834867" cy="200942"/>
          </a:xfrm>
          <a:prstGeom prst="rightArrow">
            <a:avLst/>
          </a:prstGeom>
          <a:noFill/>
          <a:ln w="12700" cap="flat">
            <a:solidFill>
              <a:srgbClr val="00B05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8" name="Arrow: Right 17">
            <a:extLst>
              <a:ext uri="{FF2B5EF4-FFF2-40B4-BE49-F238E27FC236}">
                <a16:creationId xmlns:a16="http://schemas.microsoft.com/office/drawing/2014/main" id="{036B48D2-7B48-86A4-5351-084A2DC849D9}"/>
              </a:ext>
            </a:extLst>
          </p:cNvPr>
          <p:cNvSpPr/>
          <p:nvPr/>
        </p:nvSpPr>
        <p:spPr>
          <a:xfrm>
            <a:off x="7832719" y="4808726"/>
            <a:ext cx="834867" cy="200942"/>
          </a:xfrm>
          <a:prstGeom prst="rightArrow">
            <a:avLst/>
          </a:prstGeom>
          <a:noFill/>
          <a:ln w="12700" cap="flat">
            <a:solidFill>
              <a:srgbClr val="00B05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9" name="Arrow: Down 18">
            <a:extLst>
              <a:ext uri="{FF2B5EF4-FFF2-40B4-BE49-F238E27FC236}">
                <a16:creationId xmlns:a16="http://schemas.microsoft.com/office/drawing/2014/main" id="{3363ABA2-C0E8-157B-AA97-25337B79C035}"/>
              </a:ext>
            </a:extLst>
          </p:cNvPr>
          <p:cNvSpPr/>
          <p:nvPr/>
        </p:nvSpPr>
        <p:spPr>
          <a:xfrm rot="10800000">
            <a:off x="9388465" y="3453261"/>
            <a:ext cx="175474" cy="691763"/>
          </a:xfrm>
          <a:prstGeom prst="downArrow">
            <a:avLst/>
          </a:prstGeom>
          <a:no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0" name="Arrow: Right 19">
            <a:extLst>
              <a:ext uri="{FF2B5EF4-FFF2-40B4-BE49-F238E27FC236}">
                <a16:creationId xmlns:a16="http://schemas.microsoft.com/office/drawing/2014/main" id="{7E78508C-EE4B-16FD-406B-5A8739673D1D}"/>
              </a:ext>
            </a:extLst>
          </p:cNvPr>
          <p:cNvSpPr/>
          <p:nvPr/>
        </p:nvSpPr>
        <p:spPr>
          <a:xfrm>
            <a:off x="7839263" y="2021618"/>
            <a:ext cx="1724676" cy="189262"/>
          </a:xfrm>
          <a:prstGeom prst="rightArrow">
            <a:avLst/>
          </a:prstGeom>
          <a:noFill/>
          <a:ln w="12700"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 name="TextBox 20">
            <a:extLst>
              <a:ext uri="{FF2B5EF4-FFF2-40B4-BE49-F238E27FC236}">
                <a16:creationId xmlns:a16="http://schemas.microsoft.com/office/drawing/2014/main" id="{D72F107E-B3DE-EFEE-F6F5-4FF850286670}"/>
              </a:ext>
            </a:extLst>
          </p:cNvPr>
          <p:cNvSpPr txBox="1"/>
          <p:nvPr/>
        </p:nvSpPr>
        <p:spPr>
          <a:xfrm>
            <a:off x="9388465" y="1430824"/>
            <a:ext cx="2346491"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CA" sz="2000" b="0" i="0" u="none" strike="noStrike" cap="none" spc="0" normalizeH="0" baseline="0" dirty="0">
                <a:ln>
                  <a:noFill/>
                </a:ln>
                <a:solidFill>
                  <a:srgbClr val="FFC000"/>
                </a:solidFill>
                <a:effectLst/>
                <a:uFillTx/>
                <a:latin typeface="+mn-lt"/>
                <a:ea typeface="+mn-ea"/>
                <a:cs typeface="+mn-cs"/>
                <a:sym typeface="Helvetica Neue"/>
              </a:rPr>
              <a:t>EDA tool processing</a:t>
            </a:r>
          </a:p>
        </p:txBody>
      </p:sp>
      <p:sp>
        <p:nvSpPr>
          <p:cNvPr id="22" name="TextBox 21">
            <a:extLst>
              <a:ext uri="{FF2B5EF4-FFF2-40B4-BE49-F238E27FC236}">
                <a16:creationId xmlns:a16="http://schemas.microsoft.com/office/drawing/2014/main" id="{82E52933-C583-B0DC-3064-712BC7A844C5}"/>
              </a:ext>
            </a:extLst>
          </p:cNvPr>
          <p:cNvSpPr txBox="1"/>
          <p:nvPr/>
        </p:nvSpPr>
        <p:spPr>
          <a:xfrm>
            <a:off x="4277459" y="5233969"/>
            <a:ext cx="79829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CA" b="0" i="0" u="none" strike="noStrike" cap="none" spc="0" normalizeH="0" baseline="0" dirty="0">
                <a:ln>
                  <a:noFill/>
                </a:ln>
                <a:solidFill>
                  <a:srgbClr val="00B050"/>
                </a:solidFill>
                <a:effectLst/>
                <a:uFillTx/>
                <a:latin typeface="+mn-lt"/>
                <a:ea typeface="+mn-ea"/>
                <a:cs typeface="+mn-cs"/>
                <a:sym typeface="Helvetica Neue"/>
              </a:rPr>
              <a:t>H</a:t>
            </a:r>
            <a:r>
              <a:rPr lang="en-CA" baseline="-25000" dirty="0">
                <a:solidFill>
                  <a:srgbClr val="00B050"/>
                </a:solidFill>
              </a:rPr>
              <a:t>TEI</a:t>
            </a:r>
            <a:r>
              <a:rPr kumimoji="0" lang="en-CA" b="0" i="0" u="none" strike="noStrike" cap="none" spc="0" normalizeH="0" baseline="0" dirty="0">
                <a:ln>
                  <a:noFill/>
                </a:ln>
                <a:solidFill>
                  <a:srgbClr val="00B050"/>
                </a:solidFill>
                <a:effectLst/>
                <a:uFillTx/>
                <a:latin typeface="+mn-lt"/>
                <a:ea typeface="+mn-ea"/>
                <a:cs typeface="+mn-cs"/>
                <a:sym typeface="Helvetica Neue"/>
              </a:rPr>
              <a:t>(t)</a:t>
            </a:r>
          </a:p>
        </p:txBody>
      </p:sp>
      <p:sp>
        <p:nvSpPr>
          <p:cNvPr id="23" name="TextBox 22">
            <a:extLst>
              <a:ext uri="{FF2B5EF4-FFF2-40B4-BE49-F238E27FC236}">
                <a16:creationId xmlns:a16="http://schemas.microsoft.com/office/drawing/2014/main" id="{B7ED55CD-ADF7-DEE1-FF7C-5A1E000F9188}"/>
              </a:ext>
            </a:extLst>
          </p:cNvPr>
          <p:cNvSpPr txBox="1"/>
          <p:nvPr/>
        </p:nvSpPr>
        <p:spPr>
          <a:xfrm>
            <a:off x="6909337" y="3031454"/>
            <a:ext cx="79829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CA" b="0" i="0" u="none" strike="noStrike" cap="none" spc="0" normalizeH="0" baseline="0" dirty="0">
                <a:ln>
                  <a:noFill/>
                </a:ln>
                <a:solidFill>
                  <a:schemeClr val="accent1"/>
                </a:solidFill>
                <a:effectLst/>
                <a:uFillTx/>
                <a:latin typeface="+mn-lt"/>
                <a:ea typeface="+mn-ea"/>
                <a:cs typeface="+mn-cs"/>
                <a:sym typeface="Helvetica Neue"/>
              </a:rPr>
              <a:t>H</a:t>
            </a:r>
            <a:r>
              <a:rPr lang="en-CA" baseline="-25000" dirty="0">
                <a:solidFill>
                  <a:schemeClr val="accent1"/>
                </a:solidFill>
              </a:rPr>
              <a:t>REI</a:t>
            </a:r>
            <a:r>
              <a:rPr kumimoji="0" lang="en-CA" b="0" i="0" u="none" strike="noStrike" cap="none" spc="0" normalizeH="0" baseline="0" dirty="0">
                <a:ln>
                  <a:noFill/>
                </a:ln>
                <a:solidFill>
                  <a:schemeClr val="accent1"/>
                </a:solidFill>
                <a:effectLst/>
                <a:uFillTx/>
                <a:latin typeface="+mn-lt"/>
                <a:ea typeface="+mn-ea"/>
                <a:cs typeface="+mn-cs"/>
                <a:sym typeface="Helvetica Neue"/>
              </a:rPr>
              <a:t>(t)</a:t>
            </a:r>
          </a:p>
        </p:txBody>
      </p:sp>
      <p:pic>
        <p:nvPicPr>
          <p:cNvPr id="24" name="Picture 23">
            <a:extLst>
              <a:ext uri="{FF2B5EF4-FFF2-40B4-BE49-F238E27FC236}">
                <a16:creationId xmlns:a16="http://schemas.microsoft.com/office/drawing/2014/main" id="{2A7BCF14-CC2E-0C8B-F2A2-723D86BC5CCD}"/>
              </a:ext>
            </a:extLst>
          </p:cNvPr>
          <p:cNvPicPr>
            <a:picLocks noChangeAspect="1"/>
          </p:cNvPicPr>
          <p:nvPr/>
        </p:nvPicPr>
        <p:blipFill>
          <a:blip r:embed="rId6"/>
          <a:stretch>
            <a:fillRect/>
          </a:stretch>
        </p:blipFill>
        <p:spPr>
          <a:xfrm>
            <a:off x="429944" y="4969626"/>
            <a:ext cx="1483683" cy="1277319"/>
          </a:xfrm>
          <a:prstGeom prst="rect">
            <a:avLst/>
          </a:prstGeom>
        </p:spPr>
      </p:pic>
      <p:pic>
        <p:nvPicPr>
          <p:cNvPr id="25" name="Picture 24">
            <a:extLst>
              <a:ext uri="{FF2B5EF4-FFF2-40B4-BE49-F238E27FC236}">
                <a16:creationId xmlns:a16="http://schemas.microsoft.com/office/drawing/2014/main" id="{39FB13EB-E05F-20F9-2B28-9397263B4207}"/>
              </a:ext>
            </a:extLst>
          </p:cNvPr>
          <p:cNvPicPr>
            <a:picLocks noChangeAspect="1"/>
          </p:cNvPicPr>
          <p:nvPr/>
        </p:nvPicPr>
        <p:blipFill>
          <a:blip r:embed="rId7"/>
          <a:stretch>
            <a:fillRect/>
          </a:stretch>
        </p:blipFill>
        <p:spPr>
          <a:xfrm>
            <a:off x="10413564" y="4866394"/>
            <a:ext cx="1436908" cy="1356001"/>
          </a:xfrm>
          <a:prstGeom prst="rect">
            <a:avLst/>
          </a:prstGeom>
        </p:spPr>
      </p:pic>
      <p:sp>
        <p:nvSpPr>
          <p:cNvPr id="26" name="TextBox 25">
            <a:extLst>
              <a:ext uri="{FF2B5EF4-FFF2-40B4-BE49-F238E27FC236}">
                <a16:creationId xmlns:a16="http://schemas.microsoft.com/office/drawing/2014/main" id="{D8E117C1-D488-1D27-E53A-369DB96214A2}"/>
              </a:ext>
            </a:extLst>
          </p:cNvPr>
          <p:cNvSpPr txBox="1"/>
          <p:nvPr/>
        </p:nvSpPr>
        <p:spPr>
          <a:xfrm>
            <a:off x="643355" y="4208044"/>
            <a:ext cx="2478351" cy="892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CA" sz="1400" b="0" i="0" u="none" strike="noStrike" cap="none" spc="0" normalizeH="0" baseline="0" dirty="0">
                <a:ln>
                  <a:noFill/>
                </a:ln>
                <a:solidFill>
                  <a:srgbClr val="00B050"/>
                </a:solidFill>
                <a:effectLst/>
                <a:uFillTx/>
                <a:latin typeface="+mn-lt"/>
                <a:ea typeface="+mn-ea"/>
                <a:cs typeface="+mn-cs"/>
                <a:sym typeface="Helvetica Neue"/>
              </a:rPr>
              <a:t>Tx AMI-Init() = True =&gt;</a:t>
            </a:r>
          </a:p>
          <a:p>
            <a:pPr marL="0" marR="0" indent="0" algn="l" defTabSz="2438338" rtl="0" fontAlgn="auto" latinLnBrk="0" hangingPunct="0">
              <a:lnSpc>
                <a:spcPct val="100000"/>
              </a:lnSpc>
              <a:spcBef>
                <a:spcPts val="0"/>
              </a:spcBef>
              <a:spcAft>
                <a:spcPts val="0"/>
              </a:spcAft>
              <a:buClrTx/>
              <a:buSzTx/>
              <a:buFontTx/>
              <a:buNone/>
              <a:tabLst/>
            </a:pPr>
            <a:r>
              <a:rPr lang="en-CA" sz="1400" dirty="0">
                <a:solidFill>
                  <a:srgbClr val="00B050"/>
                </a:solidFill>
              </a:rPr>
              <a:t>Tx equalization and/or filtering</a:t>
            </a:r>
          </a:p>
          <a:p>
            <a:pPr defTabSz="2438338">
              <a:lnSpc>
                <a:spcPct val="100000"/>
              </a:lnSpc>
              <a:spcBef>
                <a:spcPts val="0"/>
              </a:spcBef>
            </a:pPr>
            <a:r>
              <a:rPr lang="en-CA" sz="1400" dirty="0">
                <a:solidFill>
                  <a:srgbClr val="00B050"/>
                </a:solidFill>
              </a:rPr>
              <a:t>i</a:t>
            </a:r>
            <a:r>
              <a:rPr kumimoji="0" lang="en-CA" sz="1400" b="0" i="0" u="none" strike="noStrike" cap="none" spc="0" normalizeH="0" baseline="0" dirty="0">
                <a:ln>
                  <a:noFill/>
                </a:ln>
                <a:solidFill>
                  <a:srgbClr val="00B050"/>
                </a:solidFill>
                <a:effectLst/>
                <a:uFillTx/>
                <a:latin typeface="+mn-lt"/>
                <a:ea typeface="+mn-ea"/>
                <a:cs typeface="+mn-cs"/>
                <a:sym typeface="Helvetica Neue"/>
              </a:rPr>
              <a:t>s </a:t>
            </a:r>
            <a:r>
              <a:rPr lang="en-CA" sz="1400" dirty="0">
                <a:solidFill>
                  <a:srgbClr val="00B050"/>
                </a:solidFill>
              </a:rPr>
              <a:t>a</a:t>
            </a:r>
            <a:r>
              <a:rPr kumimoji="0" lang="en-CA" sz="1400" b="0" i="0" u="none" strike="noStrike" cap="none" spc="0" normalizeH="0" baseline="0" dirty="0">
                <a:ln>
                  <a:noFill/>
                </a:ln>
                <a:solidFill>
                  <a:srgbClr val="00B050"/>
                </a:solidFill>
                <a:effectLst/>
                <a:uFillTx/>
                <a:latin typeface="+mn-lt"/>
                <a:ea typeface="+mn-ea"/>
                <a:cs typeface="+mn-cs"/>
                <a:sym typeface="Helvetica Neue"/>
              </a:rPr>
              <a:t>pplied to </a:t>
            </a:r>
            <a:r>
              <a:rPr kumimoji="0" lang="en-CA" sz="1400" b="0" i="0" u="none" strike="noStrike" cap="none" spc="0" normalizeH="0" baseline="0" dirty="0">
                <a:ln>
                  <a:noFill/>
                </a:ln>
                <a:solidFill>
                  <a:srgbClr val="C00000"/>
                </a:solidFill>
                <a:effectLst/>
                <a:uFillTx/>
                <a:latin typeface="+mn-lt"/>
                <a:ea typeface="+mn-ea"/>
                <a:cs typeface="+mn-cs"/>
                <a:sym typeface="Helvetica Neue"/>
              </a:rPr>
              <a:t>H</a:t>
            </a:r>
            <a:r>
              <a:rPr kumimoji="0" lang="en-CA" sz="1400" b="0" i="0" u="none" strike="noStrike" cap="none" spc="0" normalizeH="0" baseline="-25000" dirty="0">
                <a:ln>
                  <a:noFill/>
                </a:ln>
                <a:solidFill>
                  <a:srgbClr val="C00000"/>
                </a:solidFill>
                <a:effectLst/>
                <a:uFillTx/>
                <a:latin typeface="+mn-lt"/>
                <a:ea typeface="+mn-ea"/>
                <a:cs typeface="+mn-cs"/>
                <a:sym typeface="Helvetica Neue"/>
              </a:rPr>
              <a:t>AC</a:t>
            </a:r>
            <a:r>
              <a:rPr kumimoji="0" lang="en-CA" sz="1400" b="0" i="0" u="none" strike="noStrike" cap="none" spc="0" normalizeH="0" baseline="0" dirty="0">
                <a:ln>
                  <a:noFill/>
                </a:ln>
                <a:solidFill>
                  <a:srgbClr val="C00000"/>
                </a:solidFill>
                <a:effectLst/>
                <a:uFillTx/>
                <a:latin typeface="+mn-lt"/>
                <a:ea typeface="+mn-ea"/>
                <a:cs typeface="+mn-cs"/>
                <a:sym typeface="Helvetica Neue"/>
              </a:rPr>
              <a:t>(t)</a:t>
            </a:r>
            <a:endParaRPr kumimoji="0" lang="en-CA" sz="1400" b="0" i="0" u="none" strike="noStrike" cap="none" spc="0" normalizeH="0" baseline="0" dirty="0">
              <a:ln>
                <a:noFill/>
              </a:ln>
              <a:solidFill>
                <a:schemeClr val="tx2"/>
              </a:solidFill>
              <a:effectLst/>
              <a:uFillTx/>
              <a:latin typeface="+mn-lt"/>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r>
              <a:rPr kumimoji="0" lang="en-CA" sz="1600" b="0" i="0" u="none" strike="noStrike" cap="none" spc="0" normalizeH="0" baseline="0" dirty="0">
                <a:ln>
                  <a:noFill/>
                </a:ln>
                <a:solidFill>
                  <a:srgbClr val="00B050"/>
                </a:solidFill>
                <a:effectLst/>
                <a:uFillTx/>
                <a:latin typeface="+mn-lt"/>
                <a:ea typeface="+mn-ea"/>
                <a:cs typeface="+mn-cs"/>
                <a:sym typeface="Helvetica Neue"/>
              </a:rPr>
              <a:t> </a:t>
            </a:r>
          </a:p>
        </p:txBody>
      </p:sp>
      <p:sp>
        <p:nvSpPr>
          <p:cNvPr id="27" name="TextBox 26">
            <a:extLst>
              <a:ext uri="{FF2B5EF4-FFF2-40B4-BE49-F238E27FC236}">
                <a16:creationId xmlns:a16="http://schemas.microsoft.com/office/drawing/2014/main" id="{D802C429-DEBA-7D27-A447-AF7321345EE2}"/>
              </a:ext>
            </a:extLst>
          </p:cNvPr>
          <p:cNvSpPr txBox="1"/>
          <p:nvPr/>
        </p:nvSpPr>
        <p:spPr>
          <a:xfrm>
            <a:off x="8757340" y="4227390"/>
            <a:ext cx="2497479" cy="892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CA" sz="1400" dirty="0">
                <a:solidFill>
                  <a:schemeClr val="accent1"/>
                </a:solidFill>
              </a:rPr>
              <a:t>R</a:t>
            </a:r>
            <a:r>
              <a:rPr kumimoji="0" lang="en-CA" sz="1400" b="0" i="0" u="none" strike="noStrike" cap="none" spc="0" normalizeH="0" baseline="0" dirty="0">
                <a:ln>
                  <a:noFill/>
                </a:ln>
                <a:solidFill>
                  <a:schemeClr val="accent1"/>
                </a:solidFill>
                <a:effectLst/>
                <a:uFillTx/>
                <a:latin typeface="+mn-lt"/>
                <a:ea typeface="+mn-ea"/>
                <a:cs typeface="+mn-cs"/>
                <a:sym typeface="Helvetica Neue"/>
              </a:rPr>
              <a:t>x AMI-Init() = True =&gt;</a:t>
            </a:r>
          </a:p>
          <a:p>
            <a:pPr marL="0" marR="0" indent="0" algn="l" defTabSz="2438338" rtl="0" fontAlgn="auto" latinLnBrk="0" hangingPunct="0">
              <a:lnSpc>
                <a:spcPct val="100000"/>
              </a:lnSpc>
              <a:spcBef>
                <a:spcPts val="0"/>
              </a:spcBef>
              <a:spcAft>
                <a:spcPts val="0"/>
              </a:spcAft>
              <a:buClrTx/>
              <a:buSzTx/>
              <a:buFontTx/>
              <a:buNone/>
              <a:tabLst/>
            </a:pPr>
            <a:r>
              <a:rPr lang="en-CA" sz="1400" dirty="0">
                <a:solidFill>
                  <a:schemeClr val="accent1"/>
                </a:solidFill>
              </a:rPr>
              <a:t>Rx equalization and/or filtering</a:t>
            </a:r>
          </a:p>
          <a:p>
            <a:pPr defTabSz="2438338">
              <a:lnSpc>
                <a:spcPct val="100000"/>
              </a:lnSpc>
              <a:spcBef>
                <a:spcPts val="0"/>
              </a:spcBef>
            </a:pPr>
            <a:r>
              <a:rPr lang="en-CA" sz="1400" dirty="0">
                <a:solidFill>
                  <a:schemeClr val="accent1"/>
                </a:solidFill>
              </a:rPr>
              <a:t>i</a:t>
            </a:r>
            <a:r>
              <a:rPr kumimoji="0" lang="en-CA" sz="1400" b="0" i="0" u="none" strike="noStrike" cap="none" spc="0" normalizeH="0" baseline="0" dirty="0">
                <a:ln>
                  <a:noFill/>
                </a:ln>
                <a:solidFill>
                  <a:schemeClr val="accent1"/>
                </a:solidFill>
                <a:effectLst/>
                <a:uFillTx/>
                <a:latin typeface="+mn-lt"/>
                <a:ea typeface="+mn-ea"/>
                <a:cs typeface="+mn-cs"/>
                <a:sym typeface="Helvetica Neue"/>
              </a:rPr>
              <a:t>s </a:t>
            </a:r>
            <a:r>
              <a:rPr lang="en-CA" sz="1400" dirty="0">
                <a:solidFill>
                  <a:schemeClr val="accent1"/>
                </a:solidFill>
              </a:rPr>
              <a:t>a</a:t>
            </a:r>
            <a:r>
              <a:rPr kumimoji="0" lang="en-CA" sz="1400" b="0" i="0" u="none" strike="noStrike" cap="none" spc="0" normalizeH="0" baseline="0" dirty="0">
                <a:ln>
                  <a:noFill/>
                </a:ln>
                <a:solidFill>
                  <a:schemeClr val="accent1"/>
                </a:solidFill>
                <a:effectLst/>
                <a:uFillTx/>
                <a:latin typeface="+mn-lt"/>
                <a:ea typeface="+mn-ea"/>
                <a:cs typeface="+mn-cs"/>
                <a:sym typeface="Helvetica Neue"/>
              </a:rPr>
              <a:t>pplied to </a:t>
            </a:r>
            <a:r>
              <a:rPr kumimoji="0" lang="en-CA" sz="1400" b="0" i="0" u="none" strike="noStrike" cap="none" spc="0" normalizeH="0" baseline="0" dirty="0">
                <a:ln>
                  <a:noFill/>
                </a:ln>
                <a:solidFill>
                  <a:srgbClr val="C00000"/>
                </a:solidFill>
                <a:effectLst/>
                <a:uFillTx/>
                <a:latin typeface="+mn-lt"/>
                <a:ea typeface="+mn-ea"/>
                <a:cs typeface="+mn-cs"/>
                <a:sym typeface="Helvetica Neue"/>
              </a:rPr>
              <a:t>H</a:t>
            </a:r>
            <a:r>
              <a:rPr kumimoji="0" lang="en-CA" sz="1400" b="0" i="0" u="none" strike="noStrike" cap="none" spc="0" normalizeH="0" baseline="-25000" dirty="0">
                <a:ln>
                  <a:noFill/>
                </a:ln>
                <a:solidFill>
                  <a:srgbClr val="C00000"/>
                </a:solidFill>
                <a:effectLst/>
                <a:uFillTx/>
                <a:latin typeface="+mn-lt"/>
                <a:ea typeface="+mn-ea"/>
                <a:cs typeface="+mn-cs"/>
                <a:sym typeface="Helvetica Neue"/>
              </a:rPr>
              <a:t>AC</a:t>
            </a:r>
            <a:r>
              <a:rPr kumimoji="0" lang="en-CA" sz="1400" b="0" i="0" u="none" strike="noStrike" cap="none" spc="0" normalizeH="0" baseline="0" dirty="0">
                <a:ln>
                  <a:noFill/>
                </a:ln>
                <a:solidFill>
                  <a:srgbClr val="C00000"/>
                </a:solidFill>
                <a:effectLst/>
                <a:uFillTx/>
                <a:latin typeface="+mn-lt"/>
                <a:ea typeface="+mn-ea"/>
                <a:cs typeface="+mn-cs"/>
                <a:sym typeface="Helvetica Neue"/>
              </a:rPr>
              <a:t>(t) * </a:t>
            </a:r>
            <a:r>
              <a:rPr kumimoji="0" lang="en-CA" sz="1400" b="0" i="0" u="none" strike="noStrike" cap="none" spc="0" normalizeH="0" baseline="0" dirty="0">
                <a:ln>
                  <a:noFill/>
                </a:ln>
                <a:solidFill>
                  <a:srgbClr val="00B050"/>
                </a:solidFill>
                <a:effectLst/>
                <a:uFillTx/>
                <a:latin typeface="+mn-lt"/>
                <a:ea typeface="+mn-ea"/>
                <a:cs typeface="+mn-cs"/>
                <a:sym typeface="Helvetica Neue"/>
              </a:rPr>
              <a:t>H</a:t>
            </a:r>
            <a:r>
              <a:rPr kumimoji="0" lang="en-CA" sz="1400" b="0" i="0" u="none" strike="noStrike" cap="none" spc="0" normalizeH="0" baseline="-25000" dirty="0">
                <a:ln>
                  <a:noFill/>
                </a:ln>
                <a:solidFill>
                  <a:srgbClr val="00B050"/>
                </a:solidFill>
                <a:effectLst/>
                <a:uFillTx/>
                <a:latin typeface="+mn-lt"/>
                <a:ea typeface="+mn-ea"/>
                <a:cs typeface="+mn-cs"/>
                <a:sym typeface="Helvetica Neue"/>
              </a:rPr>
              <a:t>TEI</a:t>
            </a:r>
            <a:r>
              <a:rPr kumimoji="0" lang="en-CA" sz="1400" b="0" i="0" u="none" strike="noStrike" cap="none" spc="0" normalizeH="0" baseline="0" dirty="0">
                <a:ln>
                  <a:noFill/>
                </a:ln>
                <a:solidFill>
                  <a:srgbClr val="00B050"/>
                </a:solidFill>
                <a:effectLst/>
                <a:uFillTx/>
                <a:latin typeface="+mn-lt"/>
                <a:ea typeface="+mn-ea"/>
                <a:cs typeface="+mn-cs"/>
                <a:sym typeface="Helvetica Neue"/>
              </a:rPr>
              <a:t>(t)</a:t>
            </a:r>
          </a:p>
          <a:p>
            <a:pPr marL="0" marR="0" indent="0" algn="l" defTabSz="2438338" rtl="0" fontAlgn="auto" latinLnBrk="0" hangingPunct="0">
              <a:lnSpc>
                <a:spcPct val="100000"/>
              </a:lnSpc>
              <a:spcBef>
                <a:spcPts val="0"/>
              </a:spcBef>
              <a:spcAft>
                <a:spcPts val="0"/>
              </a:spcAft>
              <a:buClrTx/>
              <a:buSzTx/>
              <a:buFontTx/>
              <a:buNone/>
              <a:tabLst/>
            </a:pPr>
            <a:r>
              <a:rPr kumimoji="0" lang="en-CA" sz="1600" b="0" i="0" u="none" strike="noStrike" cap="none" spc="0" normalizeH="0" baseline="0" dirty="0">
                <a:ln>
                  <a:noFill/>
                </a:ln>
                <a:solidFill>
                  <a:srgbClr val="00B050"/>
                </a:solidFill>
                <a:effectLst/>
                <a:uFillTx/>
                <a:latin typeface="+mn-lt"/>
                <a:ea typeface="+mn-ea"/>
                <a:cs typeface="+mn-cs"/>
                <a:sym typeface="Helvetica Neue"/>
              </a:rPr>
              <a:t> </a:t>
            </a:r>
          </a:p>
        </p:txBody>
      </p:sp>
      <p:sp>
        <p:nvSpPr>
          <p:cNvPr id="28" name="Oval 27">
            <a:extLst>
              <a:ext uri="{FF2B5EF4-FFF2-40B4-BE49-F238E27FC236}">
                <a16:creationId xmlns:a16="http://schemas.microsoft.com/office/drawing/2014/main" id="{9F18F734-2B63-0B08-49DA-7AAC7B51A380}"/>
              </a:ext>
            </a:extLst>
          </p:cNvPr>
          <p:cNvSpPr/>
          <p:nvPr/>
        </p:nvSpPr>
        <p:spPr>
          <a:xfrm>
            <a:off x="2001944" y="3836478"/>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lang="en-CA" sz="1800" b="1" dirty="0">
                <a:solidFill>
                  <a:schemeClr val="bg1"/>
                </a:solidFill>
                <a:latin typeface="Helvetica Neue Medium"/>
                <a:ea typeface="Helvetica Neue Medium"/>
                <a:cs typeface="Helvetica Neue Medium"/>
                <a:sym typeface="Helvetica Neue Medium"/>
              </a:rPr>
              <a:t>2</a:t>
            </a:r>
            <a:endPar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endParaRPr>
          </a:p>
        </p:txBody>
      </p:sp>
      <p:sp>
        <p:nvSpPr>
          <p:cNvPr id="29" name="Oval 28">
            <a:extLst>
              <a:ext uri="{FF2B5EF4-FFF2-40B4-BE49-F238E27FC236}">
                <a16:creationId xmlns:a16="http://schemas.microsoft.com/office/drawing/2014/main" id="{96B5AF71-7E17-CDB7-EF5A-82CA01B9DE88}"/>
              </a:ext>
            </a:extLst>
          </p:cNvPr>
          <p:cNvSpPr/>
          <p:nvPr/>
        </p:nvSpPr>
        <p:spPr>
          <a:xfrm>
            <a:off x="8990923" y="3873262"/>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rPr>
              <a:t>3</a:t>
            </a:r>
          </a:p>
        </p:txBody>
      </p:sp>
      <p:sp>
        <p:nvSpPr>
          <p:cNvPr id="30" name="TextBox 29">
            <a:extLst>
              <a:ext uri="{FF2B5EF4-FFF2-40B4-BE49-F238E27FC236}">
                <a16:creationId xmlns:a16="http://schemas.microsoft.com/office/drawing/2014/main" id="{8A6A55DD-6F8F-5205-2EC0-7BA72D34DE6B}"/>
              </a:ext>
            </a:extLst>
          </p:cNvPr>
          <p:cNvSpPr txBox="1"/>
          <p:nvPr/>
        </p:nvSpPr>
        <p:spPr>
          <a:xfrm>
            <a:off x="5393334" y="4284988"/>
            <a:ext cx="175849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defTabSz="2438338">
              <a:lnSpc>
                <a:spcPct val="100000"/>
              </a:lnSpc>
              <a:spcBef>
                <a:spcPts val="0"/>
              </a:spcBef>
            </a:pPr>
            <a:r>
              <a:rPr kumimoji="0" lang="en-CA" b="0" i="0" u="none" strike="noStrike" cap="none" spc="0" normalizeH="0" baseline="0" dirty="0">
                <a:ln>
                  <a:noFill/>
                </a:ln>
                <a:solidFill>
                  <a:srgbClr val="C00000"/>
                </a:solidFill>
                <a:effectLst/>
                <a:uFillTx/>
                <a:latin typeface="+mn-lt"/>
                <a:ea typeface="+mn-ea"/>
                <a:cs typeface="+mn-cs"/>
                <a:sym typeface="Helvetica Neue"/>
              </a:rPr>
              <a:t>H</a:t>
            </a:r>
            <a:r>
              <a:rPr kumimoji="0" lang="en-CA" b="0" i="0" u="none" strike="noStrike" cap="none" spc="0" normalizeH="0" baseline="-25000" dirty="0">
                <a:ln>
                  <a:noFill/>
                </a:ln>
                <a:solidFill>
                  <a:srgbClr val="C00000"/>
                </a:solidFill>
                <a:effectLst/>
                <a:uFillTx/>
                <a:latin typeface="+mn-lt"/>
                <a:ea typeface="+mn-ea"/>
                <a:cs typeface="+mn-cs"/>
                <a:sym typeface="Helvetica Neue"/>
              </a:rPr>
              <a:t>AC</a:t>
            </a:r>
            <a:r>
              <a:rPr kumimoji="0" lang="en-CA" b="0" i="0" u="none" strike="noStrike" cap="none" spc="0" normalizeH="0" baseline="0" dirty="0">
                <a:ln>
                  <a:noFill/>
                </a:ln>
                <a:solidFill>
                  <a:srgbClr val="C00000"/>
                </a:solidFill>
                <a:effectLst/>
                <a:uFillTx/>
                <a:latin typeface="+mn-lt"/>
                <a:ea typeface="+mn-ea"/>
                <a:cs typeface="+mn-cs"/>
                <a:sym typeface="Helvetica Neue"/>
              </a:rPr>
              <a:t>(t) *</a:t>
            </a:r>
            <a:r>
              <a:rPr kumimoji="0" lang="en-CA" b="0" i="0" u="none" strike="noStrike" cap="none" spc="0" normalizeH="0" baseline="0" dirty="0">
                <a:ln>
                  <a:noFill/>
                </a:ln>
                <a:solidFill>
                  <a:srgbClr val="00B050"/>
                </a:solidFill>
                <a:effectLst/>
                <a:uFillTx/>
                <a:latin typeface="+mn-lt"/>
                <a:ea typeface="+mn-ea"/>
                <a:cs typeface="+mn-cs"/>
                <a:sym typeface="Helvetica Neue"/>
              </a:rPr>
              <a:t>H</a:t>
            </a:r>
            <a:r>
              <a:rPr lang="en-CA" baseline="-25000" dirty="0">
                <a:solidFill>
                  <a:srgbClr val="00B050"/>
                </a:solidFill>
              </a:rPr>
              <a:t>TEI</a:t>
            </a:r>
            <a:r>
              <a:rPr kumimoji="0" lang="en-CA" b="0" i="0" u="none" strike="noStrike" cap="none" spc="0" normalizeH="0" baseline="0" dirty="0">
                <a:ln>
                  <a:noFill/>
                </a:ln>
                <a:solidFill>
                  <a:srgbClr val="00B050"/>
                </a:solidFill>
                <a:effectLst/>
                <a:uFillTx/>
                <a:latin typeface="+mn-lt"/>
                <a:ea typeface="+mn-ea"/>
                <a:cs typeface="+mn-cs"/>
                <a:sym typeface="Helvetica Neue"/>
              </a:rPr>
              <a:t>(t)</a:t>
            </a:r>
          </a:p>
        </p:txBody>
      </p:sp>
      <p:sp>
        <p:nvSpPr>
          <p:cNvPr id="31" name="TextBox 30">
            <a:extLst>
              <a:ext uri="{FF2B5EF4-FFF2-40B4-BE49-F238E27FC236}">
                <a16:creationId xmlns:a16="http://schemas.microsoft.com/office/drawing/2014/main" id="{19FEC319-29FF-38C5-5D86-E9ECD18458E4}"/>
              </a:ext>
            </a:extLst>
          </p:cNvPr>
          <p:cNvSpPr txBox="1"/>
          <p:nvPr/>
        </p:nvSpPr>
        <p:spPr>
          <a:xfrm>
            <a:off x="8037519" y="1868083"/>
            <a:ext cx="1442218"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2438338">
              <a:lnSpc>
                <a:spcPct val="100000"/>
              </a:lnSpc>
              <a:spcBef>
                <a:spcPts val="0"/>
              </a:spcBef>
            </a:pPr>
            <a:r>
              <a:rPr kumimoji="0" lang="en-CA" sz="1200" b="0" i="0" u="none" strike="noStrike" cap="none" spc="0" normalizeH="0" baseline="0" dirty="0">
                <a:ln>
                  <a:noFill/>
                </a:ln>
                <a:solidFill>
                  <a:srgbClr val="C00000"/>
                </a:solidFill>
                <a:effectLst/>
                <a:uFillTx/>
                <a:latin typeface="+mn-lt"/>
                <a:ea typeface="+mn-ea"/>
                <a:cs typeface="+mn-cs"/>
                <a:sym typeface="Helvetica Neue"/>
              </a:rPr>
              <a:t>H</a:t>
            </a:r>
            <a:r>
              <a:rPr kumimoji="0" lang="en-CA" sz="1200" b="0" i="0" u="none" strike="noStrike" cap="none" spc="0" normalizeH="0" baseline="-25000" dirty="0">
                <a:ln>
                  <a:noFill/>
                </a:ln>
                <a:solidFill>
                  <a:srgbClr val="C00000"/>
                </a:solidFill>
                <a:effectLst/>
                <a:uFillTx/>
                <a:latin typeface="+mn-lt"/>
                <a:ea typeface="+mn-ea"/>
                <a:cs typeface="+mn-cs"/>
                <a:sym typeface="Helvetica Neue"/>
              </a:rPr>
              <a:t>AC</a:t>
            </a:r>
            <a:r>
              <a:rPr kumimoji="0" lang="en-CA" sz="1200" b="0" i="0" u="none" strike="noStrike" cap="none" spc="0" normalizeH="0" baseline="0" dirty="0">
                <a:ln>
                  <a:noFill/>
                </a:ln>
                <a:solidFill>
                  <a:srgbClr val="C00000"/>
                </a:solidFill>
                <a:effectLst/>
                <a:uFillTx/>
                <a:latin typeface="+mn-lt"/>
                <a:ea typeface="+mn-ea"/>
                <a:cs typeface="+mn-cs"/>
                <a:sym typeface="Helvetica Neue"/>
              </a:rPr>
              <a:t>(t) *</a:t>
            </a:r>
            <a:r>
              <a:rPr kumimoji="0" lang="en-CA" sz="1200" b="0" i="0" u="none" strike="noStrike" cap="none" spc="0" normalizeH="0" baseline="0" dirty="0">
                <a:ln>
                  <a:noFill/>
                </a:ln>
                <a:solidFill>
                  <a:srgbClr val="00B050"/>
                </a:solidFill>
                <a:effectLst/>
                <a:uFillTx/>
                <a:latin typeface="+mn-lt"/>
                <a:ea typeface="+mn-ea"/>
                <a:cs typeface="+mn-cs"/>
                <a:sym typeface="Helvetica Neue"/>
              </a:rPr>
              <a:t>H</a:t>
            </a:r>
            <a:r>
              <a:rPr lang="en-CA" sz="1200" baseline="-25000" dirty="0">
                <a:solidFill>
                  <a:srgbClr val="00B050"/>
                </a:solidFill>
              </a:rPr>
              <a:t>TEI</a:t>
            </a:r>
            <a:r>
              <a:rPr kumimoji="0" lang="en-CA" sz="1200" b="0" i="0" u="none" strike="noStrike" cap="none" spc="0" normalizeH="0" baseline="0" dirty="0">
                <a:ln>
                  <a:noFill/>
                </a:ln>
                <a:solidFill>
                  <a:srgbClr val="00B050"/>
                </a:solidFill>
                <a:effectLst/>
                <a:uFillTx/>
                <a:latin typeface="+mn-lt"/>
                <a:ea typeface="+mn-ea"/>
                <a:cs typeface="+mn-cs"/>
                <a:sym typeface="Helvetica Neue"/>
              </a:rPr>
              <a:t>(t)*</a:t>
            </a:r>
            <a:r>
              <a:rPr kumimoji="0" lang="en-CA" sz="1200" b="0" i="0" u="none" strike="noStrike" cap="none" spc="0" normalizeH="0" baseline="0" dirty="0">
                <a:ln>
                  <a:noFill/>
                </a:ln>
                <a:solidFill>
                  <a:schemeClr val="accent1"/>
                </a:solidFill>
                <a:effectLst/>
                <a:uFillTx/>
                <a:latin typeface="+mn-lt"/>
                <a:ea typeface="+mn-ea"/>
                <a:cs typeface="+mn-cs"/>
                <a:sym typeface="Helvetica Neue"/>
              </a:rPr>
              <a:t>H</a:t>
            </a:r>
            <a:r>
              <a:rPr lang="en-CA" sz="1200" baseline="-25000" dirty="0">
                <a:solidFill>
                  <a:schemeClr val="accent1"/>
                </a:solidFill>
              </a:rPr>
              <a:t>REI</a:t>
            </a:r>
            <a:r>
              <a:rPr kumimoji="0" lang="en-CA" sz="1200" b="0" i="0" u="none" strike="noStrike" cap="none" spc="0" normalizeH="0" baseline="0" dirty="0">
                <a:ln>
                  <a:noFill/>
                </a:ln>
                <a:solidFill>
                  <a:schemeClr val="accent1"/>
                </a:solidFill>
                <a:effectLst/>
                <a:uFillTx/>
                <a:latin typeface="+mn-lt"/>
                <a:ea typeface="+mn-ea"/>
                <a:cs typeface="+mn-cs"/>
                <a:sym typeface="Helvetica Neue"/>
              </a:rPr>
              <a:t>(t)</a:t>
            </a:r>
          </a:p>
        </p:txBody>
      </p:sp>
      <p:pic>
        <p:nvPicPr>
          <p:cNvPr id="32" name="Picture 31">
            <a:extLst>
              <a:ext uri="{FF2B5EF4-FFF2-40B4-BE49-F238E27FC236}">
                <a16:creationId xmlns:a16="http://schemas.microsoft.com/office/drawing/2014/main" id="{D7DCD3FE-00DF-ADD7-3BA1-793B136E0DC9}"/>
              </a:ext>
            </a:extLst>
          </p:cNvPr>
          <p:cNvPicPr>
            <a:picLocks noChangeAspect="1"/>
          </p:cNvPicPr>
          <p:nvPr/>
        </p:nvPicPr>
        <p:blipFill>
          <a:blip r:embed="rId8"/>
          <a:stretch>
            <a:fillRect/>
          </a:stretch>
        </p:blipFill>
        <p:spPr>
          <a:xfrm>
            <a:off x="9825348" y="1786677"/>
            <a:ext cx="1176431" cy="830911"/>
          </a:xfrm>
          <a:prstGeom prst="rect">
            <a:avLst/>
          </a:prstGeom>
        </p:spPr>
      </p:pic>
    </p:spTree>
    <p:extLst>
      <p:ext uri="{BB962C8B-B14F-4D97-AF65-F5344CB8AC3E}">
        <p14:creationId xmlns:p14="http://schemas.microsoft.com/office/powerpoint/2010/main" val="2556954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98982" y="316295"/>
            <a:ext cx="11263074" cy="1036345"/>
          </a:xfrm>
        </p:spPr>
        <p:txBody>
          <a:bodyPr>
            <a:normAutofit/>
          </a:bodyPr>
          <a:lstStyle/>
          <a:p>
            <a:r>
              <a:rPr lang="en-US" dirty="0"/>
              <a:t>Time Domain / Bit-by-bit Mode</a:t>
            </a:r>
          </a:p>
        </p:txBody>
      </p:sp>
      <p:sp>
        <p:nvSpPr>
          <p:cNvPr id="4" name="Content Placeholder 2">
            <a:extLst>
              <a:ext uri="{FF2B5EF4-FFF2-40B4-BE49-F238E27FC236}">
                <a16:creationId xmlns:a16="http://schemas.microsoft.com/office/drawing/2014/main" id="{1F954714-C231-8B17-3375-1156ABDD5BDC}"/>
              </a:ext>
            </a:extLst>
          </p:cNvPr>
          <p:cNvSpPr>
            <a:spLocks noGrp="1"/>
          </p:cNvSpPr>
          <p:nvPr>
            <p:ph idx="1"/>
          </p:nvPr>
        </p:nvSpPr>
        <p:spPr>
          <a:xfrm>
            <a:off x="429944" y="1281614"/>
            <a:ext cx="11304413" cy="5380195"/>
          </a:xfrm>
        </p:spPr>
        <p:txBody>
          <a:bodyPr>
            <a:normAutofit/>
          </a:bodyPr>
          <a:lstStyle/>
          <a:p>
            <a:pPr>
              <a:buFont typeface="Wingdings" panose="05000000000000000000" pitchFamily="2" charset="2"/>
              <a:buChar char="§"/>
            </a:pPr>
            <a:r>
              <a:rPr lang="en-CA" sz="2200" dirty="0"/>
              <a:t>The following cases are possible:</a:t>
            </a:r>
          </a:p>
          <a:p>
            <a:pPr lvl="1"/>
            <a:r>
              <a:rPr lang="en-CA" sz="2000" dirty="0"/>
              <a:t>Neither model have an </a:t>
            </a:r>
            <a:r>
              <a:rPr lang="en-CA" sz="2000" b="1" dirty="0" err="1">
                <a:solidFill>
                  <a:srgbClr val="0070C0"/>
                </a:solidFill>
              </a:rPr>
              <a:t>AMI_GetWave</a:t>
            </a:r>
            <a:r>
              <a:rPr lang="en-CA" sz="2000" b="1" dirty="0">
                <a:solidFill>
                  <a:srgbClr val="0070C0"/>
                </a:solidFill>
              </a:rPr>
              <a:t>() </a:t>
            </a:r>
            <a:r>
              <a:rPr lang="en-CA" sz="2000" dirty="0"/>
              <a:t>function.</a:t>
            </a:r>
          </a:p>
          <a:p>
            <a:pPr lvl="1"/>
            <a:r>
              <a:rPr lang="en-CA" sz="2000" dirty="0"/>
              <a:t>The Tx model does not have an </a:t>
            </a:r>
            <a:r>
              <a:rPr lang="en-CA" sz="2000" b="1" dirty="0" err="1">
                <a:solidFill>
                  <a:srgbClr val="0070C0"/>
                </a:solidFill>
              </a:rPr>
              <a:t>AMI_GetWave</a:t>
            </a:r>
            <a:r>
              <a:rPr lang="en-CA" sz="2000" b="1" dirty="0">
                <a:solidFill>
                  <a:srgbClr val="0070C0"/>
                </a:solidFill>
              </a:rPr>
              <a:t>() </a:t>
            </a:r>
            <a:r>
              <a:rPr lang="en-CA" sz="2000" dirty="0"/>
              <a:t>function, but the Rx does.</a:t>
            </a:r>
          </a:p>
          <a:p>
            <a:pPr lvl="1"/>
            <a:r>
              <a:rPr lang="en-CA" sz="2000" dirty="0"/>
              <a:t>Both models have an </a:t>
            </a:r>
            <a:r>
              <a:rPr lang="en-CA" sz="2000" b="1" dirty="0" err="1">
                <a:solidFill>
                  <a:srgbClr val="0070C0"/>
                </a:solidFill>
              </a:rPr>
              <a:t>AMI_GetWave</a:t>
            </a:r>
            <a:r>
              <a:rPr lang="en-CA" sz="2000" b="1" dirty="0">
                <a:solidFill>
                  <a:srgbClr val="0070C0"/>
                </a:solidFill>
              </a:rPr>
              <a:t>() </a:t>
            </a:r>
            <a:r>
              <a:rPr lang="en-CA" sz="2000" dirty="0"/>
              <a:t>function.</a:t>
            </a:r>
          </a:p>
          <a:p>
            <a:pPr lvl="1"/>
            <a:r>
              <a:rPr lang="en-CA" sz="2000" dirty="0"/>
              <a:t>The Tx model does have an </a:t>
            </a:r>
            <a:r>
              <a:rPr lang="en-CA" sz="2000" b="1" dirty="0" err="1">
                <a:solidFill>
                  <a:srgbClr val="0070C0"/>
                </a:solidFill>
              </a:rPr>
              <a:t>AMI_GetWave</a:t>
            </a:r>
            <a:r>
              <a:rPr lang="en-CA" sz="2000" b="1" dirty="0">
                <a:solidFill>
                  <a:srgbClr val="0070C0"/>
                </a:solidFill>
              </a:rPr>
              <a:t>() </a:t>
            </a:r>
            <a:r>
              <a:rPr lang="en-CA" sz="2000" dirty="0"/>
              <a:t>function, but the Rx doesn’t.</a:t>
            </a:r>
          </a:p>
          <a:p>
            <a:pPr>
              <a:buFont typeface="Wingdings" panose="05000000000000000000" pitchFamily="2" charset="2"/>
              <a:buChar char="§"/>
            </a:pPr>
            <a:endParaRPr lang="en-CA" sz="2400" dirty="0"/>
          </a:p>
        </p:txBody>
      </p:sp>
      <p:graphicFrame>
        <p:nvGraphicFramePr>
          <p:cNvPr id="3" name="Table 2">
            <a:extLst>
              <a:ext uri="{FF2B5EF4-FFF2-40B4-BE49-F238E27FC236}">
                <a16:creationId xmlns:a16="http://schemas.microsoft.com/office/drawing/2014/main" id="{7A953727-19D9-4CD2-2CC5-6C5AE050F29C}"/>
              </a:ext>
            </a:extLst>
          </p:cNvPr>
          <p:cNvGraphicFramePr>
            <a:graphicFrameLocks noGrp="1"/>
          </p:cNvGraphicFramePr>
          <p:nvPr>
            <p:extLst>
              <p:ext uri="{D42A27DB-BD31-4B8C-83A1-F6EECF244321}">
                <p14:modId xmlns:p14="http://schemas.microsoft.com/office/powerpoint/2010/main" val="3621454806"/>
              </p:ext>
            </p:extLst>
          </p:nvPr>
        </p:nvGraphicFramePr>
        <p:xfrm>
          <a:off x="216618" y="3357963"/>
          <a:ext cx="11731064" cy="2392368"/>
        </p:xfrm>
        <a:graphic>
          <a:graphicData uri="http://schemas.openxmlformats.org/drawingml/2006/table">
            <a:tbl>
              <a:tblPr firstRow="1" bandRow="1">
                <a:tableStyleId>{21E4AEA4-8DFA-4A89-87EB-49C32662AFE0}</a:tableStyleId>
              </a:tblPr>
              <a:tblGrid>
                <a:gridCol w="2932766">
                  <a:extLst>
                    <a:ext uri="{9D8B030D-6E8A-4147-A177-3AD203B41FA5}">
                      <a16:colId xmlns:a16="http://schemas.microsoft.com/office/drawing/2014/main" val="4048878331"/>
                    </a:ext>
                  </a:extLst>
                </a:gridCol>
                <a:gridCol w="2932766">
                  <a:extLst>
                    <a:ext uri="{9D8B030D-6E8A-4147-A177-3AD203B41FA5}">
                      <a16:colId xmlns:a16="http://schemas.microsoft.com/office/drawing/2014/main" val="391677914"/>
                    </a:ext>
                  </a:extLst>
                </a:gridCol>
                <a:gridCol w="2932766">
                  <a:extLst>
                    <a:ext uri="{9D8B030D-6E8A-4147-A177-3AD203B41FA5}">
                      <a16:colId xmlns:a16="http://schemas.microsoft.com/office/drawing/2014/main" val="4200369174"/>
                    </a:ext>
                  </a:extLst>
                </a:gridCol>
                <a:gridCol w="2932766">
                  <a:extLst>
                    <a:ext uri="{9D8B030D-6E8A-4147-A177-3AD203B41FA5}">
                      <a16:colId xmlns:a16="http://schemas.microsoft.com/office/drawing/2014/main" val="647575825"/>
                    </a:ext>
                  </a:extLst>
                </a:gridCol>
              </a:tblGrid>
              <a:tr h="298579">
                <a:tc rowSpan="2" gridSpan="2">
                  <a:txBody>
                    <a:bodyPr/>
                    <a:lstStyle/>
                    <a:p>
                      <a:r>
                        <a:rPr lang="en-US" b="0" dirty="0"/>
                        <a:t>Time Domain /Bit-by-bit Mode</a:t>
                      </a:r>
                      <a:endParaRPr lang="en-CA" b="0" dirty="0"/>
                    </a:p>
                  </a:txBody>
                  <a:tcPr>
                    <a:solidFill>
                      <a:schemeClr val="tx1">
                        <a:lumMod val="75000"/>
                        <a:lumOff val="25000"/>
                      </a:schemeClr>
                    </a:solidFill>
                  </a:tcPr>
                </a:tc>
                <a:tc rowSpan="2" hMerge="1">
                  <a:txBody>
                    <a:bodyPr/>
                    <a:lstStyle/>
                    <a:p>
                      <a:endParaRPr lang="en-CA"/>
                    </a:p>
                  </a:txBody>
                  <a:tcPr/>
                </a:tc>
                <a:tc gridSpan="2">
                  <a:txBody>
                    <a:bodyPr/>
                    <a:lstStyle/>
                    <a:p>
                      <a:r>
                        <a:rPr lang="en-US" b="0" dirty="0">
                          <a:solidFill>
                            <a:sysClr val="windowText" lastClr="000000"/>
                          </a:solidFill>
                        </a:rPr>
                        <a:t>Tx model’s </a:t>
                      </a:r>
                      <a:r>
                        <a:rPr lang="en-US" b="0" dirty="0" err="1">
                          <a:solidFill>
                            <a:schemeClr val="accent5">
                              <a:lumMod val="75000"/>
                            </a:schemeClr>
                          </a:solidFill>
                        </a:rPr>
                        <a:t>GetWave_Exists</a:t>
                      </a:r>
                      <a:r>
                        <a:rPr lang="en-US" b="0" dirty="0">
                          <a:solidFill>
                            <a:schemeClr val="accent5">
                              <a:lumMod val="75000"/>
                            </a:schemeClr>
                          </a:solidFill>
                        </a:rPr>
                        <a:t> </a:t>
                      </a:r>
                      <a:r>
                        <a:rPr lang="en-US" b="0" dirty="0">
                          <a:solidFill>
                            <a:sysClr val="windowText" lastClr="000000"/>
                          </a:solidFill>
                        </a:rPr>
                        <a:t>flag is:</a:t>
                      </a:r>
                      <a:endParaRPr lang="en-CA" b="0" dirty="0">
                        <a:solidFill>
                          <a:sysClr val="windowText" lastClr="000000"/>
                        </a:solidFill>
                      </a:endParaRPr>
                    </a:p>
                  </a:txBody>
                  <a:tcPr>
                    <a:solidFill>
                      <a:schemeClr val="bg1">
                        <a:lumMod val="95000"/>
                      </a:schemeClr>
                    </a:solidFill>
                  </a:tcPr>
                </a:tc>
                <a:tc hMerge="1">
                  <a:txBody>
                    <a:bodyPr/>
                    <a:lstStyle/>
                    <a:p>
                      <a:endParaRPr lang="en-CA" dirty="0"/>
                    </a:p>
                  </a:txBody>
                  <a:tcPr/>
                </a:tc>
                <a:extLst>
                  <a:ext uri="{0D108BD9-81ED-4DB2-BD59-A6C34878D82A}">
                    <a16:rowId xmlns:a16="http://schemas.microsoft.com/office/drawing/2014/main" val="1586180755"/>
                  </a:ext>
                </a:extLst>
              </a:tr>
              <a:tr h="522514">
                <a:tc gridSpan="2" vMerge="1">
                  <a:txBody>
                    <a:bodyPr/>
                    <a:lstStyle/>
                    <a:p>
                      <a:endParaRPr lang="en-CA"/>
                    </a:p>
                  </a:txBody>
                  <a:tcPr/>
                </a:tc>
                <a:tc hMerge="1" vMerge="1">
                  <a:txBody>
                    <a:bodyPr/>
                    <a:lstStyle/>
                    <a:p>
                      <a:endParaRPr lang="en-CA" dirty="0"/>
                    </a:p>
                  </a:txBody>
                  <a:tcPr/>
                </a:tc>
                <a:tc>
                  <a:txBody>
                    <a:bodyPr/>
                    <a:lstStyle/>
                    <a:p>
                      <a:r>
                        <a:rPr lang="en-US" b="0" dirty="0">
                          <a:solidFill>
                            <a:srgbClr val="FF0000"/>
                          </a:solidFill>
                        </a:rPr>
                        <a:t>False</a:t>
                      </a:r>
                      <a:r>
                        <a:rPr lang="en-US" b="0" dirty="0">
                          <a:solidFill>
                            <a:schemeClr val="tx1"/>
                          </a:solidFill>
                        </a:rPr>
                        <a:t> (“Tx does not have </a:t>
                      </a:r>
                      <a:r>
                        <a:rPr lang="en-US" b="0" dirty="0" err="1">
                          <a:solidFill>
                            <a:schemeClr val="tx1"/>
                          </a:solidFill>
                        </a:rPr>
                        <a:t>AMI_GetWave</a:t>
                      </a:r>
                      <a:r>
                        <a:rPr lang="en-US" b="0" dirty="0">
                          <a:solidFill>
                            <a:schemeClr val="tx1"/>
                          </a:solidFill>
                        </a:rPr>
                        <a:t>()”)</a:t>
                      </a:r>
                      <a:endParaRPr lang="en-CA" b="0" dirty="0">
                        <a:solidFill>
                          <a:schemeClr val="tx1"/>
                        </a:solidFill>
                      </a:endParaRPr>
                    </a:p>
                  </a:txBody>
                  <a:tcPr>
                    <a:solidFill>
                      <a:schemeClr val="bg1">
                        <a:lumMod val="95000"/>
                      </a:schemeClr>
                    </a:solidFill>
                  </a:tcPr>
                </a:tc>
                <a:tc>
                  <a:txBody>
                    <a:bodyPr/>
                    <a:lstStyle/>
                    <a:p>
                      <a:r>
                        <a:rPr lang="en-US" dirty="0">
                          <a:solidFill>
                            <a:srgbClr val="00B050"/>
                          </a:solidFill>
                        </a:rPr>
                        <a:t>True</a:t>
                      </a:r>
                      <a:r>
                        <a:rPr lang="en-US" dirty="0"/>
                        <a:t> (“Tx has </a:t>
                      </a:r>
                      <a:r>
                        <a:rPr lang="en-US" dirty="0" err="1"/>
                        <a:t>AMI_GetWave</a:t>
                      </a:r>
                      <a:r>
                        <a:rPr lang="en-US" dirty="0"/>
                        <a:t>()”)</a:t>
                      </a:r>
                      <a:endParaRPr lang="en-CA" dirty="0"/>
                    </a:p>
                  </a:txBody>
                  <a:tcPr>
                    <a:solidFill>
                      <a:schemeClr val="bg1">
                        <a:lumMod val="95000"/>
                      </a:schemeClr>
                    </a:solidFill>
                  </a:tcPr>
                </a:tc>
                <a:extLst>
                  <a:ext uri="{0D108BD9-81ED-4DB2-BD59-A6C34878D82A}">
                    <a16:rowId xmlns:a16="http://schemas.microsoft.com/office/drawing/2014/main" val="2198018751"/>
                  </a:ext>
                </a:extLst>
              </a:tr>
              <a:tr h="746448">
                <a:tc rowSpan="2">
                  <a:txBody>
                    <a:bodyPr/>
                    <a:lstStyle/>
                    <a:p>
                      <a:r>
                        <a:rPr lang="en-US" dirty="0"/>
                        <a:t>Rx model’s </a:t>
                      </a:r>
                      <a:r>
                        <a:rPr lang="en-US" b="0" dirty="0" err="1">
                          <a:solidFill>
                            <a:schemeClr val="accent5">
                              <a:lumMod val="75000"/>
                            </a:schemeClr>
                          </a:solidFill>
                        </a:rPr>
                        <a:t>GetWave_Exists</a:t>
                      </a:r>
                      <a:r>
                        <a:rPr lang="en-US" b="0" dirty="0">
                          <a:solidFill>
                            <a:schemeClr val="accent5">
                              <a:lumMod val="75000"/>
                            </a:schemeClr>
                          </a:solidFill>
                        </a:rPr>
                        <a:t> </a:t>
                      </a:r>
                      <a:r>
                        <a:rPr lang="en-US" dirty="0"/>
                        <a:t>flag is:</a:t>
                      </a:r>
                      <a:endParaRPr lang="en-CA" dirty="0"/>
                    </a:p>
                  </a:txBody>
                  <a:tcPr>
                    <a:solidFill>
                      <a:schemeClr val="bg1">
                        <a:lumMod val="95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0" dirty="0">
                          <a:solidFill>
                            <a:srgbClr val="FF0000"/>
                          </a:solidFill>
                        </a:rPr>
                        <a:t>False</a:t>
                      </a:r>
                      <a:r>
                        <a:rPr lang="en-US" b="0" dirty="0">
                          <a:solidFill>
                            <a:schemeClr val="tx1"/>
                          </a:solidFill>
                        </a:rPr>
                        <a:t> (“Rx does not have </a:t>
                      </a:r>
                      <a:r>
                        <a:rPr lang="en-US" b="0" dirty="0" err="1">
                          <a:solidFill>
                            <a:schemeClr val="tx1"/>
                          </a:solidFill>
                        </a:rPr>
                        <a:t>AMI_GetWave</a:t>
                      </a:r>
                      <a:r>
                        <a:rPr lang="en-US" b="0" dirty="0">
                          <a:solidFill>
                            <a:schemeClr val="tx1"/>
                          </a:solidFill>
                        </a:rPr>
                        <a:t>()”)</a:t>
                      </a:r>
                      <a:endParaRPr lang="en-CA" b="0" dirty="0">
                        <a:solidFill>
                          <a:schemeClr val="tx1"/>
                        </a:solidFill>
                      </a:endParaRPr>
                    </a:p>
                  </a:txBody>
                  <a:tcPr>
                    <a:solidFill>
                      <a:schemeClr val="bg1">
                        <a:lumMod val="95000"/>
                      </a:schemeClr>
                    </a:solidFill>
                  </a:tcPr>
                </a:tc>
                <a:tc>
                  <a:txBody>
                    <a:bodyPr/>
                    <a:lstStyle/>
                    <a:p>
                      <a:r>
                        <a:rPr lang="en-US" dirty="0"/>
                        <a:t>“Case 2”</a:t>
                      </a:r>
                      <a:endParaRPr lang="en-CA" dirty="0"/>
                    </a:p>
                  </a:txBody>
                  <a:tcPr>
                    <a:solidFill>
                      <a:schemeClr val="accent6">
                        <a:lumMod val="40000"/>
                        <a:lumOff val="60000"/>
                      </a:schemeClr>
                    </a:solidFill>
                  </a:tcPr>
                </a:tc>
                <a:tc>
                  <a:txBody>
                    <a:bodyPr/>
                    <a:lstStyle/>
                    <a:p>
                      <a:r>
                        <a:rPr lang="en-US" dirty="0"/>
                        <a:t>“Case 5” </a:t>
                      </a:r>
                    </a:p>
                    <a:p>
                      <a:r>
                        <a:rPr lang="en-US" dirty="0"/>
                        <a:t>(Rarely used)</a:t>
                      </a:r>
                      <a:endParaRPr lang="en-CA" dirty="0"/>
                    </a:p>
                  </a:txBody>
                  <a:tcPr>
                    <a:solidFill>
                      <a:schemeClr val="accent4">
                        <a:lumMod val="60000"/>
                        <a:lumOff val="40000"/>
                      </a:schemeClr>
                    </a:solidFill>
                  </a:tcPr>
                </a:tc>
                <a:extLst>
                  <a:ext uri="{0D108BD9-81ED-4DB2-BD59-A6C34878D82A}">
                    <a16:rowId xmlns:a16="http://schemas.microsoft.com/office/drawing/2014/main" val="3695196654"/>
                  </a:ext>
                </a:extLst>
              </a:tr>
              <a:tr h="522514">
                <a:tc vMerge="1">
                  <a:txBody>
                    <a:bodyPr/>
                    <a:lstStyle/>
                    <a:p>
                      <a:endParaRPr lang="en-CA" dirty="0"/>
                    </a:p>
                  </a:txBody>
                  <a:tcPr/>
                </a:tc>
                <a:tc>
                  <a:txBody>
                    <a:bodyPr/>
                    <a:lstStyle/>
                    <a:p>
                      <a:r>
                        <a:rPr lang="en-US" dirty="0">
                          <a:solidFill>
                            <a:srgbClr val="00B050"/>
                          </a:solidFill>
                        </a:rPr>
                        <a:t>True</a:t>
                      </a:r>
                      <a:r>
                        <a:rPr lang="en-US" dirty="0"/>
                        <a:t> (“Rx has </a:t>
                      </a:r>
                      <a:r>
                        <a:rPr lang="en-US" dirty="0" err="1"/>
                        <a:t>AMI_GetWave</a:t>
                      </a:r>
                      <a:r>
                        <a:rPr lang="en-US" dirty="0"/>
                        <a:t>()”)</a:t>
                      </a:r>
                      <a:endParaRPr lang="en-CA" dirty="0"/>
                    </a:p>
                  </a:txBody>
                  <a:tcPr>
                    <a:solidFill>
                      <a:schemeClr val="bg1">
                        <a:lumMod val="95000"/>
                      </a:schemeClr>
                    </a:solidFill>
                  </a:tcPr>
                </a:tc>
                <a:tc>
                  <a:txBody>
                    <a:bodyPr/>
                    <a:lstStyle/>
                    <a:p>
                      <a:r>
                        <a:rPr lang="en-US" dirty="0"/>
                        <a:t>“Case 3” (Most common case)</a:t>
                      </a:r>
                      <a:endParaRPr lang="en-CA" dirty="0"/>
                    </a:p>
                  </a:txBody>
                  <a:tcPr>
                    <a:solidFill>
                      <a:schemeClr val="accent6">
                        <a:lumMod val="40000"/>
                        <a:lumOff val="60000"/>
                      </a:schemeClr>
                    </a:solidFill>
                  </a:tcPr>
                </a:tc>
                <a:tc>
                  <a:txBody>
                    <a:bodyPr/>
                    <a:lstStyle/>
                    <a:p>
                      <a:r>
                        <a:rPr lang="en-US" dirty="0"/>
                        <a:t>“Case 4”</a:t>
                      </a:r>
                      <a:endParaRPr lang="en-CA" dirty="0"/>
                    </a:p>
                  </a:txBody>
                  <a:tcPr>
                    <a:solidFill>
                      <a:schemeClr val="accent6">
                        <a:lumMod val="40000"/>
                        <a:lumOff val="60000"/>
                      </a:schemeClr>
                    </a:solidFill>
                  </a:tcPr>
                </a:tc>
                <a:extLst>
                  <a:ext uri="{0D108BD9-81ED-4DB2-BD59-A6C34878D82A}">
                    <a16:rowId xmlns:a16="http://schemas.microsoft.com/office/drawing/2014/main" val="328096604"/>
                  </a:ext>
                </a:extLst>
              </a:tr>
            </a:tbl>
          </a:graphicData>
        </a:graphic>
      </p:graphicFrame>
    </p:spTree>
    <p:extLst>
      <p:ext uri="{BB962C8B-B14F-4D97-AF65-F5344CB8AC3E}">
        <p14:creationId xmlns:p14="http://schemas.microsoft.com/office/powerpoint/2010/main" val="1211393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98982" y="316295"/>
            <a:ext cx="11263074" cy="1036345"/>
          </a:xfrm>
        </p:spPr>
        <p:txBody>
          <a:bodyPr>
            <a:normAutofit/>
          </a:bodyPr>
          <a:lstStyle/>
          <a:p>
            <a:r>
              <a:rPr lang="en-US" dirty="0"/>
              <a:t>Time Domain / Bit-by-bit Mode</a:t>
            </a:r>
          </a:p>
        </p:txBody>
      </p:sp>
      <p:sp>
        <p:nvSpPr>
          <p:cNvPr id="4" name="Content Placeholder 2">
            <a:extLst>
              <a:ext uri="{FF2B5EF4-FFF2-40B4-BE49-F238E27FC236}">
                <a16:creationId xmlns:a16="http://schemas.microsoft.com/office/drawing/2014/main" id="{1F954714-C231-8B17-3375-1156ABDD5BDC}"/>
              </a:ext>
            </a:extLst>
          </p:cNvPr>
          <p:cNvSpPr>
            <a:spLocks noGrp="1"/>
          </p:cNvSpPr>
          <p:nvPr>
            <p:ph idx="1"/>
          </p:nvPr>
        </p:nvSpPr>
        <p:spPr>
          <a:xfrm>
            <a:off x="429944" y="1281614"/>
            <a:ext cx="11304413" cy="5380195"/>
          </a:xfrm>
        </p:spPr>
        <p:txBody>
          <a:bodyPr>
            <a:normAutofit/>
          </a:bodyPr>
          <a:lstStyle/>
          <a:p>
            <a:pPr lvl="1">
              <a:buFont typeface="Wingdings" panose="05000000000000000000" pitchFamily="2" charset="2"/>
              <a:buChar char="§"/>
            </a:pPr>
            <a:r>
              <a:rPr lang="en-CA" sz="1800" b="1" dirty="0"/>
              <a:t>Case 2 - neither model have an </a:t>
            </a:r>
            <a:r>
              <a:rPr lang="en-CA" sz="1800" b="1" dirty="0" err="1"/>
              <a:t>AMI_GetWave</a:t>
            </a:r>
            <a:r>
              <a:rPr lang="en-CA" sz="1800" b="1" dirty="0"/>
              <a:t>() function</a:t>
            </a:r>
          </a:p>
          <a:p>
            <a:pPr lvl="2"/>
            <a:r>
              <a:rPr lang="en-CA" sz="1600" dirty="0"/>
              <a:t>This case is similar to statistical mode in that the channel, Tx, and Rx must all be LTI.</a:t>
            </a:r>
          </a:p>
          <a:p>
            <a:pPr lvl="2"/>
            <a:r>
              <a:rPr lang="en-CA" sz="1600" dirty="0"/>
              <a:t>It is slower than the statistical mode especially for the long bit patterns needed for ultralow BER contours, but it does offer more flexibility in that the user can select any bit pattern they choose.</a:t>
            </a:r>
          </a:p>
          <a:p>
            <a:pPr lvl="1">
              <a:buFont typeface="Wingdings" panose="05000000000000000000" pitchFamily="2" charset="2"/>
              <a:buChar char="§"/>
            </a:pPr>
            <a:r>
              <a:rPr lang="en-CA" sz="1800" b="1" dirty="0"/>
              <a:t>Case 3 - The Tx model does not have an </a:t>
            </a:r>
            <a:r>
              <a:rPr lang="en-CA" sz="1800" b="1" dirty="0" err="1"/>
              <a:t>AMI_GetWave</a:t>
            </a:r>
            <a:r>
              <a:rPr lang="en-CA" sz="1800" b="1" dirty="0"/>
              <a:t>() function, but the Rx does</a:t>
            </a:r>
          </a:p>
          <a:p>
            <a:pPr lvl="2"/>
            <a:r>
              <a:rPr lang="en-CA" sz="1600" dirty="0"/>
              <a:t>This is the most common case in practice. The Tx is often an LTI circuit such as a de-emphasis filter, the channel is LTI, and the Rx is a non-linear time-varying (NLTV) circuit like an adaptive equalizer and/or clock/data </a:t>
            </a:r>
            <a:r>
              <a:rPr lang="en-CA" sz="1600" dirty="0" err="1"/>
              <a:t>recoverer</a:t>
            </a:r>
            <a:r>
              <a:rPr lang="en-CA" sz="1600" dirty="0"/>
              <a:t>.</a:t>
            </a:r>
          </a:p>
          <a:p>
            <a:pPr lvl="2"/>
            <a:r>
              <a:rPr lang="en-CA" sz="1600" dirty="0"/>
              <a:t>The throughput is thousands of times faster than SPICE, on the order of a million bits per minute, and simulation length of 10</a:t>
            </a:r>
            <a:r>
              <a:rPr lang="en-CA" sz="1600" baseline="30000" dirty="0"/>
              <a:t>8</a:t>
            </a:r>
            <a:r>
              <a:rPr lang="en-CA" sz="1600" dirty="0"/>
              <a:t> bits are easily achievable.</a:t>
            </a:r>
          </a:p>
          <a:p>
            <a:pPr lvl="1">
              <a:buFont typeface="Wingdings" panose="05000000000000000000" pitchFamily="2" charset="2"/>
              <a:buChar char="§"/>
            </a:pPr>
            <a:r>
              <a:rPr lang="en-CA" sz="1800" b="1" dirty="0"/>
              <a:t>Case 4 - Both models have an </a:t>
            </a:r>
            <a:r>
              <a:rPr lang="en-CA" sz="1800" b="1" dirty="0" err="1"/>
              <a:t>AMI_GetWave</a:t>
            </a:r>
            <a:r>
              <a:rPr lang="en-CA" sz="1800" b="1" dirty="0"/>
              <a:t>() function</a:t>
            </a:r>
          </a:p>
          <a:p>
            <a:pPr lvl="2"/>
            <a:r>
              <a:rPr lang="en-CA" sz="1600" dirty="0"/>
              <a:t>Both the Tx and Rx can be NLTV and allows Rx to optimize its </a:t>
            </a:r>
            <a:r>
              <a:rPr lang="en-CA" sz="1600" dirty="0" err="1"/>
              <a:t>AMI_GetWave</a:t>
            </a:r>
            <a:r>
              <a:rPr lang="en-CA" sz="1600" dirty="0"/>
              <a:t>() function for maximum mitigation of the impairments.</a:t>
            </a:r>
          </a:p>
          <a:p>
            <a:pPr lvl="1">
              <a:buFont typeface="Wingdings" panose="05000000000000000000" pitchFamily="2" charset="2"/>
              <a:buChar char="§"/>
            </a:pPr>
            <a:r>
              <a:rPr lang="en-CA" sz="1800" b="1" dirty="0"/>
              <a:t>Case 5 - The Tx model does have an </a:t>
            </a:r>
            <a:r>
              <a:rPr lang="en-CA" sz="1800" b="1" dirty="0" err="1"/>
              <a:t>AMI_GetWave</a:t>
            </a:r>
            <a:r>
              <a:rPr lang="en-CA" sz="1800" b="1" dirty="0"/>
              <a:t>() function, but the Rx doesn’t</a:t>
            </a:r>
          </a:p>
          <a:p>
            <a:pPr lvl="2"/>
            <a:r>
              <a:rPr lang="en-CA" sz="1600" dirty="0"/>
              <a:t>This is the most complex case and rarely used in practice as it involves counterintuitive deconvolutions of the responses that were convolved in the pre-work.</a:t>
            </a:r>
          </a:p>
        </p:txBody>
      </p:sp>
    </p:spTree>
    <p:extLst>
      <p:ext uri="{BB962C8B-B14F-4D97-AF65-F5344CB8AC3E}">
        <p14:creationId xmlns:p14="http://schemas.microsoft.com/office/powerpoint/2010/main" val="1486446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969217-EE2F-0A52-8DDF-E94E8A97E92D}"/>
              </a:ext>
            </a:extLst>
          </p:cNvPr>
          <p:cNvSpPr>
            <a:spLocks noGrp="1"/>
          </p:cNvSpPr>
          <p:nvPr>
            <p:ph idx="1"/>
          </p:nvPr>
        </p:nvSpPr>
        <p:spPr>
          <a:xfrm>
            <a:off x="85412" y="1281614"/>
            <a:ext cx="12106588" cy="5380195"/>
          </a:xfrm>
        </p:spPr>
        <p:txBody>
          <a:bodyPr>
            <a:normAutofit/>
          </a:bodyPr>
          <a:lstStyle/>
          <a:p>
            <a:pPr marL="0" indent="0">
              <a:buNone/>
            </a:pPr>
            <a:endParaRPr lang="en-US" sz="2400" dirty="0"/>
          </a:p>
          <a:p>
            <a:pPr marL="0" indent="0">
              <a:buNone/>
            </a:pPr>
            <a:endParaRPr lang="en-US" sz="2400" dirty="0"/>
          </a:p>
          <a:p>
            <a:pPr marL="0" indent="0">
              <a:buNone/>
            </a:pPr>
            <a:endParaRPr lang="en-US" sz="2400" dirty="0"/>
          </a:p>
          <a:p>
            <a:pPr marL="0" indent="0" algn="ctr">
              <a:buNone/>
            </a:pPr>
            <a:r>
              <a:rPr lang="en-US" sz="4400" b="1" dirty="0"/>
              <a:t>Example Time Domain /Bit-by-bit Mode</a:t>
            </a:r>
          </a:p>
          <a:p>
            <a:pPr marL="0" indent="0">
              <a:buNone/>
            </a:pPr>
            <a:endParaRPr lang="en-US" sz="4400" b="1" dirty="0"/>
          </a:p>
          <a:p>
            <a:pPr marL="0" indent="0">
              <a:buNone/>
            </a:pPr>
            <a:r>
              <a:rPr lang="en-CA" sz="2400" b="1" dirty="0"/>
              <a:t>Case 3 - The Tx model does not have an </a:t>
            </a:r>
            <a:r>
              <a:rPr lang="en-CA" sz="2400" b="1" dirty="0" err="1"/>
              <a:t>AMI_GetWave</a:t>
            </a:r>
            <a:r>
              <a:rPr lang="en-CA" sz="2400" b="1" dirty="0"/>
              <a:t>() function, but the Rx does</a:t>
            </a:r>
            <a:r>
              <a:rPr lang="en-US" sz="2400" dirty="0"/>
              <a:t> </a:t>
            </a:r>
            <a:endParaRPr lang="en-CA" sz="2400" dirty="0"/>
          </a:p>
        </p:txBody>
      </p:sp>
    </p:spTree>
    <p:extLst>
      <p:ext uri="{BB962C8B-B14F-4D97-AF65-F5344CB8AC3E}">
        <p14:creationId xmlns:p14="http://schemas.microsoft.com/office/powerpoint/2010/main" val="3207992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98982" y="316295"/>
            <a:ext cx="11263074" cy="1036345"/>
          </a:xfrm>
        </p:spPr>
        <p:txBody>
          <a:bodyPr>
            <a:normAutofit/>
          </a:bodyPr>
          <a:lstStyle/>
          <a:p>
            <a:r>
              <a:rPr lang="en-US" dirty="0"/>
              <a:t> Bit-by-Bit Simulation Step 1</a:t>
            </a:r>
          </a:p>
        </p:txBody>
      </p:sp>
      <p:pic>
        <p:nvPicPr>
          <p:cNvPr id="4" name="Picture 3">
            <a:extLst>
              <a:ext uri="{FF2B5EF4-FFF2-40B4-BE49-F238E27FC236}">
                <a16:creationId xmlns:a16="http://schemas.microsoft.com/office/drawing/2014/main" id="{53744F95-B471-7DFC-FFEA-C465F5C555DC}"/>
              </a:ext>
            </a:extLst>
          </p:cNvPr>
          <p:cNvPicPr>
            <a:picLocks noChangeAspect="1"/>
          </p:cNvPicPr>
          <p:nvPr/>
        </p:nvPicPr>
        <p:blipFill>
          <a:blip r:embed="rId2"/>
          <a:stretch>
            <a:fillRect/>
          </a:stretch>
        </p:blipFill>
        <p:spPr>
          <a:xfrm>
            <a:off x="1752193" y="1352640"/>
            <a:ext cx="6112501" cy="4939119"/>
          </a:xfrm>
          <a:prstGeom prst="rect">
            <a:avLst/>
          </a:prstGeom>
        </p:spPr>
      </p:pic>
      <p:sp>
        <p:nvSpPr>
          <p:cNvPr id="12" name="TextBox 11">
            <a:extLst>
              <a:ext uri="{FF2B5EF4-FFF2-40B4-BE49-F238E27FC236}">
                <a16:creationId xmlns:a16="http://schemas.microsoft.com/office/drawing/2014/main" id="{05F9FBA5-7921-CD49-52C4-9C759AD4A595}"/>
              </a:ext>
            </a:extLst>
          </p:cNvPr>
          <p:cNvSpPr txBox="1"/>
          <p:nvPr/>
        </p:nvSpPr>
        <p:spPr>
          <a:xfrm>
            <a:off x="3050334" y="4842650"/>
            <a:ext cx="5578450"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CA" dirty="0">
                <a:solidFill>
                  <a:srgbClr val="C00000"/>
                </a:solidFill>
              </a:rPr>
              <a:t>Analog Channel Impulse response </a:t>
            </a:r>
            <a:r>
              <a:rPr kumimoji="0" lang="en-CA" b="0" i="0" u="none" strike="noStrike" cap="none" spc="0" normalizeH="0" baseline="0" dirty="0">
                <a:ln>
                  <a:noFill/>
                </a:ln>
                <a:solidFill>
                  <a:srgbClr val="C00000"/>
                </a:solidFill>
                <a:effectLst/>
                <a:uFillTx/>
                <a:latin typeface="+mn-lt"/>
                <a:ea typeface="+mn-ea"/>
                <a:cs typeface="+mn-cs"/>
                <a:sym typeface="Helvetica Neue"/>
              </a:rPr>
              <a:t>H</a:t>
            </a:r>
            <a:r>
              <a:rPr kumimoji="0" lang="en-CA" b="0" i="0" u="none" strike="noStrike" cap="none" spc="0" normalizeH="0" baseline="-25000" dirty="0">
                <a:ln>
                  <a:noFill/>
                </a:ln>
                <a:solidFill>
                  <a:srgbClr val="C00000"/>
                </a:solidFill>
                <a:effectLst/>
                <a:uFillTx/>
                <a:latin typeface="+mn-lt"/>
                <a:ea typeface="+mn-ea"/>
                <a:cs typeface="+mn-cs"/>
                <a:sym typeface="Helvetica Neue"/>
              </a:rPr>
              <a:t>AC</a:t>
            </a:r>
            <a:r>
              <a:rPr kumimoji="0" lang="en-CA" b="0" i="0" u="none" strike="noStrike" cap="none" spc="0" normalizeH="0" baseline="0" dirty="0">
                <a:ln>
                  <a:noFill/>
                </a:ln>
                <a:solidFill>
                  <a:srgbClr val="C00000"/>
                </a:solidFill>
                <a:effectLst/>
                <a:uFillTx/>
                <a:latin typeface="+mn-lt"/>
                <a:ea typeface="+mn-ea"/>
                <a:cs typeface="+mn-cs"/>
                <a:sym typeface="Helvetica Neue"/>
              </a:rPr>
              <a:t>(t)</a:t>
            </a:r>
          </a:p>
          <a:p>
            <a:pPr marL="0" marR="0" indent="0" algn="l" defTabSz="2438338" rtl="0" fontAlgn="auto" latinLnBrk="0" hangingPunct="0">
              <a:lnSpc>
                <a:spcPct val="100000"/>
              </a:lnSpc>
              <a:spcBef>
                <a:spcPts val="0"/>
              </a:spcBef>
              <a:spcAft>
                <a:spcPts val="0"/>
              </a:spcAft>
              <a:buClrTx/>
              <a:buSzTx/>
              <a:buFontTx/>
              <a:buNone/>
              <a:tabLst/>
            </a:pPr>
            <a:r>
              <a:rPr lang="en-CA" dirty="0">
                <a:solidFill>
                  <a:srgbClr val="C00000"/>
                </a:solidFill>
              </a:rPr>
              <a:t>    (</a:t>
            </a:r>
            <a:r>
              <a:rPr lang="en-US" b="0" i="0" dirty="0">
                <a:solidFill>
                  <a:srgbClr val="C00000"/>
                </a:solidFill>
                <a:effectLst/>
                <a:latin typeface="Helvetica" panose="020B0604020202020204" pitchFamily="34" charset="0"/>
              </a:rPr>
              <a:t>the derivative of the step response)</a:t>
            </a:r>
            <a:endParaRPr kumimoji="0" lang="en-CA" b="0" i="0" u="none" strike="noStrike" cap="none" spc="0" normalizeH="0" baseline="0" dirty="0">
              <a:ln>
                <a:noFill/>
              </a:ln>
              <a:solidFill>
                <a:srgbClr val="C00000"/>
              </a:solidFill>
              <a:effectLst/>
              <a:uFillTx/>
              <a:latin typeface="+mn-lt"/>
              <a:ea typeface="+mn-ea"/>
              <a:cs typeface="+mn-cs"/>
              <a:sym typeface="Helvetica Neue"/>
            </a:endParaRPr>
          </a:p>
        </p:txBody>
      </p:sp>
      <p:sp>
        <p:nvSpPr>
          <p:cNvPr id="13" name="TextBox 12">
            <a:extLst>
              <a:ext uri="{FF2B5EF4-FFF2-40B4-BE49-F238E27FC236}">
                <a16:creationId xmlns:a16="http://schemas.microsoft.com/office/drawing/2014/main" id="{C3D3B1FB-2D65-A358-BE13-8B8E81EC4B3D}"/>
              </a:ext>
            </a:extLst>
          </p:cNvPr>
          <p:cNvSpPr txBox="1"/>
          <p:nvPr/>
        </p:nvSpPr>
        <p:spPr>
          <a:xfrm>
            <a:off x="3121758" y="1702306"/>
            <a:ext cx="4329711"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CA" b="0" i="0" u="none" strike="noStrike" cap="none" spc="0" normalizeH="0" baseline="0" dirty="0">
                <a:ln>
                  <a:noFill/>
                </a:ln>
                <a:solidFill>
                  <a:schemeClr val="tx2"/>
                </a:solidFill>
                <a:effectLst/>
                <a:uFillTx/>
                <a:latin typeface="+mn-lt"/>
                <a:ea typeface="+mn-ea"/>
                <a:cs typeface="+mn-cs"/>
                <a:sym typeface="Helvetica Neue"/>
              </a:rPr>
              <a:t>                    Step response</a:t>
            </a:r>
          </a:p>
          <a:p>
            <a:pPr marL="0" marR="0" indent="0" algn="l" defTabSz="2438338" rtl="0" fontAlgn="auto" latinLnBrk="0" hangingPunct="0">
              <a:lnSpc>
                <a:spcPct val="100000"/>
              </a:lnSpc>
              <a:spcBef>
                <a:spcPts val="0"/>
              </a:spcBef>
              <a:spcAft>
                <a:spcPts val="0"/>
              </a:spcAft>
              <a:buClrTx/>
              <a:buSzTx/>
              <a:buFontTx/>
              <a:buNone/>
              <a:tabLst/>
            </a:pPr>
            <a:r>
              <a:rPr lang="en-CA" dirty="0">
                <a:solidFill>
                  <a:schemeClr val="tx2"/>
                </a:solidFill>
              </a:rPr>
              <a:t>(from channel characterization)</a:t>
            </a:r>
            <a:endParaRPr kumimoji="0" lang="en-CA" b="0" i="0" u="none" strike="noStrike" cap="none" spc="0" normalizeH="0" baseline="0" dirty="0">
              <a:ln>
                <a:noFill/>
              </a:ln>
              <a:solidFill>
                <a:schemeClr val="tx2"/>
              </a:solidFill>
              <a:effectLst/>
              <a:uFillTx/>
              <a:latin typeface="+mn-lt"/>
              <a:ea typeface="+mn-ea"/>
              <a:cs typeface="+mn-cs"/>
              <a:sym typeface="Helvetica Neue"/>
            </a:endParaRPr>
          </a:p>
        </p:txBody>
      </p:sp>
      <p:sp>
        <p:nvSpPr>
          <p:cNvPr id="14" name="Arrow: Up-Down 13">
            <a:extLst>
              <a:ext uri="{FF2B5EF4-FFF2-40B4-BE49-F238E27FC236}">
                <a16:creationId xmlns:a16="http://schemas.microsoft.com/office/drawing/2014/main" id="{3DBE6093-8F93-B01C-6349-52DD18063AD2}"/>
              </a:ext>
            </a:extLst>
          </p:cNvPr>
          <p:cNvSpPr/>
          <p:nvPr/>
        </p:nvSpPr>
        <p:spPr>
          <a:xfrm>
            <a:off x="5378950" y="3171931"/>
            <a:ext cx="302149" cy="826936"/>
          </a:xfrm>
          <a:prstGeom prst="upDownArrow">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Oval 14">
            <a:extLst>
              <a:ext uri="{FF2B5EF4-FFF2-40B4-BE49-F238E27FC236}">
                <a16:creationId xmlns:a16="http://schemas.microsoft.com/office/drawing/2014/main" id="{16E3F1E4-2FF8-E12A-A927-6CA9D8E5AD55}"/>
              </a:ext>
            </a:extLst>
          </p:cNvPr>
          <p:cNvSpPr/>
          <p:nvPr/>
        </p:nvSpPr>
        <p:spPr>
          <a:xfrm>
            <a:off x="4808444" y="3461419"/>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rPr>
              <a:t>1</a:t>
            </a:r>
          </a:p>
        </p:txBody>
      </p:sp>
      <p:pic>
        <p:nvPicPr>
          <p:cNvPr id="16" name="Picture 15">
            <a:extLst>
              <a:ext uri="{FF2B5EF4-FFF2-40B4-BE49-F238E27FC236}">
                <a16:creationId xmlns:a16="http://schemas.microsoft.com/office/drawing/2014/main" id="{988F4CAB-40A7-6F8E-B506-BFF7CA4E5137}"/>
              </a:ext>
            </a:extLst>
          </p:cNvPr>
          <p:cNvPicPr>
            <a:picLocks noChangeAspect="1"/>
          </p:cNvPicPr>
          <p:nvPr/>
        </p:nvPicPr>
        <p:blipFill>
          <a:blip r:embed="rId3"/>
          <a:stretch>
            <a:fillRect/>
          </a:stretch>
        </p:blipFill>
        <p:spPr>
          <a:xfrm>
            <a:off x="7137879" y="3022764"/>
            <a:ext cx="4167012" cy="1350914"/>
          </a:xfrm>
          <a:prstGeom prst="rect">
            <a:avLst/>
          </a:prstGeom>
        </p:spPr>
      </p:pic>
      <p:cxnSp>
        <p:nvCxnSpPr>
          <p:cNvPr id="17" name="Straight Arrow Connector 16">
            <a:extLst>
              <a:ext uri="{FF2B5EF4-FFF2-40B4-BE49-F238E27FC236}">
                <a16:creationId xmlns:a16="http://schemas.microsoft.com/office/drawing/2014/main" id="{0E70B54E-0294-6C21-DFA5-B40ADF709E66}"/>
              </a:ext>
            </a:extLst>
          </p:cNvPr>
          <p:cNvCxnSpPr>
            <a:cxnSpLocks/>
          </p:cNvCxnSpPr>
          <p:nvPr/>
        </p:nvCxnSpPr>
        <p:spPr>
          <a:xfrm>
            <a:off x="7626920" y="1938553"/>
            <a:ext cx="2893700" cy="15228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75C48FF-DE5E-6AB9-D647-AC952054A2A5}"/>
              </a:ext>
            </a:extLst>
          </p:cNvPr>
          <p:cNvCxnSpPr>
            <a:cxnSpLocks/>
            <a:stCxn id="12" idx="3"/>
          </p:cNvCxnSpPr>
          <p:nvPr/>
        </p:nvCxnSpPr>
        <p:spPr>
          <a:xfrm flipV="1">
            <a:off x="8628784" y="3585399"/>
            <a:ext cx="1891836" cy="162658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49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98982" y="316295"/>
            <a:ext cx="11263074" cy="1036345"/>
          </a:xfrm>
        </p:spPr>
        <p:txBody>
          <a:bodyPr>
            <a:normAutofit/>
          </a:bodyPr>
          <a:lstStyle/>
          <a:p>
            <a:r>
              <a:rPr lang="en-US" dirty="0"/>
              <a:t> Bit-by-Bit Simulation Steps 2 and 3</a:t>
            </a:r>
          </a:p>
        </p:txBody>
      </p:sp>
      <p:pic>
        <p:nvPicPr>
          <p:cNvPr id="3" name="Picture 2">
            <a:extLst>
              <a:ext uri="{FF2B5EF4-FFF2-40B4-BE49-F238E27FC236}">
                <a16:creationId xmlns:a16="http://schemas.microsoft.com/office/drawing/2014/main" id="{2D17DA6A-2396-25B4-C776-42C947B03F97}"/>
              </a:ext>
            </a:extLst>
          </p:cNvPr>
          <p:cNvPicPr>
            <a:picLocks noChangeAspect="1"/>
          </p:cNvPicPr>
          <p:nvPr/>
        </p:nvPicPr>
        <p:blipFill>
          <a:blip r:embed="rId2"/>
          <a:stretch>
            <a:fillRect/>
          </a:stretch>
        </p:blipFill>
        <p:spPr>
          <a:xfrm>
            <a:off x="3217321" y="3903088"/>
            <a:ext cx="5107413" cy="2358287"/>
          </a:xfrm>
          <a:prstGeom prst="rect">
            <a:avLst/>
          </a:prstGeom>
        </p:spPr>
      </p:pic>
      <p:pic>
        <p:nvPicPr>
          <p:cNvPr id="5" name="Picture 4">
            <a:extLst>
              <a:ext uri="{FF2B5EF4-FFF2-40B4-BE49-F238E27FC236}">
                <a16:creationId xmlns:a16="http://schemas.microsoft.com/office/drawing/2014/main" id="{B410596C-8FC9-F73D-4591-706EA89C7E23}"/>
              </a:ext>
            </a:extLst>
          </p:cNvPr>
          <p:cNvPicPr>
            <a:picLocks noChangeAspect="1"/>
          </p:cNvPicPr>
          <p:nvPr/>
        </p:nvPicPr>
        <p:blipFill>
          <a:blip r:embed="rId3"/>
          <a:stretch>
            <a:fillRect/>
          </a:stretch>
        </p:blipFill>
        <p:spPr>
          <a:xfrm>
            <a:off x="498982" y="1491010"/>
            <a:ext cx="4631246" cy="1937990"/>
          </a:xfrm>
          <a:prstGeom prst="rect">
            <a:avLst/>
          </a:prstGeom>
        </p:spPr>
      </p:pic>
      <p:pic>
        <p:nvPicPr>
          <p:cNvPr id="6" name="Picture 5">
            <a:extLst>
              <a:ext uri="{FF2B5EF4-FFF2-40B4-BE49-F238E27FC236}">
                <a16:creationId xmlns:a16="http://schemas.microsoft.com/office/drawing/2014/main" id="{07FEE58A-ECBC-AF52-23C9-77CA222DFEEB}"/>
              </a:ext>
            </a:extLst>
          </p:cNvPr>
          <p:cNvPicPr>
            <a:picLocks noChangeAspect="1"/>
          </p:cNvPicPr>
          <p:nvPr/>
        </p:nvPicPr>
        <p:blipFill>
          <a:blip r:embed="rId4"/>
          <a:stretch>
            <a:fillRect/>
          </a:stretch>
        </p:blipFill>
        <p:spPr>
          <a:xfrm>
            <a:off x="7911030" y="1129826"/>
            <a:ext cx="3852809" cy="2349849"/>
          </a:xfrm>
          <a:prstGeom prst="rect">
            <a:avLst/>
          </a:prstGeom>
        </p:spPr>
      </p:pic>
      <p:pic>
        <p:nvPicPr>
          <p:cNvPr id="7" name="Picture 6">
            <a:extLst>
              <a:ext uri="{FF2B5EF4-FFF2-40B4-BE49-F238E27FC236}">
                <a16:creationId xmlns:a16="http://schemas.microsoft.com/office/drawing/2014/main" id="{7D20982C-8D46-2F37-5219-6E5C83D26879}"/>
              </a:ext>
            </a:extLst>
          </p:cNvPr>
          <p:cNvPicPr>
            <a:picLocks noChangeAspect="1"/>
          </p:cNvPicPr>
          <p:nvPr/>
        </p:nvPicPr>
        <p:blipFill>
          <a:blip r:embed="rId5"/>
          <a:stretch>
            <a:fillRect/>
          </a:stretch>
        </p:blipFill>
        <p:spPr>
          <a:xfrm>
            <a:off x="10019390" y="4790387"/>
            <a:ext cx="1822179" cy="1362603"/>
          </a:xfrm>
          <a:prstGeom prst="rect">
            <a:avLst/>
          </a:prstGeom>
        </p:spPr>
      </p:pic>
      <p:sp>
        <p:nvSpPr>
          <p:cNvPr id="8" name="TextBox 7">
            <a:extLst>
              <a:ext uri="{FF2B5EF4-FFF2-40B4-BE49-F238E27FC236}">
                <a16:creationId xmlns:a16="http://schemas.microsoft.com/office/drawing/2014/main" id="{1C855F23-D00B-7A00-F356-604651595BA5}"/>
              </a:ext>
            </a:extLst>
          </p:cNvPr>
          <p:cNvSpPr txBox="1"/>
          <p:nvPr/>
        </p:nvSpPr>
        <p:spPr>
          <a:xfrm>
            <a:off x="739703" y="4040153"/>
            <a:ext cx="2495876" cy="892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CA" sz="1400" b="0" i="0" u="none" strike="noStrike" cap="none" spc="0" normalizeH="0" baseline="0" dirty="0">
                <a:ln>
                  <a:noFill/>
                </a:ln>
                <a:solidFill>
                  <a:srgbClr val="00B050"/>
                </a:solidFill>
                <a:effectLst/>
                <a:uFillTx/>
                <a:latin typeface="+mn-lt"/>
                <a:ea typeface="+mn-ea"/>
                <a:cs typeface="+mn-cs"/>
                <a:sym typeface="Helvetica Neue"/>
              </a:rPr>
              <a:t>Tx AMI-Init() = True </a:t>
            </a:r>
          </a:p>
          <a:p>
            <a:pPr marL="0" marR="0" indent="0" algn="l" defTabSz="2438338" rtl="0" fontAlgn="auto" latinLnBrk="0" hangingPunct="0">
              <a:lnSpc>
                <a:spcPct val="100000"/>
              </a:lnSpc>
              <a:spcBef>
                <a:spcPts val="0"/>
              </a:spcBef>
              <a:spcAft>
                <a:spcPts val="0"/>
              </a:spcAft>
              <a:buClrTx/>
              <a:buSzTx/>
              <a:buFontTx/>
              <a:buNone/>
              <a:tabLst/>
            </a:pPr>
            <a:r>
              <a:rPr lang="en-CA" sz="1400" dirty="0">
                <a:solidFill>
                  <a:srgbClr val="00B050"/>
                </a:solidFill>
              </a:rPr>
              <a:t>Tx equalization and/or filtering</a:t>
            </a:r>
          </a:p>
          <a:p>
            <a:pPr defTabSz="2438338">
              <a:lnSpc>
                <a:spcPct val="100000"/>
              </a:lnSpc>
              <a:spcBef>
                <a:spcPts val="0"/>
              </a:spcBef>
            </a:pPr>
            <a:r>
              <a:rPr lang="en-CA" sz="1400" dirty="0">
                <a:solidFill>
                  <a:srgbClr val="00B050"/>
                </a:solidFill>
              </a:rPr>
              <a:t>i</a:t>
            </a:r>
            <a:r>
              <a:rPr kumimoji="0" lang="en-CA" sz="1400" b="0" i="0" u="none" strike="noStrike" cap="none" spc="0" normalizeH="0" baseline="0" dirty="0">
                <a:ln>
                  <a:noFill/>
                </a:ln>
                <a:solidFill>
                  <a:srgbClr val="00B050"/>
                </a:solidFill>
                <a:effectLst/>
                <a:uFillTx/>
                <a:latin typeface="+mn-lt"/>
                <a:ea typeface="+mn-ea"/>
                <a:cs typeface="+mn-cs"/>
                <a:sym typeface="Helvetica Neue"/>
              </a:rPr>
              <a:t>s </a:t>
            </a:r>
            <a:r>
              <a:rPr lang="en-CA" sz="1400" dirty="0">
                <a:solidFill>
                  <a:srgbClr val="00B050"/>
                </a:solidFill>
              </a:rPr>
              <a:t>a</a:t>
            </a:r>
            <a:r>
              <a:rPr kumimoji="0" lang="en-CA" sz="1400" b="0" i="0" u="none" strike="noStrike" cap="none" spc="0" normalizeH="0" baseline="0" dirty="0">
                <a:ln>
                  <a:noFill/>
                </a:ln>
                <a:solidFill>
                  <a:srgbClr val="00B050"/>
                </a:solidFill>
                <a:effectLst/>
                <a:uFillTx/>
                <a:latin typeface="+mn-lt"/>
                <a:ea typeface="+mn-ea"/>
                <a:cs typeface="+mn-cs"/>
                <a:sym typeface="Helvetica Neue"/>
              </a:rPr>
              <a:t>pplied to </a:t>
            </a:r>
            <a:r>
              <a:rPr kumimoji="0" lang="en-CA" sz="1400" b="0" i="0" u="none" strike="noStrike" cap="none" spc="0" normalizeH="0" baseline="0" dirty="0">
                <a:ln>
                  <a:noFill/>
                </a:ln>
                <a:solidFill>
                  <a:srgbClr val="C00000"/>
                </a:solidFill>
                <a:effectLst/>
                <a:uFillTx/>
                <a:latin typeface="+mn-lt"/>
                <a:ea typeface="+mn-ea"/>
                <a:cs typeface="+mn-cs"/>
                <a:sym typeface="Helvetica Neue"/>
              </a:rPr>
              <a:t>H</a:t>
            </a:r>
            <a:r>
              <a:rPr kumimoji="0" lang="en-CA" sz="1400" b="0" i="0" u="none" strike="noStrike" cap="none" spc="0" normalizeH="0" baseline="-25000" dirty="0">
                <a:ln>
                  <a:noFill/>
                </a:ln>
                <a:solidFill>
                  <a:srgbClr val="C00000"/>
                </a:solidFill>
                <a:effectLst/>
                <a:uFillTx/>
                <a:latin typeface="+mn-lt"/>
                <a:ea typeface="+mn-ea"/>
                <a:cs typeface="+mn-cs"/>
                <a:sym typeface="Helvetica Neue"/>
              </a:rPr>
              <a:t>AC</a:t>
            </a:r>
            <a:r>
              <a:rPr kumimoji="0" lang="en-CA" sz="1400" b="0" i="0" u="none" strike="noStrike" cap="none" spc="0" normalizeH="0" baseline="0" dirty="0">
                <a:ln>
                  <a:noFill/>
                </a:ln>
                <a:solidFill>
                  <a:srgbClr val="C00000"/>
                </a:solidFill>
                <a:effectLst/>
                <a:uFillTx/>
                <a:latin typeface="+mn-lt"/>
                <a:ea typeface="+mn-ea"/>
                <a:cs typeface="+mn-cs"/>
                <a:sym typeface="Helvetica Neue"/>
              </a:rPr>
              <a:t>(t)</a:t>
            </a:r>
            <a:endParaRPr kumimoji="0" lang="en-CA" sz="1400" b="0" i="0" u="none" strike="noStrike" cap="none" spc="0" normalizeH="0" baseline="0" dirty="0">
              <a:ln>
                <a:noFill/>
              </a:ln>
              <a:solidFill>
                <a:schemeClr val="tx2"/>
              </a:solidFill>
              <a:effectLst/>
              <a:uFillTx/>
              <a:latin typeface="+mn-lt"/>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r>
              <a:rPr kumimoji="0" lang="en-CA" sz="1600" b="0" i="0" u="none" strike="noStrike" cap="none" spc="0" normalizeH="0" baseline="0" dirty="0">
                <a:ln>
                  <a:noFill/>
                </a:ln>
                <a:solidFill>
                  <a:srgbClr val="00B050"/>
                </a:solidFill>
                <a:effectLst/>
                <a:uFillTx/>
                <a:latin typeface="+mn-lt"/>
                <a:ea typeface="+mn-ea"/>
                <a:cs typeface="+mn-cs"/>
                <a:sym typeface="Helvetica Neue"/>
              </a:rPr>
              <a:t> </a:t>
            </a:r>
          </a:p>
        </p:txBody>
      </p:sp>
      <p:sp>
        <p:nvSpPr>
          <p:cNvPr id="9" name="TextBox 8">
            <a:extLst>
              <a:ext uri="{FF2B5EF4-FFF2-40B4-BE49-F238E27FC236}">
                <a16:creationId xmlns:a16="http://schemas.microsoft.com/office/drawing/2014/main" id="{5A416102-AEEB-DD70-36D6-B29E74BC1734}"/>
              </a:ext>
            </a:extLst>
          </p:cNvPr>
          <p:cNvSpPr txBox="1"/>
          <p:nvPr/>
        </p:nvSpPr>
        <p:spPr>
          <a:xfrm>
            <a:off x="1487414" y="2758159"/>
            <a:ext cx="57066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CA" sz="1800" b="0" i="0" u="none" strike="noStrike" cap="none" spc="0" normalizeH="0" baseline="0" dirty="0">
                <a:ln>
                  <a:noFill/>
                </a:ln>
                <a:solidFill>
                  <a:srgbClr val="C00000"/>
                </a:solidFill>
                <a:effectLst/>
                <a:uFillTx/>
                <a:latin typeface="+mn-lt"/>
                <a:ea typeface="+mn-ea"/>
                <a:cs typeface="+mn-cs"/>
                <a:sym typeface="Helvetica Neue"/>
              </a:rPr>
              <a:t>H</a:t>
            </a:r>
            <a:r>
              <a:rPr kumimoji="0" lang="en-CA" sz="1800" b="0" i="0" u="none" strike="noStrike" cap="none" spc="0" normalizeH="0" baseline="-25000" dirty="0">
                <a:ln>
                  <a:noFill/>
                </a:ln>
                <a:solidFill>
                  <a:srgbClr val="C00000"/>
                </a:solidFill>
                <a:effectLst/>
                <a:uFillTx/>
                <a:latin typeface="+mn-lt"/>
                <a:ea typeface="+mn-ea"/>
                <a:cs typeface="+mn-cs"/>
                <a:sym typeface="Helvetica Neue"/>
              </a:rPr>
              <a:t>AC</a:t>
            </a:r>
            <a:r>
              <a:rPr kumimoji="0" lang="en-CA" sz="1800" b="0" i="0" u="none" strike="noStrike" cap="none" spc="0" normalizeH="0" baseline="0" dirty="0">
                <a:ln>
                  <a:noFill/>
                </a:ln>
                <a:solidFill>
                  <a:srgbClr val="C00000"/>
                </a:solidFill>
                <a:effectLst/>
                <a:uFillTx/>
                <a:latin typeface="+mn-lt"/>
                <a:ea typeface="+mn-ea"/>
                <a:cs typeface="+mn-cs"/>
                <a:sym typeface="Helvetica Neue"/>
              </a:rPr>
              <a:t>(t)</a:t>
            </a:r>
            <a:endParaRPr kumimoji="0" lang="en-CA" sz="1800" b="0" i="0" u="none" strike="noStrike" cap="none" spc="0" normalizeH="0" baseline="0" dirty="0">
              <a:ln>
                <a:noFill/>
              </a:ln>
              <a:solidFill>
                <a:schemeClr val="tx2"/>
              </a:solidFill>
              <a:effectLst/>
              <a:uFillTx/>
              <a:latin typeface="+mn-lt"/>
              <a:ea typeface="+mn-ea"/>
              <a:cs typeface="+mn-cs"/>
              <a:sym typeface="Helvetica Neue"/>
            </a:endParaRPr>
          </a:p>
        </p:txBody>
      </p:sp>
      <p:sp>
        <p:nvSpPr>
          <p:cNvPr id="10" name="Arrow: Down 9">
            <a:extLst>
              <a:ext uri="{FF2B5EF4-FFF2-40B4-BE49-F238E27FC236}">
                <a16:creationId xmlns:a16="http://schemas.microsoft.com/office/drawing/2014/main" id="{D47CA4D7-DE9F-28D8-2953-20004021F1DC}"/>
              </a:ext>
            </a:extLst>
          </p:cNvPr>
          <p:cNvSpPr/>
          <p:nvPr/>
        </p:nvSpPr>
        <p:spPr>
          <a:xfrm>
            <a:off x="1772749" y="3282683"/>
            <a:ext cx="182880" cy="691763"/>
          </a:xfrm>
          <a:prstGeom prst="downArrow">
            <a:avLst/>
          </a:prstGeom>
          <a:noFill/>
          <a:ln w="127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Arrow: Right 10">
            <a:extLst>
              <a:ext uri="{FF2B5EF4-FFF2-40B4-BE49-F238E27FC236}">
                <a16:creationId xmlns:a16="http://schemas.microsoft.com/office/drawing/2014/main" id="{2A3E93D8-8D2C-77AE-7533-52B90B623B91}"/>
              </a:ext>
            </a:extLst>
          </p:cNvPr>
          <p:cNvSpPr/>
          <p:nvPr/>
        </p:nvSpPr>
        <p:spPr>
          <a:xfrm>
            <a:off x="2140035" y="4845537"/>
            <a:ext cx="834867" cy="200942"/>
          </a:xfrm>
          <a:prstGeom prst="rightArrow">
            <a:avLst/>
          </a:prstGeom>
          <a:noFill/>
          <a:ln w="12700" cap="flat">
            <a:solidFill>
              <a:srgbClr val="00B05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9" name="TextBox 28">
            <a:extLst>
              <a:ext uri="{FF2B5EF4-FFF2-40B4-BE49-F238E27FC236}">
                <a16:creationId xmlns:a16="http://schemas.microsoft.com/office/drawing/2014/main" id="{6D7D182D-B420-3D9D-B691-14F1C479D4A6}"/>
              </a:ext>
            </a:extLst>
          </p:cNvPr>
          <p:cNvSpPr txBox="1"/>
          <p:nvPr/>
        </p:nvSpPr>
        <p:spPr>
          <a:xfrm>
            <a:off x="4017135" y="5434976"/>
            <a:ext cx="359713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defTabSz="2438338">
              <a:lnSpc>
                <a:spcPct val="100000"/>
              </a:lnSpc>
              <a:spcBef>
                <a:spcPts val="0"/>
              </a:spcBef>
            </a:pPr>
            <a:r>
              <a:rPr kumimoji="0" lang="en-CA" sz="1800" b="0" i="0" u="none" strike="noStrike" cap="none" spc="0" normalizeH="0" baseline="0" dirty="0">
                <a:ln>
                  <a:noFill/>
                </a:ln>
                <a:solidFill>
                  <a:srgbClr val="00B050"/>
                </a:solidFill>
                <a:effectLst/>
                <a:uFillTx/>
                <a:latin typeface="+mn-lt"/>
                <a:ea typeface="+mn-ea"/>
                <a:cs typeface="+mn-cs"/>
                <a:sym typeface="Helvetica Neue"/>
              </a:rPr>
              <a:t>H</a:t>
            </a:r>
            <a:r>
              <a:rPr lang="en-CA" sz="1800" baseline="-25000" dirty="0">
                <a:solidFill>
                  <a:srgbClr val="00B050"/>
                </a:solidFill>
              </a:rPr>
              <a:t>TEI</a:t>
            </a:r>
            <a:r>
              <a:rPr kumimoji="0" lang="en-CA" sz="1800" b="0" i="0" u="none" strike="noStrike" cap="none" spc="0" normalizeH="0" baseline="0" dirty="0">
                <a:ln>
                  <a:noFill/>
                </a:ln>
                <a:solidFill>
                  <a:srgbClr val="00B050"/>
                </a:solidFill>
                <a:effectLst/>
                <a:uFillTx/>
                <a:latin typeface="+mn-lt"/>
                <a:ea typeface="+mn-ea"/>
                <a:cs typeface="+mn-cs"/>
                <a:sym typeface="Helvetica Neue"/>
              </a:rPr>
              <a:t>(t) modified by Tx equalization </a:t>
            </a:r>
            <a:endParaRPr kumimoji="0" lang="en-CA" b="0" i="0" u="none" strike="noStrike" cap="none" spc="0" normalizeH="0" baseline="0" dirty="0">
              <a:ln>
                <a:noFill/>
              </a:ln>
              <a:solidFill>
                <a:srgbClr val="00B050"/>
              </a:solidFill>
              <a:effectLst/>
              <a:uFillTx/>
              <a:latin typeface="+mn-lt"/>
              <a:ea typeface="+mn-ea"/>
              <a:cs typeface="+mn-cs"/>
              <a:sym typeface="Helvetica Neue"/>
            </a:endParaRPr>
          </a:p>
        </p:txBody>
      </p:sp>
      <p:sp>
        <p:nvSpPr>
          <p:cNvPr id="30" name="Arrow: Right 29">
            <a:extLst>
              <a:ext uri="{FF2B5EF4-FFF2-40B4-BE49-F238E27FC236}">
                <a16:creationId xmlns:a16="http://schemas.microsoft.com/office/drawing/2014/main" id="{BB23B081-223B-4659-4037-EBBFA7E969A5}"/>
              </a:ext>
            </a:extLst>
          </p:cNvPr>
          <p:cNvSpPr/>
          <p:nvPr/>
        </p:nvSpPr>
        <p:spPr>
          <a:xfrm>
            <a:off x="7856644" y="4906199"/>
            <a:ext cx="834867" cy="200942"/>
          </a:xfrm>
          <a:prstGeom prst="rightArrow">
            <a:avLst/>
          </a:prstGeom>
          <a:noFill/>
          <a:ln w="12700" cap="flat">
            <a:solidFill>
              <a:srgbClr val="00B05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1" name="Arrow: Down 30">
            <a:extLst>
              <a:ext uri="{FF2B5EF4-FFF2-40B4-BE49-F238E27FC236}">
                <a16:creationId xmlns:a16="http://schemas.microsoft.com/office/drawing/2014/main" id="{C737825E-0443-F1C8-48D7-FB2D0C251970}"/>
              </a:ext>
            </a:extLst>
          </p:cNvPr>
          <p:cNvSpPr/>
          <p:nvPr/>
        </p:nvSpPr>
        <p:spPr>
          <a:xfrm rot="10800000">
            <a:off x="10459375" y="3162878"/>
            <a:ext cx="175474" cy="691763"/>
          </a:xfrm>
          <a:prstGeom prst="downArrow">
            <a:avLst/>
          </a:prstGeom>
          <a:no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2" name="TextBox 31">
            <a:extLst>
              <a:ext uri="{FF2B5EF4-FFF2-40B4-BE49-F238E27FC236}">
                <a16:creationId xmlns:a16="http://schemas.microsoft.com/office/drawing/2014/main" id="{FBDF822B-4B51-A888-7AFF-748B93C43704}"/>
              </a:ext>
            </a:extLst>
          </p:cNvPr>
          <p:cNvSpPr txBox="1"/>
          <p:nvPr/>
        </p:nvSpPr>
        <p:spPr>
          <a:xfrm>
            <a:off x="9515084" y="4034464"/>
            <a:ext cx="1772921" cy="677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CA" sz="1400" dirty="0">
                <a:solidFill>
                  <a:schemeClr val="accent1"/>
                </a:solidFill>
              </a:rPr>
              <a:t>R</a:t>
            </a:r>
            <a:r>
              <a:rPr kumimoji="0" lang="en-CA" sz="1400" b="0" i="0" u="none" strike="noStrike" cap="none" spc="0" normalizeH="0" baseline="0" dirty="0">
                <a:ln>
                  <a:noFill/>
                </a:ln>
                <a:solidFill>
                  <a:schemeClr val="accent1"/>
                </a:solidFill>
                <a:effectLst/>
                <a:uFillTx/>
                <a:latin typeface="+mn-lt"/>
                <a:ea typeface="+mn-ea"/>
                <a:cs typeface="+mn-cs"/>
                <a:sym typeface="Helvetica Neue"/>
              </a:rPr>
              <a:t>x AMI-Init() = False</a:t>
            </a:r>
          </a:p>
          <a:p>
            <a:pPr marL="0" marR="0" indent="0" algn="l" defTabSz="2438338" rtl="0" fontAlgn="auto" latinLnBrk="0" hangingPunct="0">
              <a:lnSpc>
                <a:spcPct val="100000"/>
              </a:lnSpc>
              <a:spcBef>
                <a:spcPts val="0"/>
              </a:spcBef>
              <a:spcAft>
                <a:spcPts val="0"/>
              </a:spcAft>
              <a:buClrTx/>
              <a:buSzTx/>
              <a:buFontTx/>
              <a:buNone/>
              <a:tabLst/>
            </a:pPr>
            <a:r>
              <a:rPr lang="en-CA" sz="1400" dirty="0">
                <a:solidFill>
                  <a:schemeClr val="accent1"/>
                </a:solidFill>
              </a:rPr>
              <a:t>Apparently some FFE </a:t>
            </a:r>
          </a:p>
          <a:p>
            <a:pPr marL="0" marR="0" indent="0" algn="l" defTabSz="2438338" rtl="0" fontAlgn="auto" latinLnBrk="0" hangingPunct="0">
              <a:lnSpc>
                <a:spcPct val="100000"/>
              </a:lnSpc>
              <a:spcBef>
                <a:spcPts val="0"/>
              </a:spcBef>
              <a:spcAft>
                <a:spcPts val="0"/>
              </a:spcAft>
              <a:buClrTx/>
              <a:buSzTx/>
              <a:buFontTx/>
              <a:buNone/>
              <a:tabLst/>
            </a:pPr>
            <a:r>
              <a:rPr lang="en-CA" sz="1400" dirty="0">
                <a:solidFill>
                  <a:schemeClr val="accent1"/>
                </a:solidFill>
              </a:rPr>
              <a:t>was applied</a:t>
            </a:r>
            <a:r>
              <a:rPr kumimoji="0" lang="en-CA" sz="1600" b="0" i="0" u="none" strike="noStrike" cap="none" spc="0" normalizeH="0" baseline="0" dirty="0">
                <a:ln>
                  <a:noFill/>
                </a:ln>
                <a:solidFill>
                  <a:srgbClr val="00B050"/>
                </a:solidFill>
                <a:effectLst/>
                <a:uFillTx/>
                <a:latin typeface="+mn-lt"/>
                <a:ea typeface="+mn-ea"/>
                <a:cs typeface="+mn-cs"/>
                <a:sym typeface="Helvetica Neue"/>
              </a:rPr>
              <a:t> </a:t>
            </a:r>
          </a:p>
        </p:txBody>
      </p:sp>
      <p:sp>
        <p:nvSpPr>
          <p:cNvPr id="33" name="Oval 32">
            <a:extLst>
              <a:ext uri="{FF2B5EF4-FFF2-40B4-BE49-F238E27FC236}">
                <a16:creationId xmlns:a16="http://schemas.microsoft.com/office/drawing/2014/main" id="{B1A6CB3A-C307-4507-DB9A-436CADE5DDA1}"/>
              </a:ext>
            </a:extLst>
          </p:cNvPr>
          <p:cNvSpPr/>
          <p:nvPr/>
        </p:nvSpPr>
        <p:spPr>
          <a:xfrm>
            <a:off x="1987641" y="3461384"/>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lang="en-CA" sz="1800" b="1" dirty="0">
                <a:solidFill>
                  <a:schemeClr val="bg1"/>
                </a:solidFill>
                <a:latin typeface="Helvetica Neue Medium"/>
                <a:ea typeface="Helvetica Neue Medium"/>
                <a:cs typeface="Helvetica Neue Medium"/>
                <a:sym typeface="Helvetica Neue Medium"/>
              </a:rPr>
              <a:t>2</a:t>
            </a:r>
            <a:endPar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endParaRPr>
          </a:p>
        </p:txBody>
      </p:sp>
      <p:sp>
        <p:nvSpPr>
          <p:cNvPr id="34" name="Oval 33">
            <a:extLst>
              <a:ext uri="{FF2B5EF4-FFF2-40B4-BE49-F238E27FC236}">
                <a16:creationId xmlns:a16="http://schemas.microsoft.com/office/drawing/2014/main" id="{38F3A752-ABB2-1D05-3419-B4013C90F4C5}"/>
              </a:ext>
            </a:extLst>
          </p:cNvPr>
          <p:cNvSpPr/>
          <p:nvPr/>
        </p:nvSpPr>
        <p:spPr>
          <a:xfrm>
            <a:off x="10065578" y="3479107"/>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rPr>
              <a:t>3</a:t>
            </a:r>
          </a:p>
        </p:txBody>
      </p:sp>
      <p:sp>
        <p:nvSpPr>
          <p:cNvPr id="35" name="TextBox 34">
            <a:extLst>
              <a:ext uri="{FF2B5EF4-FFF2-40B4-BE49-F238E27FC236}">
                <a16:creationId xmlns:a16="http://schemas.microsoft.com/office/drawing/2014/main" id="{442011DF-0606-D74B-C0C5-DC5F61FEF154}"/>
              </a:ext>
            </a:extLst>
          </p:cNvPr>
          <p:cNvSpPr txBox="1"/>
          <p:nvPr/>
        </p:nvSpPr>
        <p:spPr>
          <a:xfrm>
            <a:off x="8604847" y="2619659"/>
            <a:ext cx="597921"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defTabSz="2438338">
              <a:lnSpc>
                <a:spcPct val="100000"/>
              </a:lnSpc>
              <a:spcBef>
                <a:spcPts val="0"/>
              </a:spcBef>
            </a:pPr>
            <a:r>
              <a:rPr kumimoji="0" lang="en-CA" sz="1800" b="0" i="0" u="none" strike="noStrike" cap="none" spc="0" normalizeH="0" baseline="0" dirty="0">
                <a:ln>
                  <a:noFill/>
                </a:ln>
                <a:solidFill>
                  <a:schemeClr val="accent1"/>
                </a:solidFill>
                <a:effectLst/>
                <a:uFillTx/>
                <a:latin typeface="+mn-lt"/>
                <a:ea typeface="+mn-ea"/>
                <a:cs typeface="+mn-cs"/>
                <a:sym typeface="Helvetica Neue"/>
              </a:rPr>
              <a:t>H</a:t>
            </a:r>
            <a:r>
              <a:rPr lang="en-CA" sz="1800" baseline="-25000" dirty="0">
                <a:solidFill>
                  <a:schemeClr val="accent1"/>
                </a:solidFill>
              </a:rPr>
              <a:t>REI</a:t>
            </a:r>
            <a:r>
              <a:rPr kumimoji="0" lang="en-CA" sz="1800" b="0" i="0" u="none" strike="noStrike" cap="none" spc="0" normalizeH="0" baseline="0" dirty="0">
                <a:ln>
                  <a:noFill/>
                </a:ln>
                <a:solidFill>
                  <a:schemeClr val="accent1"/>
                </a:solidFill>
                <a:effectLst/>
                <a:uFillTx/>
                <a:latin typeface="+mn-lt"/>
                <a:ea typeface="+mn-ea"/>
                <a:cs typeface="+mn-cs"/>
                <a:sym typeface="Helvetica Neue"/>
              </a:rPr>
              <a:t>(t)</a:t>
            </a:r>
            <a:endParaRPr kumimoji="0" lang="en-CA" sz="1800" b="0" i="0" u="none" strike="noStrike" cap="none" spc="0" normalizeH="0" baseline="0" dirty="0">
              <a:ln>
                <a:noFill/>
              </a:ln>
              <a:solidFill>
                <a:schemeClr val="tx2"/>
              </a:solidFill>
              <a:effectLst/>
              <a:uFillTx/>
              <a:latin typeface="+mn-lt"/>
              <a:ea typeface="+mn-ea"/>
              <a:cs typeface="+mn-cs"/>
              <a:sym typeface="Helvetica Neue"/>
            </a:endParaRPr>
          </a:p>
        </p:txBody>
      </p:sp>
      <p:pic>
        <p:nvPicPr>
          <p:cNvPr id="36" name="Picture 35">
            <a:extLst>
              <a:ext uri="{FF2B5EF4-FFF2-40B4-BE49-F238E27FC236}">
                <a16:creationId xmlns:a16="http://schemas.microsoft.com/office/drawing/2014/main" id="{CD6EA4AD-DD34-F6DE-0254-19B94C2C557E}"/>
              </a:ext>
            </a:extLst>
          </p:cNvPr>
          <p:cNvPicPr>
            <a:picLocks noChangeAspect="1"/>
          </p:cNvPicPr>
          <p:nvPr/>
        </p:nvPicPr>
        <p:blipFill>
          <a:blip r:embed="rId6"/>
          <a:stretch>
            <a:fillRect/>
          </a:stretch>
        </p:blipFill>
        <p:spPr>
          <a:xfrm>
            <a:off x="4480383" y="1768470"/>
            <a:ext cx="3308401" cy="1072559"/>
          </a:xfrm>
          <a:prstGeom prst="rect">
            <a:avLst/>
          </a:prstGeom>
        </p:spPr>
      </p:pic>
      <p:pic>
        <p:nvPicPr>
          <p:cNvPr id="37" name="Picture 36">
            <a:extLst>
              <a:ext uri="{FF2B5EF4-FFF2-40B4-BE49-F238E27FC236}">
                <a16:creationId xmlns:a16="http://schemas.microsoft.com/office/drawing/2014/main" id="{05918C67-67E0-6B5F-55FE-C2FC55E57B35}"/>
              </a:ext>
            </a:extLst>
          </p:cNvPr>
          <p:cNvPicPr>
            <a:picLocks noChangeAspect="1"/>
          </p:cNvPicPr>
          <p:nvPr/>
        </p:nvPicPr>
        <p:blipFill>
          <a:blip r:embed="rId7"/>
          <a:stretch>
            <a:fillRect/>
          </a:stretch>
        </p:blipFill>
        <p:spPr>
          <a:xfrm>
            <a:off x="350431" y="4734934"/>
            <a:ext cx="1730285" cy="1473507"/>
          </a:xfrm>
          <a:prstGeom prst="rect">
            <a:avLst/>
          </a:prstGeom>
        </p:spPr>
      </p:pic>
    </p:spTree>
    <p:extLst>
      <p:ext uri="{BB962C8B-B14F-4D97-AF65-F5344CB8AC3E}">
        <p14:creationId xmlns:p14="http://schemas.microsoft.com/office/powerpoint/2010/main" val="1573898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98982" y="316295"/>
            <a:ext cx="11263074" cy="1036345"/>
          </a:xfrm>
        </p:spPr>
        <p:txBody>
          <a:bodyPr>
            <a:normAutofit/>
          </a:bodyPr>
          <a:lstStyle/>
          <a:p>
            <a:r>
              <a:rPr lang="en-US" dirty="0"/>
              <a:t> Bit-by-Bit Simulation Steps 4 to 7</a:t>
            </a:r>
          </a:p>
        </p:txBody>
      </p:sp>
      <p:sp>
        <p:nvSpPr>
          <p:cNvPr id="30" name="TextBox 29">
            <a:extLst>
              <a:ext uri="{FF2B5EF4-FFF2-40B4-BE49-F238E27FC236}">
                <a16:creationId xmlns:a16="http://schemas.microsoft.com/office/drawing/2014/main" id="{77B3D807-76B0-DF15-B0FE-FF9C8906C474}"/>
              </a:ext>
            </a:extLst>
          </p:cNvPr>
          <p:cNvSpPr txBox="1"/>
          <p:nvPr/>
        </p:nvSpPr>
        <p:spPr>
          <a:xfrm>
            <a:off x="2452756" y="1118937"/>
            <a:ext cx="1988616" cy="2077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CA" b="0" i="0" u="none" strike="noStrike" cap="none" spc="0" normalizeH="0" baseline="0" dirty="0">
                <a:ln>
                  <a:noFill/>
                </a:ln>
                <a:solidFill>
                  <a:schemeClr val="tx1"/>
                </a:solidFill>
                <a:effectLst/>
                <a:uFillTx/>
                <a:latin typeface="+mn-lt"/>
                <a:ea typeface="+mn-ea"/>
                <a:cs typeface="+mn-cs"/>
                <a:sym typeface="Helvetica Neue"/>
              </a:rPr>
              <a:t>Stimulus from the EDA tool</a:t>
            </a:r>
          </a:p>
        </p:txBody>
      </p:sp>
      <p:pic>
        <p:nvPicPr>
          <p:cNvPr id="4" name="Picture 3">
            <a:extLst>
              <a:ext uri="{FF2B5EF4-FFF2-40B4-BE49-F238E27FC236}">
                <a16:creationId xmlns:a16="http://schemas.microsoft.com/office/drawing/2014/main" id="{26F5859F-6C0B-FEE3-6875-E46183CFF9B4}"/>
              </a:ext>
            </a:extLst>
          </p:cNvPr>
          <p:cNvPicPr>
            <a:picLocks noChangeAspect="1"/>
          </p:cNvPicPr>
          <p:nvPr/>
        </p:nvPicPr>
        <p:blipFill>
          <a:blip r:embed="rId2"/>
          <a:stretch>
            <a:fillRect/>
          </a:stretch>
        </p:blipFill>
        <p:spPr>
          <a:xfrm>
            <a:off x="7466116" y="1341722"/>
            <a:ext cx="3071640" cy="2426325"/>
          </a:xfrm>
          <a:prstGeom prst="rect">
            <a:avLst/>
          </a:prstGeom>
        </p:spPr>
      </p:pic>
      <p:pic>
        <p:nvPicPr>
          <p:cNvPr id="12" name="Picture 11">
            <a:extLst>
              <a:ext uri="{FF2B5EF4-FFF2-40B4-BE49-F238E27FC236}">
                <a16:creationId xmlns:a16="http://schemas.microsoft.com/office/drawing/2014/main" id="{59DB6B2C-ABF7-57F2-40BD-70630ED25E5F}"/>
              </a:ext>
            </a:extLst>
          </p:cNvPr>
          <p:cNvPicPr>
            <a:picLocks noChangeAspect="1"/>
          </p:cNvPicPr>
          <p:nvPr/>
        </p:nvPicPr>
        <p:blipFill>
          <a:blip r:embed="rId3"/>
          <a:stretch>
            <a:fillRect/>
          </a:stretch>
        </p:blipFill>
        <p:spPr>
          <a:xfrm>
            <a:off x="7466115" y="3967815"/>
            <a:ext cx="3065466" cy="2082945"/>
          </a:xfrm>
          <a:prstGeom prst="rect">
            <a:avLst/>
          </a:prstGeom>
        </p:spPr>
      </p:pic>
      <p:pic>
        <p:nvPicPr>
          <p:cNvPr id="13" name="Picture 12">
            <a:extLst>
              <a:ext uri="{FF2B5EF4-FFF2-40B4-BE49-F238E27FC236}">
                <a16:creationId xmlns:a16="http://schemas.microsoft.com/office/drawing/2014/main" id="{5080A436-6288-13C2-4B04-5759C77C1209}"/>
              </a:ext>
            </a:extLst>
          </p:cNvPr>
          <p:cNvPicPr>
            <a:picLocks noChangeAspect="1"/>
          </p:cNvPicPr>
          <p:nvPr/>
        </p:nvPicPr>
        <p:blipFill>
          <a:blip r:embed="rId4"/>
          <a:stretch>
            <a:fillRect/>
          </a:stretch>
        </p:blipFill>
        <p:spPr>
          <a:xfrm>
            <a:off x="1545067" y="3751128"/>
            <a:ext cx="3401632" cy="2434891"/>
          </a:xfrm>
          <a:prstGeom prst="rect">
            <a:avLst/>
          </a:prstGeom>
        </p:spPr>
      </p:pic>
      <p:pic>
        <p:nvPicPr>
          <p:cNvPr id="14" name="Picture 13">
            <a:extLst>
              <a:ext uri="{FF2B5EF4-FFF2-40B4-BE49-F238E27FC236}">
                <a16:creationId xmlns:a16="http://schemas.microsoft.com/office/drawing/2014/main" id="{8CA13E55-DBF8-0E3D-132A-9916523D0560}"/>
              </a:ext>
            </a:extLst>
          </p:cNvPr>
          <p:cNvPicPr>
            <a:picLocks noChangeAspect="1"/>
          </p:cNvPicPr>
          <p:nvPr/>
        </p:nvPicPr>
        <p:blipFill>
          <a:blip r:embed="rId5"/>
          <a:stretch>
            <a:fillRect/>
          </a:stretch>
        </p:blipFill>
        <p:spPr>
          <a:xfrm>
            <a:off x="1545066" y="1332693"/>
            <a:ext cx="3397350" cy="2292847"/>
          </a:xfrm>
          <a:prstGeom prst="rect">
            <a:avLst/>
          </a:prstGeom>
        </p:spPr>
      </p:pic>
      <p:sp>
        <p:nvSpPr>
          <p:cNvPr id="15" name="Arrow: Down 14">
            <a:extLst>
              <a:ext uri="{FF2B5EF4-FFF2-40B4-BE49-F238E27FC236}">
                <a16:creationId xmlns:a16="http://schemas.microsoft.com/office/drawing/2014/main" id="{E48DABD3-C875-1703-E20F-8301CCA57A7C}"/>
              </a:ext>
            </a:extLst>
          </p:cNvPr>
          <p:cNvSpPr/>
          <p:nvPr/>
        </p:nvSpPr>
        <p:spPr>
          <a:xfrm>
            <a:off x="3534338" y="3238797"/>
            <a:ext cx="182880" cy="691763"/>
          </a:xfrm>
          <a:prstGeom prst="downArrow">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chemeClr val="tx1"/>
              </a:solidFill>
              <a:effectLst/>
              <a:uFillTx/>
              <a:latin typeface="Helvetica Neue Medium"/>
              <a:ea typeface="Helvetica Neue Medium"/>
              <a:cs typeface="Helvetica Neue Medium"/>
              <a:sym typeface="Helvetica Neue Medium"/>
            </a:endParaRPr>
          </a:p>
        </p:txBody>
      </p:sp>
      <p:sp>
        <p:nvSpPr>
          <p:cNvPr id="16" name="Arrow: Right 15">
            <a:extLst>
              <a:ext uri="{FF2B5EF4-FFF2-40B4-BE49-F238E27FC236}">
                <a16:creationId xmlns:a16="http://schemas.microsoft.com/office/drawing/2014/main" id="{A3DD5DDF-A541-46E4-38FA-591527E425C5}"/>
              </a:ext>
            </a:extLst>
          </p:cNvPr>
          <p:cNvSpPr/>
          <p:nvPr/>
        </p:nvSpPr>
        <p:spPr>
          <a:xfrm>
            <a:off x="5811319" y="4067517"/>
            <a:ext cx="834867" cy="200942"/>
          </a:xfrm>
          <a:prstGeom prst="rightArrow">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TextBox 16">
            <a:extLst>
              <a:ext uri="{FF2B5EF4-FFF2-40B4-BE49-F238E27FC236}">
                <a16:creationId xmlns:a16="http://schemas.microsoft.com/office/drawing/2014/main" id="{3DB73B16-6B59-6E45-3DDB-D2ED45791708}"/>
              </a:ext>
            </a:extLst>
          </p:cNvPr>
          <p:cNvSpPr txBox="1"/>
          <p:nvPr/>
        </p:nvSpPr>
        <p:spPr>
          <a:xfrm>
            <a:off x="2511843" y="6233412"/>
            <a:ext cx="2430573"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CA" sz="1600" b="0" i="0" u="none" strike="noStrike" cap="none" spc="0" normalizeH="0" baseline="0" dirty="0">
                <a:ln>
                  <a:noFill/>
                </a:ln>
                <a:solidFill>
                  <a:srgbClr val="FF0000"/>
                </a:solidFill>
                <a:effectLst/>
                <a:uFillTx/>
                <a:latin typeface="+mn-lt"/>
                <a:ea typeface="+mn-ea"/>
                <a:cs typeface="+mn-cs"/>
                <a:sym typeface="Helvetica Neue"/>
              </a:rPr>
              <a:t>No</a:t>
            </a:r>
            <a:r>
              <a:rPr kumimoji="0" lang="en-CA" sz="1600" b="0" i="0" u="none" strike="noStrike" cap="none" spc="0" normalizeH="0" baseline="0" dirty="0">
                <a:ln>
                  <a:noFill/>
                </a:ln>
                <a:solidFill>
                  <a:schemeClr val="tx1"/>
                </a:solidFill>
                <a:effectLst/>
                <a:uFillTx/>
                <a:latin typeface="+mn-lt"/>
                <a:ea typeface="+mn-ea"/>
                <a:cs typeface="+mn-cs"/>
                <a:sym typeface="Helvetica Neue"/>
              </a:rPr>
              <a:t> Tx Equalization &amp; Filtering</a:t>
            </a:r>
          </a:p>
        </p:txBody>
      </p:sp>
      <p:sp>
        <p:nvSpPr>
          <p:cNvPr id="18" name="TextBox 17">
            <a:extLst>
              <a:ext uri="{FF2B5EF4-FFF2-40B4-BE49-F238E27FC236}">
                <a16:creationId xmlns:a16="http://schemas.microsoft.com/office/drawing/2014/main" id="{1316BCF8-71FD-522B-A687-8FB6679CF9A0}"/>
              </a:ext>
            </a:extLst>
          </p:cNvPr>
          <p:cNvSpPr txBox="1"/>
          <p:nvPr/>
        </p:nvSpPr>
        <p:spPr>
          <a:xfrm>
            <a:off x="2181797" y="5677061"/>
            <a:ext cx="2729914"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CA" sz="1800" dirty="0">
                <a:solidFill>
                  <a:schemeClr val="tx1"/>
                </a:solidFill>
              </a:rPr>
              <a:t>g</a:t>
            </a:r>
            <a:r>
              <a:rPr lang="en-CA" sz="1800" baseline="-25000" dirty="0">
                <a:solidFill>
                  <a:schemeClr val="tx1"/>
                </a:solidFill>
              </a:rPr>
              <a:t>TEG</a:t>
            </a:r>
            <a:r>
              <a:rPr lang="en-CA" sz="1800" dirty="0">
                <a:solidFill>
                  <a:schemeClr val="tx1"/>
                </a:solidFill>
              </a:rPr>
              <a:t>[x</a:t>
            </a:r>
            <a:r>
              <a:rPr kumimoji="0" lang="en-CA" sz="1800" b="0" i="0" u="none" strike="noStrike" cap="none" spc="0" normalizeH="0" baseline="0" dirty="0">
                <a:ln>
                  <a:noFill/>
                </a:ln>
                <a:solidFill>
                  <a:schemeClr val="tx1"/>
                </a:solidFill>
                <a:effectLst/>
                <a:uFillTx/>
                <a:latin typeface="+mn-lt"/>
                <a:ea typeface="+mn-ea"/>
                <a:cs typeface="+mn-cs"/>
                <a:sym typeface="Helvetica Neue"/>
              </a:rPr>
              <a:t>(t)] same as stimulus</a:t>
            </a:r>
          </a:p>
        </p:txBody>
      </p:sp>
      <p:sp>
        <p:nvSpPr>
          <p:cNvPr id="20" name="TextBox 19">
            <a:extLst>
              <a:ext uri="{FF2B5EF4-FFF2-40B4-BE49-F238E27FC236}">
                <a16:creationId xmlns:a16="http://schemas.microsoft.com/office/drawing/2014/main" id="{4D382457-8D64-B3D8-22D7-4E5292B48FBA}"/>
              </a:ext>
            </a:extLst>
          </p:cNvPr>
          <p:cNvSpPr txBox="1"/>
          <p:nvPr/>
        </p:nvSpPr>
        <p:spPr>
          <a:xfrm>
            <a:off x="5848595" y="4350605"/>
            <a:ext cx="983959"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2438338">
              <a:lnSpc>
                <a:spcPct val="100000"/>
              </a:lnSpc>
              <a:spcBef>
                <a:spcPts val="0"/>
              </a:spcBef>
            </a:pPr>
            <a:r>
              <a:rPr kumimoji="0" lang="en-CA" b="0" i="0" u="none" strike="noStrike" cap="none" spc="0" normalizeH="0" baseline="0" dirty="0">
                <a:ln>
                  <a:noFill/>
                </a:ln>
                <a:solidFill>
                  <a:schemeClr val="tx1"/>
                </a:solidFill>
                <a:effectLst/>
                <a:uFillTx/>
                <a:latin typeface="+mn-lt"/>
                <a:ea typeface="+mn-ea"/>
                <a:cs typeface="+mn-cs"/>
                <a:sym typeface="Helvetica Neue"/>
              </a:rPr>
              <a:t>H</a:t>
            </a:r>
            <a:r>
              <a:rPr lang="en-CA" baseline="-25000" dirty="0">
                <a:solidFill>
                  <a:schemeClr val="tx1"/>
                </a:solidFill>
              </a:rPr>
              <a:t>TEI</a:t>
            </a:r>
            <a:r>
              <a:rPr kumimoji="0" lang="en-CA" b="0" i="0" u="none" strike="noStrike" cap="none" spc="0" normalizeH="0" baseline="0" dirty="0">
                <a:ln>
                  <a:noFill/>
                </a:ln>
                <a:solidFill>
                  <a:schemeClr val="tx1"/>
                </a:solidFill>
                <a:effectLst/>
                <a:uFillTx/>
                <a:latin typeface="+mn-lt"/>
                <a:ea typeface="+mn-ea"/>
                <a:cs typeface="+mn-cs"/>
                <a:sym typeface="Helvetica Neue"/>
              </a:rPr>
              <a:t>(t)</a:t>
            </a:r>
          </a:p>
        </p:txBody>
      </p:sp>
      <p:sp>
        <p:nvSpPr>
          <p:cNvPr id="21" name="TextBox 20">
            <a:extLst>
              <a:ext uri="{FF2B5EF4-FFF2-40B4-BE49-F238E27FC236}">
                <a16:creationId xmlns:a16="http://schemas.microsoft.com/office/drawing/2014/main" id="{C7E9FAB9-C1A4-26F6-37EC-A64D306CAA76}"/>
              </a:ext>
            </a:extLst>
          </p:cNvPr>
          <p:cNvSpPr txBox="1"/>
          <p:nvPr/>
        </p:nvSpPr>
        <p:spPr>
          <a:xfrm>
            <a:off x="8451057" y="1332693"/>
            <a:ext cx="119263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CA" dirty="0" err="1">
                <a:solidFill>
                  <a:schemeClr val="tx1"/>
                </a:solidFill>
              </a:rPr>
              <a:t>g</a:t>
            </a:r>
            <a:r>
              <a:rPr lang="en-CA" baseline="-25000" dirty="0" err="1">
                <a:solidFill>
                  <a:schemeClr val="tx1"/>
                </a:solidFill>
              </a:rPr>
              <a:t>REG</a:t>
            </a:r>
            <a:r>
              <a:rPr lang="en-CA" dirty="0">
                <a:solidFill>
                  <a:schemeClr val="tx1"/>
                </a:solidFill>
              </a:rPr>
              <a:t>[x</a:t>
            </a:r>
            <a:r>
              <a:rPr kumimoji="0" lang="en-CA" b="0" i="0" u="none" strike="noStrike" cap="none" spc="0" normalizeH="0" baseline="0" dirty="0">
                <a:ln>
                  <a:noFill/>
                </a:ln>
                <a:solidFill>
                  <a:schemeClr val="tx1"/>
                </a:solidFill>
                <a:effectLst/>
                <a:uFillTx/>
                <a:latin typeface="+mn-lt"/>
                <a:ea typeface="+mn-ea"/>
                <a:cs typeface="+mn-cs"/>
                <a:sym typeface="Helvetica Neue"/>
              </a:rPr>
              <a:t>(t)]</a:t>
            </a:r>
          </a:p>
        </p:txBody>
      </p:sp>
      <p:sp>
        <p:nvSpPr>
          <p:cNvPr id="22" name="TextBox 21">
            <a:extLst>
              <a:ext uri="{FF2B5EF4-FFF2-40B4-BE49-F238E27FC236}">
                <a16:creationId xmlns:a16="http://schemas.microsoft.com/office/drawing/2014/main" id="{C645ABB7-C915-E4C4-0451-4B2E08CC2B7E}"/>
              </a:ext>
            </a:extLst>
          </p:cNvPr>
          <p:cNvSpPr txBox="1"/>
          <p:nvPr/>
        </p:nvSpPr>
        <p:spPr>
          <a:xfrm>
            <a:off x="7806165" y="1075416"/>
            <a:ext cx="2409314"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CA" sz="1600" dirty="0">
                <a:solidFill>
                  <a:schemeClr val="tx1"/>
                </a:solidFill>
              </a:rPr>
              <a:t>R</a:t>
            </a:r>
            <a:r>
              <a:rPr kumimoji="0" lang="en-CA" sz="1600" b="0" i="0" u="none" strike="noStrike" cap="none" spc="0" normalizeH="0" baseline="0" dirty="0">
                <a:ln>
                  <a:noFill/>
                </a:ln>
                <a:solidFill>
                  <a:schemeClr val="tx1"/>
                </a:solidFill>
                <a:effectLst/>
                <a:uFillTx/>
                <a:latin typeface="+mn-lt"/>
                <a:ea typeface="+mn-ea"/>
                <a:cs typeface="+mn-cs"/>
                <a:sym typeface="Helvetica Neue"/>
              </a:rPr>
              <a:t>x Equalization &amp; Filtering</a:t>
            </a:r>
          </a:p>
        </p:txBody>
      </p:sp>
      <p:pic>
        <p:nvPicPr>
          <p:cNvPr id="23" name="Picture 22">
            <a:extLst>
              <a:ext uri="{FF2B5EF4-FFF2-40B4-BE49-F238E27FC236}">
                <a16:creationId xmlns:a16="http://schemas.microsoft.com/office/drawing/2014/main" id="{FDE85D58-F90F-68FB-0F33-91E13E03F8B7}"/>
              </a:ext>
            </a:extLst>
          </p:cNvPr>
          <p:cNvPicPr>
            <a:picLocks noChangeAspect="1"/>
          </p:cNvPicPr>
          <p:nvPr/>
        </p:nvPicPr>
        <p:blipFill>
          <a:blip r:embed="rId6"/>
          <a:stretch>
            <a:fillRect/>
          </a:stretch>
        </p:blipFill>
        <p:spPr>
          <a:xfrm>
            <a:off x="10369821" y="4643759"/>
            <a:ext cx="1822179" cy="1362603"/>
          </a:xfrm>
          <a:prstGeom prst="rect">
            <a:avLst/>
          </a:prstGeom>
        </p:spPr>
      </p:pic>
      <p:sp>
        <p:nvSpPr>
          <p:cNvPr id="24" name="TextBox 23">
            <a:extLst>
              <a:ext uri="{FF2B5EF4-FFF2-40B4-BE49-F238E27FC236}">
                <a16:creationId xmlns:a16="http://schemas.microsoft.com/office/drawing/2014/main" id="{2AE52684-558D-4030-CBAC-10DB01707C46}"/>
              </a:ext>
            </a:extLst>
          </p:cNvPr>
          <p:cNvSpPr txBox="1"/>
          <p:nvPr/>
        </p:nvSpPr>
        <p:spPr>
          <a:xfrm>
            <a:off x="10521884" y="1383193"/>
            <a:ext cx="1598943" cy="1754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CA" sz="1400" dirty="0">
                <a:solidFill>
                  <a:schemeClr val="tx1"/>
                </a:solidFill>
              </a:rPr>
              <a:t>R</a:t>
            </a:r>
            <a:r>
              <a:rPr kumimoji="0" lang="en-CA" sz="1400" b="0" i="0" u="none" strike="noStrike" cap="none" spc="0" normalizeH="0" baseline="0" dirty="0">
                <a:ln>
                  <a:noFill/>
                </a:ln>
                <a:solidFill>
                  <a:schemeClr val="tx1"/>
                </a:solidFill>
                <a:effectLst/>
                <a:uFillTx/>
                <a:latin typeface="+mn-lt"/>
                <a:ea typeface="+mn-ea"/>
                <a:cs typeface="+mn-cs"/>
                <a:sym typeface="Helvetica Neue"/>
              </a:rPr>
              <a:t>x </a:t>
            </a:r>
            <a:r>
              <a:rPr kumimoji="0" lang="en-CA" sz="1400" b="0" i="0" u="none" strike="noStrike" cap="none" spc="0" normalizeH="0" baseline="0" dirty="0" err="1">
                <a:ln>
                  <a:noFill/>
                </a:ln>
                <a:solidFill>
                  <a:schemeClr val="tx1"/>
                </a:solidFill>
                <a:effectLst/>
                <a:uFillTx/>
                <a:latin typeface="+mn-lt"/>
                <a:ea typeface="+mn-ea"/>
                <a:cs typeface="+mn-cs"/>
                <a:sym typeface="Helvetica Neue"/>
              </a:rPr>
              <a:t>AMI_GetWave</a:t>
            </a:r>
            <a:r>
              <a:rPr kumimoji="0" lang="en-CA" sz="1400" b="0" i="0" u="none" strike="noStrike" cap="none" spc="0" normalizeH="0" baseline="0" dirty="0">
                <a:ln>
                  <a:noFill/>
                </a:ln>
                <a:solidFill>
                  <a:schemeClr val="tx1"/>
                </a:solidFill>
                <a:effectLst/>
                <a:uFillTx/>
                <a:latin typeface="+mn-lt"/>
                <a:ea typeface="+mn-ea"/>
                <a:cs typeface="+mn-cs"/>
                <a:sym typeface="Helvetica Neue"/>
              </a:rPr>
              <a:t>() = True =&gt;</a:t>
            </a:r>
          </a:p>
          <a:p>
            <a:pPr marL="0" marR="0" indent="0" algn="l" defTabSz="2438338" rtl="0" fontAlgn="auto" latinLnBrk="0" hangingPunct="0">
              <a:lnSpc>
                <a:spcPct val="100000"/>
              </a:lnSpc>
              <a:spcBef>
                <a:spcPts val="0"/>
              </a:spcBef>
              <a:spcAft>
                <a:spcPts val="0"/>
              </a:spcAft>
              <a:buClrTx/>
              <a:buSzTx/>
              <a:buFontTx/>
              <a:buNone/>
              <a:tabLst/>
            </a:pPr>
            <a:r>
              <a:rPr lang="en-CA" sz="1400" dirty="0">
                <a:solidFill>
                  <a:schemeClr val="tx1"/>
                </a:solidFill>
              </a:rPr>
              <a:t>Rx equalization and/or filtering</a:t>
            </a:r>
          </a:p>
          <a:p>
            <a:pPr defTabSz="2438338">
              <a:lnSpc>
                <a:spcPct val="100000"/>
              </a:lnSpc>
              <a:spcBef>
                <a:spcPts val="0"/>
              </a:spcBef>
            </a:pPr>
            <a:r>
              <a:rPr lang="en-CA" sz="1400" dirty="0">
                <a:solidFill>
                  <a:schemeClr val="tx1"/>
                </a:solidFill>
              </a:rPr>
              <a:t>i</a:t>
            </a:r>
            <a:r>
              <a:rPr kumimoji="0" lang="en-CA" sz="1400" b="0" i="0" u="none" strike="noStrike" cap="none" spc="0" normalizeH="0" baseline="0" dirty="0">
                <a:ln>
                  <a:noFill/>
                </a:ln>
                <a:solidFill>
                  <a:schemeClr val="tx1"/>
                </a:solidFill>
                <a:effectLst/>
                <a:uFillTx/>
                <a:latin typeface="+mn-lt"/>
                <a:ea typeface="+mn-ea"/>
                <a:cs typeface="+mn-cs"/>
                <a:sym typeface="Helvetica Neue"/>
              </a:rPr>
              <a:t>s </a:t>
            </a:r>
            <a:r>
              <a:rPr lang="en-CA" sz="1400" dirty="0">
                <a:solidFill>
                  <a:schemeClr val="tx1"/>
                </a:solidFill>
              </a:rPr>
              <a:t>a</a:t>
            </a:r>
            <a:r>
              <a:rPr kumimoji="0" lang="en-CA" sz="1400" b="0" i="0" u="none" strike="noStrike" cap="none" spc="0" normalizeH="0" baseline="0" dirty="0">
                <a:ln>
                  <a:noFill/>
                </a:ln>
                <a:solidFill>
                  <a:schemeClr val="tx1"/>
                </a:solidFill>
                <a:effectLst/>
                <a:uFillTx/>
                <a:latin typeface="+mn-lt"/>
                <a:ea typeface="+mn-ea"/>
                <a:cs typeface="+mn-cs"/>
                <a:sym typeface="Helvetica Neue"/>
              </a:rPr>
              <a:t>pplied to </a:t>
            </a:r>
            <a:r>
              <a:rPr lang="en-CA" sz="1400" dirty="0">
                <a:solidFill>
                  <a:schemeClr val="tx1"/>
                </a:solidFill>
              </a:rPr>
              <a:t>the R</a:t>
            </a:r>
            <a:r>
              <a:rPr kumimoji="0" lang="en-CA" sz="1400" b="0" i="0" u="none" strike="noStrike" cap="none" spc="0" normalizeH="0" baseline="0" dirty="0">
                <a:ln>
                  <a:noFill/>
                </a:ln>
                <a:solidFill>
                  <a:schemeClr val="tx1"/>
                </a:solidFill>
                <a:effectLst/>
                <a:uFillTx/>
                <a:latin typeface="+mn-lt"/>
                <a:ea typeface="+mn-ea"/>
                <a:cs typeface="+mn-cs"/>
                <a:sym typeface="Helvetica Neue"/>
              </a:rPr>
              <a:t>x </a:t>
            </a:r>
            <a:r>
              <a:rPr kumimoji="0" lang="en-CA" sz="1400" b="0" i="0" u="none" strike="noStrike" cap="none" spc="0" normalizeH="0" baseline="0" dirty="0" err="1">
                <a:ln>
                  <a:noFill/>
                </a:ln>
                <a:solidFill>
                  <a:schemeClr val="tx1"/>
                </a:solidFill>
                <a:effectLst/>
                <a:uFillTx/>
                <a:latin typeface="+mn-lt"/>
                <a:ea typeface="+mn-ea"/>
                <a:cs typeface="+mn-cs"/>
                <a:sym typeface="Helvetica Neue"/>
              </a:rPr>
              <a:t>AMI_GetWave</a:t>
            </a:r>
            <a:r>
              <a:rPr kumimoji="0" lang="en-CA" sz="1400" b="0" i="0" u="none" strike="noStrike" cap="none" spc="0" normalizeH="0" baseline="0" dirty="0">
                <a:ln>
                  <a:noFill/>
                </a:ln>
                <a:solidFill>
                  <a:schemeClr val="tx1"/>
                </a:solidFill>
                <a:effectLst/>
                <a:uFillTx/>
                <a:latin typeface="+mn-lt"/>
                <a:ea typeface="+mn-ea"/>
                <a:cs typeface="+mn-cs"/>
                <a:sym typeface="Helvetica Neue"/>
              </a:rPr>
              <a:t>() </a:t>
            </a:r>
            <a:endParaRPr lang="en-CA" sz="1400" dirty="0">
              <a:solidFill>
                <a:schemeClr val="tx1"/>
              </a:solidFill>
            </a:endParaRPr>
          </a:p>
          <a:p>
            <a:pPr defTabSz="2438338">
              <a:lnSpc>
                <a:spcPct val="100000"/>
              </a:lnSpc>
              <a:spcBef>
                <a:spcPts val="0"/>
              </a:spcBef>
            </a:pPr>
            <a:r>
              <a:rPr kumimoji="0" lang="en-CA" sz="1400" b="0" i="0" u="none" strike="noStrike" cap="none" spc="0" normalizeH="0" baseline="0" dirty="0">
                <a:ln>
                  <a:noFill/>
                </a:ln>
                <a:solidFill>
                  <a:schemeClr val="tx1"/>
                </a:solidFill>
                <a:effectLst/>
                <a:uFillTx/>
                <a:latin typeface="+mn-lt"/>
                <a:ea typeface="+mn-ea"/>
                <a:cs typeface="+mn-cs"/>
                <a:sym typeface="Helvetica Neue"/>
              </a:rPr>
              <a:t>function</a:t>
            </a:r>
          </a:p>
          <a:p>
            <a:pPr marL="0" marR="0" indent="0" algn="l" defTabSz="2438338" rtl="0" fontAlgn="auto" latinLnBrk="0" hangingPunct="0">
              <a:lnSpc>
                <a:spcPct val="100000"/>
              </a:lnSpc>
              <a:spcBef>
                <a:spcPts val="0"/>
              </a:spcBef>
              <a:spcAft>
                <a:spcPts val="0"/>
              </a:spcAft>
              <a:buClrTx/>
              <a:buSzTx/>
              <a:buFontTx/>
              <a:buNone/>
              <a:tabLst/>
            </a:pPr>
            <a:r>
              <a:rPr kumimoji="0" lang="en-CA" sz="1600" b="0" i="0" u="none" strike="noStrike" cap="none" spc="0" normalizeH="0" baseline="0" dirty="0">
                <a:ln>
                  <a:noFill/>
                </a:ln>
                <a:solidFill>
                  <a:srgbClr val="00B050"/>
                </a:solidFill>
                <a:effectLst/>
                <a:uFillTx/>
                <a:latin typeface="+mn-lt"/>
                <a:ea typeface="+mn-ea"/>
                <a:cs typeface="+mn-cs"/>
                <a:sym typeface="Helvetica Neue"/>
              </a:rPr>
              <a:t> </a:t>
            </a:r>
          </a:p>
        </p:txBody>
      </p:sp>
      <p:sp>
        <p:nvSpPr>
          <p:cNvPr id="25" name="Oval 24">
            <a:extLst>
              <a:ext uri="{FF2B5EF4-FFF2-40B4-BE49-F238E27FC236}">
                <a16:creationId xmlns:a16="http://schemas.microsoft.com/office/drawing/2014/main" id="{48AAAC26-C566-8B4A-66C9-13EA9CD4C93C}"/>
              </a:ext>
            </a:extLst>
          </p:cNvPr>
          <p:cNvSpPr/>
          <p:nvPr/>
        </p:nvSpPr>
        <p:spPr>
          <a:xfrm>
            <a:off x="2150058" y="1439640"/>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rPr>
              <a:t>4</a:t>
            </a:r>
          </a:p>
        </p:txBody>
      </p:sp>
      <p:sp>
        <p:nvSpPr>
          <p:cNvPr id="26" name="Oval 25">
            <a:extLst>
              <a:ext uri="{FF2B5EF4-FFF2-40B4-BE49-F238E27FC236}">
                <a16:creationId xmlns:a16="http://schemas.microsoft.com/office/drawing/2014/main" id="{18433AC9-80C0-0522-7D38-ADEC9CEF8C9C}"/>
              </a:ext>
            </a:extLst>
          </p:cNvPr>
          <p:cNvSpPr/>
          <p:nvPr/>
        </p:nvSpPr>
        <p:spPr>
          <a:xfrm>
            <a:off x="2090970" y="3815255"/>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lang="en-CA" sz="1800" b="1" dirty="0">
                <a:solidFill>
                  <a:schemeClr val="bg1"/>
                </a:solidFill>
                <a:latin typeface="Helvetica Neue Medium"/>
                <a:ea typeface="Helvetica Neue Medium"/>
                <a:cs typeface="Helvetica Neue Medium"/>
                <a:sym typeface="Helvetica Neue Medium"/>
              </a:rPr>
              <a:t>5</a:t>
            </a:r>
            <a:endPar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endParaRPr>
          </a:p>
        </p:txBody>
      </p:sp>
      <p:sp>
        <p:nvSpPr>
          <p:cNvPr id="27" name="Oval 26">
            <a:extLst>
              <a:ext uri="{FF2B5EF4-FFF2-40B4-BE49-F238E27FC236}">
                <a16:creationId xmlns:a16="http://schemas.microsoft.com/office/drawing/2014/main" id="{C39E9A79-B93F-581E-94FF-126A19EC42D5}"/>
              </a:ext>
            </a:extLst>
          </p:cNvPr>
          <p:cNvSpPr/>
          <p:nvPr/>
        </p:nvSpPr>
        <p:spPr>
          <a:xfrm>
            <a:off x="9962032" y="1406719"/>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lang="en-CA" sz="1800" b="1" dirty="0">
                <a:solidFill>
                  <a:schemeClr val="bg1"/>
                </a:solidFill>
                <a:latin typeface="Helvetica Neue Medium"/>
                <a:ea typeface="Helvetica Neue Medium"/>
                <a:cs typeface="Helvetica Neue Medium"/>
                <a:sym typeface="Helvetica Neue Medium"/>
              </a:rPr>
              <a:t>7</a:t>
            </a:r>
            <a:endPar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endParaRPr>
          </a:p>
        </p:txBody>
      </p:sp>
      <p:sp>
        <p:nvSpPr>
          <p:cNvPr id="28" name="Oval 27">
            <a:extLst>
              <a:ext uri="{FF2B5EF4-FFF2-40B4-BE49-F238E27FC236}">
                <a16:creationId xmlns:a16="http://schemas.microsoft.com/office/drawing/2014/main" id="{99E94497-8D98-B287-4C7B-4D6D8B8B2FBB}"/>
              </a:ext>
            </a:extLst>
          </p:cNvPr>
          <p:cNvSpPr/>
          <p:nvPr/>
        </p:nvSpPr>
        <p:spPr>
          <a:xfrm>
            <a:off x="9953909" y="3700462"/>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lang="en-CA" sz="1800" b="1" dirty="0">
                <a:solidFill>
                  <a:schemeClr val="bg1"/>
                </a:solidFill>
                <a:latin typeface="Helvetica Neue Medium"/>
                <a:ea typeface="Helvetica Neue Medium"/>
                <a:cs typeface="Helvetica Neue Medium"/>
                <a:sym typeface="Helvetica Neue Medium"/>
              </a:rPr>
              <a:t>6</a:t>
            </a:r>
            <a:endPar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endParaRPr>
          </a:p>
        </p:txBody>
      </p:sp>
      <p:sp>
        <p:nvSpPr>
          <p:cNvPr id="52" name="Arrow: Right 51">
            <a:extLst>
              <a:ext uri="{FF2B5EF4-FFF2-40B4-BE49-F238E27FC236}">
                <a16:creationId xmlns:a16="http://schemas.microsoft.com/office/drawing/2014/main" id="{48183794-A594-F73A-5CDF-A57F6A3698C2}"/>
              </a:ext>
            </a:extLst>
          </p:cNvPr>
          <p:cNvSpPr/>
          <p:nvPr/>
        </p:nvSpPr>
        <p:spPr>
          <a:xfrm>
            <a:off x="9299934" y="3173248"/>
            <a:ext cx="834867" cy="200942"/>
          </a:xfrm>
          <a:prstGeom prst="rightArrow">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3" name="TextBox 52">
            <a:extLst>
              <a:ext uri="{FF2B5EF4-FFF2-40B4-BE49-F238E27FC236}">
                <a16:creationId xmlns:a16="http://schemas.microsoft.com/office/drawing/2014/main" id="{3468FCC2-EE5F-3DD0-8FD9-7A2D2E9816F1}"/>
              </a:ext>
            </a:extLst>
          </p:cNvPr>
          <p:cNvSpPr txBox="1"/>
          <p:nvPr/>
        </p:nvSpPr>
        <p:spPr>
          <a:xfrm>
            <a:off x="8117473" y="3421210"/>
            <a:ext cx="3541664"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2438338">
              <a:lnSpc>
                <a:spcPct val="100000"/>
              </a:lnSpc>
              <a:spcBef>
                <a:spcPts val="0"/>
              </a:spcBef>
            </a:pPr>
            <a:r>
              <a:rPr kumimoji="0" lang="en-CA" sz="1200" b="0" i="0" u="none" strike="noStrike" cap="none" spc="0" normalizeH="0" baseline="0" dirty="0">
                <a:ln>
                  <a:noFill/>
                </a:ln>
                <a:solidFill>
                  <a:schemeClr val="tx1"/>
                </a:solidFill>
                <a:effectLst/>
                <a:uFillTx/>
                <a:latin typeface="+mn-lt"/>
                <a:ea typeface="+mn-ea"/>
                <a:cs typeface="+mn-cs"/>
                <a:sym typeface="Helvetica Neue"/>
              </a:rPr>
              <a:t>Analog waveform </a:t>
            </a:r>
            <a:r>
              <a:rPr lang="en-CA" sz="1200" dirty="0">
                <a:solidFill>
                  <a:schemeClr val="tx1"/>
                </a:solidFill>
              </a:rPr>
              <a:t>sent to </a:t>
            </a:r>
            <a:r>
              <a:rPr kumimoji="0" lang="en-CA" sz="1200" b="0" i="0" u="none" strike="noStrike" cap="none" spc="0" normalizeH="0" baseline="0" dirty="0">
                <a:ln>
                  <a:noFill/>
                </a:ln>
                <a:solidFill>
                  <a:schemeClr val="tx1"/>
                </a:solidFill>
                <a:effectLst/>
                <a:uFillTx/>
                <a:latin typeface="+mn-lt"/>
                <a:ea typeface="+mn-ea"/>
                <a:cs typeface="+mn-cs"/>
                <a:sym typeface="Helvetica Neue"/>
              </a:rPr>
              <a:t> EDA tool </a:t>
            </a:r>
            <a:r>
              <a:rPr lang="en-CA" sz="1200" dirty="0">
                <a:solidFill>
                  <a:schemeClr val="tx1"/>
                </a:solidFill>
              </a:rPr>
              <a:t>for processing</a:t>
            </a:r>
            <a:endParaRPr kumimoji="0" lang="en-CA" sz="1200" b="0" i="0" u="none" strike="noStrike" cap="none" spc="0" normalizeH="0" baseline="0" dirty="0">
              <a:ln>
                <a:noFill/>
              </a:ln>
              <a:solidFill>
                <a:schemeClr val="tx1"/>
              </a:solidFill>
              <a:effectLst/>
              <a:uFillTx/>
              <a:latin typeface="+mn-lt"/>
              <a:ea typeface="+mn-ea"/>
              <a:cs typeface="+mn-cs"/>
              <a:sym typeface="Helvetica Neue"/>
            </a:endParaRPr>
          </a:p>
        </p:txBody>
      </p:sp>
      <p:pic>
        <p:nvPicPr>
          <p:cNvPr id="54" name="Picture 53">
            <a:extLst>
              <a:ext uri="{FF2B5EF4-FFF2-40B4-BE49-F238E27FC236}">
                <a16:creationId xmlns:a16="http://schemas.microsoft.com/office/drawing/2014/main" id="{B60D7C1D-A968-265D-6024-B2E4C817AA46}"/>
              </a:ext>
            </a:extLst>
          </p:cNvPr>
          <p:cNvPicPr>
            <a:picLocks noChangeAspect="1"/>
          </p:cNvPicPr>
          <p:nvPr/>
        </p:nvPicPr>
        <p:blipFill>
          <a:blip r:embed="rId7"/>
          <a:stretch>
            <a:fillRect/>
          </a:stretch>
        </p:blipFill>
        <p:spPr>
          <a:xfrm>
            <a:off x="4815994" y="3055695"/>
            <a:ext cx="2828104" cy="916850"/>
          </a:xfrm>
          <a:prstGeom prst="rect">
            <a:avLst/>
          </a:prstGeom>
        </p:spPr>
      </p:pic>
      <p:cxnSp>
        <p:nvCxnSpPr>
          <p:cNvPr id="55" name="Straight Arrow Connector 54">
            <a:extLst>
              <a:ext uri="{FF2B5EF4-FFF2-40B4-BE49-F238E27FC236}">
                <a16:creationId xmlns:a16="http://schemas.microsoft.com/office/drawing/2014/main" id="{D3D5C9E4-5995-0589-C8A8-964CC044A3FA}"/>
              </a:ext>
            </a:extLst>
          </p:cNvPr>
          <p:cNvCxnSpPr>
            <a:cxnSpLocks/>
          </p:cNvCxnSpPr>
          <p:nvPr/>
        </p:nvCxnSpPr>
        <p:spPr>
          <a:xfrm flipV="1">
            <a:off x="7445587" y="2432448"/>
            <a:ext cx="823854" cy="933787"/>
          </a:xfrm>
          <a:prstGeom prst="straightConnector1">
            <a:avLst/>
          </a:prstGeom>
          <a:ln w="25400">
            <a:solidFill>
              <a:schemeClr val="accent3">
                <a:lumMod val="50000"/>
              </a:schemeClr>
            </a:solidFill>
            <a:tailEnd type="triangle"/>
          </a:ln>
        </p:spPr>
        <p:style>
          <a:lnRef idx="1">
            <a:schemeClr val="accent3"/>
          </a:lnRef>
          <a:fillRef idx="0">
            <a:schemeClr val="accent3"/>
          </a:fillRef>
          <a:effectRef idx="0">
            <a:schemeClr val="accent3"/>
          </a:effectRef>
          <a:fontRef idx="minor">
            <a:schemeClr val="tx1"/>
          </a:fontRef>
        </p:style>
      </p:cxnSp>
      <p:cxnSp>
        <p:nvCxnSpPr>
          <p:cNvPr id="56" name="Straight Arrow Connector 55">
            <a:extLst>
              <a:ext uri="{FF2B5EF4-FFF2-40B4-BE49-F238E27FC236}">
                <a16:creationId xmlns:a16="http://schemas.microsoft.com/office/drawing/2014/main" id="{E87B7C9A-121F-CC8B-DC36-CFF6A1FD012C}"/>
              </a:ext>
            </a:extLst>
          </p:cNvPr>
          <p:cNvCxnSpPr>
            <a:cxnSpLocks/>
          </p:cNvCxnSpPr>
          <p:nvPr/>
        </p:nvCxnSpPr>
        <p:spPr>
          <a:xfrm flipH="1" flipV="1">
            <a:off x="6929757" y="3331872"/>
            <a:ext cx="1289015" cy="1766126"/>
          </a:xfrm>
          <a:prstGeom prst="straightConnector1">
            <a:avLst/>
          </a:prstGeom>
          <a:noFill/>
          <a:ln w="25400" cap="flat">
            <a:solidFill>
              <a:srgbClr val="00B0F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57" name="Straight Arrow Connector 56">
            <a:extLst>
              <a:ext uri="{FF2B5EF4-FFF2-40B4-BE49-F238E27FC236}">
                <a16:creationId xmlns:a16="http://schemas.microsoft.com/office/drawing/2014/main" id="{BD2C6965-B678-95B8-7E88-00FB105FEB02}"/>
              </a:ext>
            </a:extLst>
          </p:cNvPr>
          <p:cNvCxnSpPr>
            <a:cxnSpLocks/>
          </p:cNvCxnSpPr>
          <p:nvPr/>
        </p:nvCxnSpPr>
        <p:spPr>
          <a:xfrm>
            <a:off x="3926041" y="2502714"/>
            <a:ext cx="1024967" cy="863521"/>
          </a:xfrm>
          <a:prstGeom prst="straightConnector1">
            <a:avLst/>
          </a:prstGeom>
          <a:noFill/>
          <a:ln w="25400" cap="flat">
            <a:solidFill>
              <a:srgbClr val="00B05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58" name="Straight Arrow Connector 57">
            <a:extLst>
              <a:ext uri="{FF2B5EF4-FFF2-40B4-BE49-F238E27FC236}">
                <a16:creationId xmlns:a16="http://schemas.microsoft.com/office/drawing/2014/main" id="{AE81161C-1C34-7F9D-F085-F1D84EB082F7}"/>
              </a:ext>
            </a:extLst>
          </p:cNvPr>
          <p:cNvCxnSpPr>
            <a:cxnSpLocks/>
          </p:cNvCxnSpPr>
          <p:nvPr/>
        </p:nvCxnSpPr>
        <p:spPr>
          <a:xfrm flipV="1">
            <a:off x="4142212" y="3369386"/>
            <a:ext cx="1311503" cy="1728612"/>
          </a:xfrm>
          <a:prstGeom prst="straightConnector1">
            <a:avLst/>
          </a:prstGeom>
          <a:noFill/>
          <a:ln w="25400" cap="flat">
            <a:solidFill>
              <a:srgbClr val="FFC000"/>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59" name="Picture 58">
            <a:extLst>
              <a:ext uri="{FF2B5EF4-FFF2-40B4-BE49-F238E27FC236}">
                <a16:creationId xmlns:a16="http://schemas.microsoft.com/office/drawing/2014/main" id="{133D3512-6916-6C3F-7B83-947ABF701278}"/>
              </a:ext>
            </a:extLst>
          </p:cNvPr>
          <p:cNvPicPr>
            <a:picLocks noChangeAspect="1"/>
          </p:cNvPicPr>
          <p:nvPr/>
        </p:nvPicPr>
        <p:blipFill>
          <a:blip r:embed="rId8"/>
          <a:stretch>
            <a:fillRect/>
          </a:stretch>
        </p:blipFill>
        <p:spPr>
          <a:xfrm>
            <a:off x="109882" y="4786419"/>
            <a:ext cx="1730285" cy="1473507"/>
          </a:xfrm>
          <a:prstGeom prst="rect">
            <a:avLst/>
          </a:prstGeom>
        </p:spPr>
      </p:pic>
      <p:sp>
        <p:nvSpPr>
          <p:cNvPr id="60" name="TextBox 59">
            <a:extLst>
              <a:ext uri="{FF2B5EF4-FFF2-40B4-BE49-F238E27FC236}">
                <a16:creationId xmlns:a16="http://schemas.microsoft.com/office/drawing/2014/main" id="{1389AAC2-8DE5-2D8F-F3AF-3D3307ACF9EC}"/>
              </a:ext>
            </a:extLst>
          </p:cNvPr>
          <p:cNvSpPr txBox="1"/>
          <p:nvPr/>
        </p:nvSpPr>
        <p:spPr>
          <a:xfrm>
            <a:off x="129724" y="3254223"/>
            <a:ext cx="1598943" cy="19697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CA" sz="1400" b="0" i="0" u="none" strike="noStrike" cap="none" spc="0" normalizeH="0" baseline="0" dirty="0">
                <a:ln>
                  <a:noFill/>
                </a:ln>
                <a:solidFill>
                  <a:schemeClr val="tx1"/>
                </a:solidFill>
                <a:effectLst/>
                <a:uFillTx/>
                <a:latin typeface="+mn-lt"/>
                <a:ea typeface="+mn-ea"/>
                <a:cs typeface="+mn-cs"/>
                <a:sym typeface="Helvetica Neue"/>
              </a:rPr>
              <a:t>Tx </a:t>
            </a:r>
            <a:r>
              <a:rPr kumimoji="0" lang="en-CA" sz="1400" b="0" i="0" u="none" strike="noStrike" cap="none" spc="0" normalizeH="0" baseline="0" dirty="0" err="1">
                <a:ln>
                  <a:noFill/>
                </a:ln>
                <a:solidFill>
                  <a:schemeClr val="tx1"/>
                </a:solidFill>
                <a:effectLst/>
                <a:uFillTx/>
                <a:latin typeface="+mn-lt"/>
                <a:ea typeface="+mn-ea"/>
                <a:cs typeface="+mn-cs"/>
                <a:sym typeface="Helvetica Neue"/>
              </a:rPr>
              <a:t>AMI_GetWave</a:t>
            </a:r>
            <a:r>
              <a:rPr kumimoji="0" lang="en-CA" sz="1400" b="0" i="0" u="none" strike="noStrike" cap="none" spc="0" normalizeH="0" baseline="0" dirty="0">
                <a:ln>
                  <a:noFill/>
                </a:ln>
                <a:solidFill>
                  <a:schemeClr val="tx1"/>
                </a:solidFill>
                <a:effectLst/>
                <a:uFillTx/>
                <a:latin typeface="+mn-lt"/>
                <a:ea typeface="+mn-ea"/>
                <a:cs typeface="+mn-cs"/>
                <a:sym typeface="Helvetica Neue"/>
              </a:rPr>
              <a:t>() = False =&gt;</a:t>
            </a:r>
          </a:p>
          <a:p>
            <a:pPr marL="0" marR="0" indent="0" algn="l" defTabSz="2438338" rtl="0" fontAlgn="auto" latinLnBrk="0" hangingPunct="0">
              <a:lnSpc>
                <a:spcPct val="100000"/>
              </a:lnSpc>
              <a:spcBef>
                <a:spcPts val="0"/>
              </a:spcBef>
              <a:spcAft>
                <a:spcPts val="0"/>
              </a:spcAft>
              <a:buClrTx/>
              <a:buSzTx/>
              <a:buFontTx/>
              <a:buNone/>
              <a:tabLst/>
            </a:pPr>
            <a:r>
              <a:rPr lang="en-CA" sz="1400" dirty="0">
                <a:solidFill>
                  <a:schemeClr val="tx1"/>
                </a:solidFill>
              </a:rPr>
              <a:t>Tx equalization and/or filtering</a:t>
            </a:r>
          </a:p>
          <a:p>
            <a:pPr defTabSz="2438338">
              <a:lnSpc>
                <a:spcPct val="100000"/>
              </a:lnSpc>
              <a:spcBef>
                <a:spcPts val="0"/>
              </a:spcBef>
            </a:pPr>
            <a:r>
              <a:rPr lang="en-CA" sz="1400" dirty="0">
                <a:solidFill>
                  <a:schemeClr val="tx1"/>
                </a:solidFill>
              </a:rPr>
              <a:t>i</a:t>
            </a:r>
            <a:r>
              <a:rPr kumimoji="0" lang="en-CA" sz="1400" b="0" i="0" u="none" strike="noStrike" cap="none" spc="0" normalizeH="0" baseline="0" dirty="0">
                <a:ln>
                  <a:noFill/>
                </a:ln>
                <a:solidFill>
                  <a:schemeClr val="tx1"/>
                </a:solidFill>
                <a:effectLst/>
                <a:uFillTx/>
                <a:latin typeface="+mn-lt"/>
                <a:ea typeface="+mn-ea"/>
                <a:cs typeface="+mn-cs"/>
                <a:sym typeface="Helvetica Neue"/>
              </a:rPr>
              <a:t>s </a:t>
            </a:r>
            <a:r>
              <a:rPr kumimoji="0" lang="en-CA" sz="1400" b="0" i="0" u="none" strike="noStrike" cap="none" spc="0" normalizeH="0" baseline="0" dirty="0">
                <a:ln>
                  <a:noFill/>
                </a:ln>
                <a:solidFill>
                  <a:srgbClr val="FF0000"/>
                </a:solidFill>
                <a:effectLst/>
                <a:uFillTx/>
                <a:latin typeface="+mn-lt"/>
                <a:ea typeface="+mn-ea"/>
                <a:cs typeface="+mn-cs"/>
                <a:sym typeface="Helvetica Neue"/>
              </a:rPr>
              <a:t>not</a:t>
            </a:r>
            <a:r>
              <a:rPr kumimoji="0" lang="en-CA" sz="1400" b="0" i="0" u="none" strike="noStrike" cap="none" spc="0" normalizeH="0" baseline="0" dirty="0">
                <a:ln>
                  <a:noFill/>
                </a:ln>
                <a:solidFill>
                  <a:schemeClr val="tx1"/>
                </a:solidFill>
                <a:effectLst/>
                <a:uFillTx/>
                <a:latin typeface="+mn-lt"/>
                <a:ea typeface="+mn-ea"/>
                <a:cs typeface="+mn-cs"/>
                <a:sym typeface="Helvetica Neue"/>
              </a:rPr>
              <a:t> </a:t>
            </a:r>
            <a:r>
              <a:rPr lang="en-CA" sz="1400" dirty="0">
                <a:solidFill>
                  <a:schemeClr val="tx1"/>
                </a:solidFill>
              </a:rPr>
              <a:t>a</a:t>
            </a:r>
            <a:r>
              <a:rPr kumimoji="0" lang="en-CA" sz="1400" b="0" i="0" u="none" strike="noStrike" cap="none" spc="0" normalizeH="0" baseline="0" dirty="0">
                <a:ln>
                  <a:noFill/>
                </a:ln>
                <a:solidFill>
                  <a:schemeClr val="tx1"/>
                </a:solidFill>
                <a:effectLst/>
                <a:uFillTx/>
                <a:latin typeface="+mn-lt"/>
                <a:ea typeface="+mn-ea"/>
                <a:cs typeface="+mn-cs"/>
                <a:sym typeface="Helvetica Neue"/>
              </a:rPr>
              <a:t>pplied to </a:t>
            </a:r>
            <a:r>
              <a:rPr lang="en-CA" sz="1400" dirty="0">
                <a:solidFill>
                  <a:schemeClr val="tx1"/>
                </a:solidFill>
              </a:rPr>
              <a:t>the </a:t>
            </a:r>
            <a:r>
              <a:rPr kumimoji="0" lang="en-CA" sz="1400" b="0" i="0" u="none" strike="noStrike" cap="none" spc="0" normalizeH="0" baseline="0" dirty="0">
                <a:ln>
                  <a:noFill/>
                </a:ln>
                <a:solidFill>
                  <a:schemeClr val="tx1"/>
                </a:solidFill>
                <a:effectLst/>
                <a:uFillTx/>
                <a:latin typeface="+mn-lt"/>
                <a:ea typeface="+mn-ea"/>
                <a:cs typeface="+mn-cs"/>
                <a:sym typeface="Helvetica Neue"/>
              </a:rPr>
              <a:t>Tx </a:t>
            </a:r>
            <a:r>
              <a:rPr kumimoji="0" lang="en-CA" sz="1400" b="0" i="0" u="none" strike="noStrike" cap="none" spc="0" normalizeH="0" baseline="0" dirty="0" err="1">
                <a:ln>
                  <a:noFill/>
                </a:ln>
                <a:solidFill>
                  <a:schemeClr val="tx1"/>
                </a:solidFill>
                <a:effectLst/>
                <a:uFillTx/>
                <a:latin typeface="+mn-lt"/>
                <a:ea typeface="+mn-ea"/>
                <a:cs typeface="+mn-cs"/>
                <a:sym typeface="Helvetica Neue"/>
              </a:rPr>
              <a:t>AMI_GetWave</a:t>
            </a:r>
            <a:r>
              <a:rPr kumimoji="0" lang="en-CA" sz="1400" b="0" i="0" u="none" strike="noStrike" cap="none" spc="0" normalizeH="0" baseline="0" dirty="0">
                <a:ln>
                  <a:noFill/>
                </a:ln>
                <a:solidFill>
                  <a:schemeClr val="tx1"/>
                </a:solidFill>
                <a:effectLst/>
                <a:uFillTx/>
                <a:latin typeface="+mn-lt"/>
                <a:ea typeface="+mn-ea"/>
                <a:cs typeface="+mn-cs"/>
                <a:sym typeface="Helvetica Neue"/>
              </a:rPr>
              <a:t>() </a:t>
            </a:r>
            <a:endParaRPr lang="en-CA" sz="1400" dirty="0">
              <a:solidFill>
                <a:schemeClr val="tx1"/>
              </a:solidFill>
            </a:endParaRPr>
          </a:p>
          <a:p>
            <a:pPr defTabSz="2438338">
              <a:lnSpc>
                <a:spcPct val="100000"/>
              </a:lnSpc>
              <a:spcBef>
                <a:spcPts val="0"/>
              </a:spcBef>
            </a:pPr>
            <a:r>
              <a:rPr kumimoji="0" lang="en-CA" sz="1400" b="0" i="0" u="none" strike="noStrike" cap="none" spc="0" normalizeH="0" baseline="0" dirty="0">
                <a:ln>
                  <a:noFill/>
                </a:ln>
                <a:solidFill>
                  <a:schemeClr val="tx1"/>
                </a:solidFill>
                <a:effectLst/>
                <a:uFillTx/>
                <a:latin typeface="+mn-lt"/>
                <a:ea typeface="+mn-ea"/>
                <a:cs typeface="+mn-cs"/>
                <a:sym typeface="Helvetica Neue"/>
              </a:rPr>
              <a:t>function</a:t>
            </a:r>
          </a:p>
          <a:p>
            <a:pPr marL="0" marR="0" indent="0" algn="l" defTabSz="2438338" rtl="0" fontAlgn="auto" latinLnBrk="0" hangingPunct="0">
              <a:lnSpc>
                <a:spcPct val="100000"/>
              </a:lnSpc>
              <a:spcBef>
                <a:spcPts val="0"/>
              </a:spcBef>
              <a:spcAft>
                <a:spcPts val="0"/>
              </a:spcAft>
              <a:buClrTx/>
              <a:buSzTx/>
              <a:buFontTx/>
              <a:buNone/>
              <a:tabLst/>
            </a:pPr>
            <a:r>
              <a:rPr kumimoji="0" lang="en-CA" sz="1600" b="0" i="0" u="none" strike="noStrike" cap="none" spc="0" normalizeH="0" baseline="0" dirty="0">
                <a:ln>
                  <a:noFill/>
                </a:ln>
                <a:solidFill>
                  <a:srgbClr val="00B050"/>
                </a:solidFill>
                <a:effectLst/>
                <a:uFillTx/>
                <a:latin typeface="+mn-lt"/>
                <a:ea typeface="+mn-ea"/>
                <a:cs typeface="+mn-cs"/>
                <a:sym typeface="Helvetica Neue"/>
              </a:rPr>
              <a:t> </a:t>
            </a:r>
          </a:p>
        </p:txBody>
      </p:sp>
      <p:pic>
        <p:nvPicPr>
          <p:cNvPr id="61" name="Picture 60">
            <a:extLst>
              <a:ext uri="{FF2B5EF4-FFF2-40B4-BE49-F238E27FC236}">
                <a16:creationId xmlns:a16="http://schemas.microsoft.com/office/drawing/2014/main" id="{8F43CB6D-1195-19EE-5D07-10B3CBDB94F9}"/>
              </a:ext>
            </a:extLst>
          </p:cNvPr>
          <p:cNvPicPr>
            <a:picLocks noChangeAspect="1"/>
          </p:cNvPicPr>
          <p:nvPr/>
        </p:nvPicPr>
        <p:blipFill>
          <a:blip r:embed="rId9"/>
          <a:stretch>
            <a:fillRect/>
          </a:stretch>
        </p:blipFill>
        <p:spPr>
          <a:xfrm>
            <a:off x="4983969" y="5109469"/>
            <a:ext cx="2409314" cy="1112472"/>
          </a:xfrm>
          <a:prstGeom prst="rect">
            <a:avLst/>
          </a:prstGeom>
        </p:spPr>
      </p:pic>
      <p:sp>
        <p:nvSpPr>
          <p:cNvPr id="62" name="TextBox 61">
            <a:extLst>
              <a:ext uri="{FF2B5EF4-FFF2-40B4-BE49-F238E27FC236}">
                <a16:creationId xmlns:a16="http://schemas.microsoft.com/office/drawing/2014/main" id="{3B37EB45-57F8-85FB-5F66-1FAC8ACDDBF7}"/>
              </a:ext>
            </a:extLst>
          </p:cNvPr>
          <p:cNvSpPr txBox="1"/>
          <p:nvPr/>
        </p:nvSpPr>
        <p:spPr>
          <a:xfrm>
            <a:off x="5356563" y="5523173"/>
            <a:ext cx="2109552"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CA" sz="1400" b="0" i="0" u="none" strike="noStrike" cap="none" spc="0" normalizeH="0" baseline="0" dirty="0">
                <a:ln>
                  <a:noFill/>
                </a:ln>
                <a:solidFill>
                  <a:srgbClr val="00B050"/>
                </a:solidFill>
                <a:effectLst/>
                <a:uFillTx/>
                <a:latin typeface="+mn-lt"/>
                <a:ea typeface="+mn-ea"/>
                <a:cs typeface="+mn-cs"/>
                <a:sym typeface="Helvetica Neue"/>
              </a:rPr>
              <a:t>H</a:t>
            </a:r>
            <a:r>
              <a:rPr lang="en-CA" sz="1400" baseline="-25000" dirty="0">
                <a:solidFill>
                  <a:srgbClr val="00B050"/>
                </a:solidFill>
              </a:rPr>
              <a:t>TEI</a:t>
            </a:r>
            <a:r>
              <a:rPr kumimoji="0" lang="en-CA" sz="1400" b="0" i="0" u="none" strike="noStrike" cap="none" spc="0" normalizeH="0" baseline="0" dirty="0">
                <a:ln>
                  <a:noFill/>
                </a:ln>
                <a:solidFill>
                  <a:srgbClr val="00B050"/>
                </a:solidFill>
                <a:effectLst/>
                <a:uFillTx/>
                <a:latin typeface="+mn-lt"/>
                <a:ea typeface="+mn-ea"/>
                <a:cs typeface="+mn-cs"/>
                <a:sym typeface="Helvetica Neue"/>
              </a:rPr>
              <a:t>(t) includes </a:t>
            </a:r>
          </a:p>
          <a:p>
            <a:pPr marL="0" marR="0" indent="0" algn="l" defTabSz="2438338" rtl="0" fontAlgn="auto" latinLnBrk="0" hangingPunct="0">
              <a:lnSpc>
                <a:spcPct val="100000"/>
              </a:lnSpc>
              <a:spcBef>
                <a:spcPts val="0"/>
              </a:spcBef>
              <a:spcAft>
                <a:spcPts val="0"/>
              </a:spcAft>
              <a:buClrTx/>
              <a:buSzTx/>
              <a:buFontTx/>
              <a:buNone/>
              <a:tabLst/>
            </a:pPr>
            <a:r>
              <a:rPr kumimoji="0" lang="en-CA" sz="1400" b="0" i="0" u="none" strike="noStrike" cap="none" spc="0" normalizeH="0" baseline="0" dirty="0">
                <a:ln>
                  <a:noFill/>
                </a:ln>
                <a:solidFill>
                  <a:srgbClr val="00B050"/>
                </a:solidFill>
                <a:effectLst/>
                <a:uFillTx/>
                <a:latin typeface="+mn-lt"/>
                <a:ea typeface="+mn-ea"/>
                <a:cs typeface="+mn-cs"/>
                <a:sym typeface="Helvetica Neue"/>
              </a:rPr>
              <a:t>Tx Equalization &amp; Filtering</a:t>
            </a:r>
          </a:p>
        </p:txBody>
      </p:sp>
    </p:spTree>
    <p:extLst>
      <p:ext uri="{BB962C8B-B14F-4D97-AF65-F5344CB8AC3E}">
        <p14:creationId xmlns:p14="http://schemas.microsoft.com/office/powerpoint/2010/main" val="27764105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98982" y="316295"/>
            <a:ext cx="11263074" cy="1036345"/>
          </a:xfrm>
        </p:spPr>
        <p:txBody>
          <a:bodyPr>
            <a:normAutofit/>
          </a:bodyPr>
          <a:lstStyle/>
          <a:p>
            <a:r>
              <a:rPr lang="en-US" dirty="0"/>
              <a:t> Bit-by-Bit Simulation Step 8</a:t>
            </a:r>
          </a:p>
        </p:txBody>
      </p:sp>
      <p:pic>
        <p:nvPicPr>
          <p:cNvPr id="3" name="Picture 2">
            <a:extLst>
              <a:ext uri="{FF2B5EF4-FFF2-40B4-BE49-F238E27FC236}">
                <a16:creationId xmlns:a16="http://schemas.microsoft.com/office/drawing/2014/main" id="{B96040BC-F428-899C-687D-05E565687953}"/>
              </a:ext>
            </a:extLst>
          </p:cNvPr>
          <p:cNvPicPr>
            <a:picLocks noChangeAspect="1"/>
          </p:cNvPicPr>
          <p:nvPr/>
        </p:nvPicPr>
        <p:blipFill>
          <a:blip r:embed="rId2"/>
          <a:stretch>
            <a:fillRect/>
          </a:stretch>
        </p:blipFill>
        <p:spPr>
          <a:xfrm>
            <a:off x="7687831" y="1352640"/>
            <a:ext cx="4155393" cy="2426418"/>
          </a:xfrm>
          <a:prstGeom prst="rect">
            <a:avLst/>
          </a:prstGeom>
        </p:spPr>
      </p:pic>
      <p:pic>
        <p:nvPicPr>
          <p:cNvPr id="4" name="Picture 3">
            <a:extLst>
              <a:ext uri="{FF2B5EF4-FFF2-40B4-BE49-F238E27FC236}">
                <a16:creationId xmlns:a16="http://schemas.microsoft.com/office/drawing/2014/main" id="{FC9A9394-5CD9-A209-DF6A-53ACD0367FFA}"/>
              </a:ext>
            </a:extLst>
          </p:cNvPr>
          <p:cNvPicPr>
            <a:picLocks noChangeAspect="1"/>
          </p:cNvPicPr>
          <p:nvPr/>
        </p:nvPicPr>
        <p:blipFill>
          <a:blip r:embed="rId3"/>
          <a:stretch>
            <a:fillRect/>
          </a:stretch>
        </p:blipFill>
        <p:spPr>
          <a:xfrm>
            <a:off x="2288559" y="4048900"/>
            <a:ext cx="3391076" cy="2227639"/>
          </a:xfrm>
          <a:prstGeom prst="rect">
            <a:avLst/>
          </a:prstGeom>
        </p:spPr>
      </p:pic>
      <p:pic>
        <p:nvPicPr>
          <p:cNvPr id="5" name="Picture 4">
            <a:extLst>
              <a:ext uri="{FF2B5EF4-FFF2-40B4-BE49-F238E27FC236}">
                <a16:creationId xmlns:a16="http://schemas.microsoft.com/office/drawing/2014/main" id="{8592E9EB-E04B-B65C-A45C-B4DB98EB8D0D}"/>
              </a:ext>
            </a:extLst>
          </p:cNvPr>
          <p:cNvPicPr>
            <a:picLocks noChangeAspect="1"/>
          </p:cNvPicPr>
          <p:nvPr/>
        </p:nvPicPr>
        <p:blipFill>
          <a:blip r:embed="rId4"/>
          <a:stretch>
            <a:fillRect/>
          </a:stretch>
        </p:blipFill>
        <p:spPr>
          <a:xfrm>
            <a:off x="383864" y="1508477"/>
            <a:ext cx="3072650" cy="2426418"/>
          </a:xfrm>
          <a:prstGeom prst="rect">
            <a:avLst/>
          </a:prstGeom>
        </p:spPr>
      </p:pic>
      <p:sp>
        <p:nvSpPr>
          <p:cNvPr id="6" name="TextBox 5">
            <a:extLst>
              <a:ext uri="{FF2B5EF4-FFF2-40B4-BE49-F238E27FC236}">
                <a16:creationId xmlns:a16="http://schemas.microsoft.com/office/drawing/2014/main" id="{EB9AB623-653B-5B92-C99A-B7B39D23AB14}"/>
              </a:ext>
            </a:extLst>
          </p:cNvPr>
          <p:cNvSpPr txBox="1"/>
          <p:nvPr/>
        </p:nvSpPr>
        <p:spPr>
          <a:xfrm>
            <a:off x="1367833" y="1633452"/>
            <a:ext cx="119263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CA" dirty="0" err="1">
                <a:solidFill>
                  <a:schemeClr val="tx1"/>
                </a:solidFill>
              </a:rPr>
              <a:t>g</a:t>
            </a:r>
            <a:r>
              <a:rPr lang="en-CA" baseline="-25000" dirty="0" err="1">
                <a:solidFill>
                  <a:schemeClr val="tx1"/>
                </a:solidFill>
              </a:rPr>
              <a:t>REG</a:t>
            </a:r>
            <a:r>
              <a:rPr lang="en-CA" dirty="0">
                <a:solidFill>
                  <a:schemeClr val="tx1"/>
                </a:solidFill>
              </a:rPr>
              <a:t>[x</a:t>
            </a:r>
            <a:r>
              <a:rPr kumimoji="0" lang="en-CA" b="0" i="0" u="none" strike="noStrike" cap="none" spc="0" normalizeH="0" baseline="0" dirty="0">
                <a:ln>
                  <a:noFill/>
                </a:ln>
                <a:solidFill>
                  <a:schemeClr val="tx1"/>
                </a:solidFill>
                <a:effectLst/>
                <a:uFillTx/>
                <a:latin typeface="+mn-lt"/>
                <a:ea typeface="+mn-ea"/>
                <a:cs typeface="+mn-cs"/>
                <a:sym typeface="Helvetica Neue"/>
              </a:rPr>
              <a:t>(t)]</a:t>
            </a:r>
          </a:p>
        </p:txBody>
      </p:sp>
      <p:sp>
        <p:nvSpPr>
          <p:cNvPr id="7" name="TextBox 6">
            <a:extLst>
              <a:ext uri="{FF2B5EF4-FFF2-40B4-BE49-F238E27FC236}">
                <a16:creationId xmlns:a16="http://schemas.microsoft.com/office/drawing/2014/main" id="{BB38C0BA-E14F-A0F5-4418-1CC705AE44F2}"/>
              </a:ext>
            </a:extLst>
          </p:cNvPr>
          <p:cNvSpPr txBox="1"/>
          <p:nvPr/>
        </p:nvSpPr>
        <p:spPr>
          <a:xfrm>
            <a:off x="1403985" y="3561070"/>
            <a:ext cx="1220524"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2438338">
              <a:lnSpc>
                <a:spcPct val="100000"/>
              </a:lnSpc>
              <a:spcBef>
                <a:spcPts val="0"/>
              </a:spcBef>
            </a:pPr>
            <a:r>
              <a:rPr kumimoji="0" lang="en-CA" sz="1200" b="0" i="0" u="none" strike="noStrike" cap="none" spc="0" normalizeH="0" baseline="0" dirty="0">
                <a:ln>
                  <a:noFill/>
                </a:ln>
                <a:solidFill>
                  <a:schemeClr val="tx1"/>
                </a:solidFill>
                <a:effectLst/>
                <a:uFillTx/>
                <a:latin typeface="+mn-lt"/>
                <a:ea typeface="+mn-ea"/>
                <a:cs typeface="+mn-cs"/>
                <a:sym typeface="Helvetica Neue"/>
              </a:rPr>
              <a:t>Analog waveform</a:t>
            </a:r>
          </a:p>
        </p:txBody>
      </p:sp>
      <p:sp>
        <p:nvSpPr>
          <p:cNvPr id="8" name="Oval 7">
            <a:extLst>
              <a:ext uri="{FF2B5EF4-FFF2-40B4-BE49-F238E27FC236}">
                <a16:creationId xmlns:a16="http://schemas.microsoft.com/office/drawing/2014/main" id="{7FA0867B-DFCD-0D3A-93C4-11452CD9F3F4}"/>
              </a:ext>
            </a:extLst>
          </p:cNvPr>
          <p:cNvSpPr/>
          <p:nvPr/>
        </p:nvSpPr>
        <p:spPr>
          <a:xfrm>
            <a:off x="2954346" y="1637727"/>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lang="en-CA" sz="1800" b="1" dirty="0">
                <a:solidFill>
                  <a:schemeClr val="bg1"/>
                </a:solidFill>
                <a:latin typeface="Helvetica Neue Medium"/>
                <a:ea typeface="Helvetica Neue Medium"/>
                <a:cs typeface="Helvetica Neue Medium"/>
                <a:sym typeface="Helvetica Neue Medium"/>
              </a:rPr>
              <a:t>7</a:t>
            </a:r>
            <a:endPar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endParaRPr>
          </a:p>
        </p:txBody>
      </p:sp>
      <p:sp>
        <p:nvSpPr>
          <p:cNvPr id="9" name="Arrow: Right 8">
            <a:extLst>
              <a:ext uri="{FF2B5EF4-FFF2-40B4-BE49-F238E27FC236}">
                <a16:creationId xmlns:a16="http://schemas.microsoft.com/office/drawing/2014/main" id="{C329D52F-971B-E17B-D59E-AC652114AAF0}"/>
              </a:ext>
            </a:extLst>
          </p:cNvPr>
          <p:cNvSpPr/>
          <p:nvPr/>
        </p:nvSpPr>
        <p:spPr>
          <a:xfrm>
            <a:off x="3516136" y="2418501"/>
            <a:ext cx="1726421" cy="226861"/>
          </a:xfrm>
          <a:prstGeom prst="rightArrow">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TextBox 9">
            <a:extLst>
              <a:ext uri="{FF2B5EF4-FFF2-40B4-BE49-F238E27FC236}">
                <a16:creationId xmlns:a16="http://schemas.microsoft.com/office/drawing/2014/main" id="{22BAAD64-A7CF-3FC9-9DEE-90C37170F4A0}"/>
              </a:ext>
            </a:extLst>
          </p:cNvPr>
          <p:cNvSpPr txBox="1"/>
          <p:nvPr/>
        </p:nvSpPr>
        <p:spPr>
          <a:xfrm>
            <a:off x="5311961" y="2418501"/>
            <a:ext cx="1604606"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CA" sz="1600" b="0" i="0" u="none" strike="noStrike" cap="none" spc="0" normalizeH="0" baseline="0" dirty="0">
                <a:ln>
                  <a:noFill/>
                </a:ln>
                <a:solidFill>
                  <a:schemeClr val="tx1"/>
                </a:solidFill>
                <a:effectLst/>
                <a:uFillTx/>
                <a:latin typeface="+mn-lt"/>
                <a:ea typeface="+mn-ea"/>
                <a:cs typeface="+mn-cs"/>
                <a:sym typeface="Helvetica Neue"/>
              </a:rPr>
              <a:t>Rx Decision Point</a:t>
            </a:r>
          </a:p>
        </p:txBody>
      </p:sp>
      <p:sp>
        <p:nvSpPr>
          <p:cNvPr id="11" name="TextBox 10">
            <a:extLst>
              <a:ext uri="{FF2B5EF4-FFF2-40B4-BE49-F238E27FC236}">
                <a16:creationId xmlns:a16="http://schemas.microsoft.com/office/drawing/2014/main" id="{90963C51-BF37-D77F-FAE5-2F6FCC16D13C}"/>
              </a:ext>
            </a:extLst>
          </p:cNvPr>
          <p:cNvSpPr txBox="1"/>
          <p:nvPr/>
        </p:nvSpPr>
        <p:spPr>
          <a:xfrm>
            <a:off x="3806294" y="3838270"/>
            <a:ext cx="528904"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2438338">
              <a:lnSpc>
                <a:spcPct val="100000"/>
              </a:lnSpc>
              <a:spcBef>
                <a:spcPts val="0"/>
              </a:spcBef>
            </a:pPr>
            <a:r>
              <a:rPr lang="en-CA" sz="1200" dirty="0">
                <a:solidFill>
                  <a:schemeClr val="tx1"/>
                </a:solidFill>
              </a:rPr>
              <a:t>Clock</a:t>
            </a:r>
            <a:endParaRPr kumimoji="0" lang="en-CA" sz="1200" b="0" i="0" u="none" strike="noStrike" cap="none" spc="0" normalizeH="0" baseline="0" dirty="0">
              <a:ln>
                <a:noFill/>
              </a:ln>
              <a:solidFill>
                <a:schemeClr val="tx1"/>
              </a:solidFill>
              <a:effectLst/>
              <a:uFillTx/>
              <a:latin typeface="+mn-lt"/>
              <a:ea typeface="+mn-ea"/>
              <a:cs typeface="+mn-cs"/>
              <a:sym typeface="Helvetica Neue"/>
            </a:endParaRPr>
          </a:p>
        </p:txBody>
      </p:sp>
      <p:sp>
        <p:nvSpPr>
          <p:cNvPr id="24" name="Oval 23">
            <a:extLst>
              <a:ext uri="{FF2B5EF4-FFF2-40B4-BE49-F238E27FC236}">
                <a16:creationId xmlns:a16="http://schemas.microsoft.com/office/drawing/2014/main" id="{9AA7AFC5-B7E4-9501-D9D3-4A1707F8C6D6}"/>
              </a:ext>
            </a:extLst>
          </p:cNvPr>
          <p:cNvSpPr/>
          <p:nvPr/>
        </p:nvSpPr>
        <p:spPr>
          <a:xfrm>
            <a:off x="5933371" y="1967381"/>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rPr>
              <a:t>8</a:t>
            </a:r>
          </a:p>
        </p:txBody>
      </p:sp>
      <p:sp>
        <p:nvSpPr>
          <p:cNvPr id="25" name="Arrow: Bent-Up 24">
            <a:extLst>
              <a:ext uri="{FF2B5EF4-FFF2-40B4-BE49-F238E27FC236}">
                <a16:creationId xmlns:a16="http://schemas.microsoft.com/office/drawing/2014/main" id="{DDE5D4A6-2B39-8F3F-7FBC-34E107B78F81}"/>
              </a:ext>
            </a:extLst>
          </p:cNvPr>
          <p:cNvSpPr/>
          <p:nvPr/>
        </p:nvSpPr>
        <p:spPr>
          <a:xfrm>
            <a:off x="5809970" y="2966756"/>
            <a:ext cx="457200" cy="2609934"/>
          </a:xfrm>
          <a:prstGeom prst="bentUpArrow">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9" name="Arrow: Right 28">
            <a:extLst>
              <a:ext uri="{FF2B5EF4-FFF2-40B4-BE49-F238E27FC236}">
                <a16:creationId xmlns:a16="http://schemas.microsoft.com/office/drawing/2014/main" id="{CA1F4B3C-19BF-F341-DBD4-051885E4BBCA}"/>
              </a:ext>
            </a:extLst>
          </p:cNvPr>
          <p:cNvSpPr/>
          <p:nvPr/>
        </p:nvSpPr>
        <p:spPr>
          <a:xfrm>
            <a:off x="6916567" y="2462482"/>
            <a:ext cx="711642" cy="182880"/>
          </a:xfrm>
          <a:prstGeom prst="rightArrow">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0" name="TextBox 29">
            <a:extLst>
              <a:ext uri="{FF2B5EF4-FFF2-40B4-BE49-F238E27FC236}">
                <a16:creationId xmlns:a16="http://schemas.microsoft.com/office/drawing/2014/main" id="{F895C1FA-2620-D51D-13FD-702F85645FCA}"/>
              </a:ext>
            </a:extLst>
          </p:cNvPr>
          <p:cNvSpPr txBox="1"/>
          <p:nvPr/>
        </p:nvSpPr>
        <p:spPr>
          <a:xfrm>
            <a:off x="3830678" y="2671326"/>
            <a:ext cx="3541664"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2438338">
              <a:lnSpc>
                <a:spcPct val="100000"/>
              </a:lnSpc>
              <a:spcBef>
                <a:spcPts val="0"/>
              </a:spcBef>
            </a:pPr>
            <a:r>
              <a:rPr kumimoji="0" lang="en-CA" sz="1200" b="0" i="0" u="none" strike="noStrike" cap="none" spc="0" normalizeH="0" baseline="0" dirty="0">
                <a:ln>
                  <a:noFill/>
                </a:ln>
                <a:solidFill>
                  <a:schemeClr val="tx1"/>
                </a:solidFill>
                <a:effectLst/>
                <a:uFillTx/>
                <a:latin typeface="+mn-lt"/>
                <a:ea typeface="+mn-ea"/>
                <a:cs typeface="+mn-cs"/>
                <a:sym typeface="Helvetica Neue"/>
              </a:rPr>
              <a:t>Analog waveform </a:t>
            </a:r>
            <a:r>
              <a:rPr lang="en-CA" sz="1200" dirty="0">
                <a:solidFill>
                  <a:schemeClr val="tx1"/>
                </a:solidFill>
              </a:rPr>
              <a:t>sent to </a:t>
            </a:r>
            <a:r>
              <a:rPr kumimoji="0" lang="en-CA" sz="1200" b="0" i="0" u="none" strike="noStrike" cap="none" spc="0" normalizeH="0" baseline="0" dirty="0">
                <a:ln>
                  <a:noFill/>
                </a:ln>
                <a:solidFill>
                  <a:schemeClr val="tx1"/>
                </a:solidFill>
                <a:effectLst/>
                <a:uFillTx/>
                <a:latin typeface="+mn-lt"/>
                <a:ea typeface="+mn-ea"/>
                <a:cs typeface="+mn-cs"/>
                <a:sym typeface="Helvetica Neue"/>
              </a:rPr>
              <a:t> EDA tool </a:t>
            </a:r>
            <a:r>
              <a:rPr lang="en-CA" sz="1200" dirty="0">
                <a:solidFill>
                  <a:schemeClr val="tx1"/>
                </a:solidFill>
              </a:rPr>
              <a:t>for processing</a:t>
            </a:r>
            <a:endParaRPr kumimoji="0" lang="en-CA" sz="1200" b="0" i="0" u="none" strike="noStrike" cap="none" spc="0" normalizeH="0" baseline="0" dirty="0">
              <a:ln>
                <a:noFill/>
              </a:ln>
              <a:solidFill>
                <a:schemeClr val="tx1"/>
              </a:solidFill>
              <a:effectLst/>
              <a:uFillTx/>
              <a:latin typeface="+mn-lt"/>
              <a:ea typeface="+mn-ea"/>
              <a:cs typeface="+mn-cs"/>
              <a:sym typeface="Helvetica Neue"/>
            </a:endParaRPr>
          </a:p>
        </p:txBody>
      </p:sp>
      <p:sp>
        <p:nvSpPr>
          <p:cNvPr id="31" name="Oval 30">
            <a:extLst>
              <a:ext uri="{FF2B5EF4-FFF2-40B4-BE49-F238E27FC236}">
                <a16:creationId xmlns:a16="http://schemas.microsoft.com/office/drawing/2014/main" id="{827C9208-38B9-C1FC-5F73-AF6B6CE36039}"/>
              </a:ext>
            </a:extLst>
          </p:cNvPr>
          <p:cNvSpPr/>
          <p:nvPr/>
        </p:nvSpPr>
        <p:spPr>
          <a:xfrm>
            <a:off x="5404758" y="4493961"/>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lang="en-CA" sz="1800" b="1" dirty="0">
                <a:solidFill>
                  <a:schemeClr val="bg1"/>
                </a:solidFill>
                <a:latin typeface="Helvetica Neue Medium"/>
                <a:ea typeface="Helvetica Neue Medium"/>
                <a:cs typeface="Helvetica Neue Medium"/>
                <a:sym typeface="Helvetica Neue Medium"/>
              </a:rPr>
              <a:t>7</a:t>
            </a:r>
            <a:endPar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endParaRPr>
          </a:p>
        </p:txBody>
      </p:sp>
      <p:sp>
        <p:nvSpPr>
          <p:cNvPr id="33" name="TextBox 32">
            <a:extLst>
              <a:ext uri="{FF2B5EF4-FFF2-40B4-BE49-F238E27FC236}">
                <a16:creationId xmlns:a16="http://schemas.microsoft.com/office/drawing/2014/main" id="{B9F2DAD1-3185-39F6-CB3E-CA796D0EE94B}"/>
              </a:ext>
            </a:extLst>
          </p:cNvPr>
          <p:cNvSpPr txBox="1"/>
          <p:nvPr/>
        </p:nvSpPr>
        <p:spPr>
          <a:xfrm>
            <a:off x="3503126" y="2213916"/>
            <a:ext cx="1974712" cy="1876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2438338">
              <a:lnSpc>
                <a:spcPct val="100000"/>
              </a:lnSpc>
              <a:spcBef>
                <a:spcPts val="0"/>
              </a:spcBef>
            </a:pPr>
            <a:r>
              <a:rPr lang="en-CA" sz="1200" dirty="0" err="1">
                <a:solidFill>
                  <a:schemeClr val="tx1"/>
                </a:solidFill>
              </a:rPr>
              <a:t>g</a:t>
            </a:r>
            <a:r>
              <a:rPr lang="en-CA" sz="1200" baseline="-25000" dirty="0" err="1">
                <a:solidFill>
                  <a:schemeClr val="tx1"/>
                </a:solidFill>
              </a:rPr>
              <a:t>REG</a:t>
            </a:r>
            <a:r>
              <a:rPr lang="en-CA" sz="1200" dirty="0">
                <a:solidFill>
                  <a:schemeClr val="tx1"/>
                </a:solidFill>
              </a:rPr>
              <a:t>[x</a:t>
            </a:r>
            <a:r>
              <a:rPr kumimoji="0" lang="en-CA" sz="1200" b="0" i="0" u="none" strike="noStrike" cap="none" spc="0" normalizeH="0" baseline="0" dirty="0">
                <a:ln>
                  <a:noFill/>
                </a:ln>
                <a:solidFill>
                  <a:schemeClr val="tx1"/>
                </a:solidFill>
                <a:effectLst/>
                <a:uFillTx/>
                <a:latin typeface="+mn-lt"/>
                <a:ea typeface="+mn-ea"/>
                <a:cs typeface="+mn-cs"/>
                <a:sym typeface="Helvetica Neue"/>
              </a:rPr>
              <a:t>(t)]*</a:t>
            </a:r>
            <a:r>
              <a:rPr kumimoji="0" lang="en-CA" sz="1200" b="0" i="0" u="none" strike="noStrike" cap="none" spc="0" normalizeH="0" baseline="0" dirty="0">
                <a:ln>
                  <a:noFill/>
                </a:ln>
                <a:solidFill>
                  <a:srgbClr val="C00000"/>
                </a:solidFill>
                <a:effectLst/>
                <a:uFillTx/>
                <a:latin typeface="+mn-lt"/>
                <a:ea typeface="+mn-ea"/>
                <a:cs typeface="+mn-cs"/>
                <a:sym typeface="Helvetica Neue"/>
              </a:rPr>
              <a:t>H</a:t>
            </a:r>
            <a:r>
              <a:rPr kumimoji="0" lang="en-CA" sz="1200" b="0" i="0" u="none" strike="noStrike" cap="none" spc="0" normalizeH="0" baseline="-25000" dirty="0">
                <a:ln>
                  <a:noFill/>
                </a:ln>
                <a:solidFill>
                  <a:srgbClr val="C00000"/>
                </a:solidFill>
                <a:effectLst/>
                <a:uFillTx/>
                <a:latin typeface="+mn-lt"/>
                <a:ea typeface="+mn-ea"/>
                <a:cs typeface="+mn-cs"/>
                <a:sym typeface="Helvetica Neue"/>
              </a:rPr>
              <a:t>AC</a:t>
            </a:r>
            <a:r>
              <a:rPr kumimoji="0" lang="en-CA" sz="1200" b="0" i="0" u="none" strike="noStrike" cap="none" spc="0" normalizeH="0" baseline="0" dirty="0">
                <a:ln>
                  <a:noFill/>
                </a:ln>
                <a:solidFill>
                  <a:srgbClr val="C00000"/>
                </a:solidFill>
                <a:effectLst/>
                <a:uFillTx/>
                <a:latin typeface="+mn-lt"/>
                <a:ea typeface="+mn-ea"/>
                <a:cs typeface="+mn-cs"/>
                <a:sym typeface="Helvetica Neue"/>
              </a:rPr>
              <a:t>(t) </a:t>
            </a:r>
            <a:r>
              <a:rPr kumimoji="0" lang="en-CA" sz="1200" b="0" i="0" u="none" strike="noStrike" cap="none" spc="0" normalizeH="0" baseline="0" dirty="0">
                <a:ln>
                  <a:noFill/>
                </a:ln>
                <a:solidFill>
                  <a:schemeClr val="tx1"/>
                </a:solidFill>
                <a:effectLst/>
                <a:uFillTx/>
                <a:latin typeface="+mn-lt"/>
                <a:ea typeface="+mn-ea"/>
                <a:cs typeface="+mn-cs"/>
                <a:sym typeface="Helvetica Neue"/>
              </a:rPr>
              <a:t>* </a:t>
            </a:r>
            <a:r>
              <a:rPr kumimoji="0" lang="en-CA" sz="1200" b="0" i="0" u="none" strike="noStrike" cap="none" spc="0" normalizeH="0" baseline="0" dirty="0">
                <a:ln>
                  <a:noFill/>
                </a:ln>
                <a:solidFill>
                  <a:srgbClr val="00B050"/>
                </a:solidFill>
                <a:effectLst/>
                <a:uFillTx/>
                <a:latin typeface="+mn-lt"/>
                <a:ea typeface="+mn-ea"/>
                <a:cs typeface="+mn-cs"/>
                <a:sym typeface="Helvetica Neue"/>
              </a:rPr>
              <a:t>H</a:t>
            </a:r>
            <a:r>
              <a:rPr lang="en-CA" sz="1200" baseline="-25000" dirty="0">
                <a:solidFill>
                  <a:srgbClr val="00B050"/>
                </a:solidFill>
              </a:rPr>
              <a:t>TEI</a:t>
            </a:r>
            <a:r>
              <a:rPr kumimoji="0" lang="en-CA" sz="1200" b="0" i="0" u="none" strike="noStrike" cap="none" spc="0" normalizeH="0" baseline="0" dirty="0">
                <a:ln>
                  <a:noFill/>
                </a:ln>
                <a:solidFill>
                  <a:srgbClr val="00B050"/>
                </a:solidFill>
                <a:effectLst/>
                <a:uFillTx/>
                <a:latin typeface="+mn-lt"/>
                <a:ea typeface="+mn-ea"/>
                <a:cs typeface="+mn-cs"/>
                <a:sym typeface="Helvetica Neue"/>
              </a:rPr>
              <a:t>(t) </a:t>
            </a:r>
          </a:p>
        </p:txBody>
      </p:sp>
    </p:spTree>
    <p:extLst>
      <p:ext uri="{BB962C8B-B14F-4D97-AF65-F5344CB8AC3E}">
        <p14:creationId xmlns:p14="http://schemas.microsoft.com/office/powerpoint/2010/main" val="4143954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115556" y="311791"/>
            <a:ext cx="11826677" cy="1036345"/>
          </a:xfrm>
        </p:spPr>
        <p:txBody>
          <a:bodyPr>
            <a:normAutofit/>
          </a:bodyPr>
          <a:lstStyle/>
          <a:p>
            <a:r>
              <a:rPr lang="en-US" dirty="0"/>
              <a:t>Brief SERDES Simulation Tools History</a:t>
            </a:r>
          </a:p>
        </p:txBody>
      </p:sp>
      <p:sp>
        <p:nvSpPr>
          <p:cNvPr id="44" name="TextBox 43">
            <a:extLst>
              <a:ext uri="{FF2B5EF4-FFF2-40B4-BE49-F238E27FC236}">
                <a16:creationId xmlns:a16="http://schemas.microsoft.com/office/drawing/2014/main" id="{8C500E79-7CD4-2F33-2F50-03937B08C11F}"/>
              </a:ext>
            </a:extLst>
          </p:cNvPr>
          <p:cNvSpPr txBox="1"/>
          <p:nvPr/>
        </p:nvSpPr>
        <p:spPr>
          <a:xfrm>
            <a:off x="5466239" y="3066978"/>
            <a:ext cx="2319982" cy="1384995"/>
          </a:xfrm>
          <a:prstGeom prst="rect">
            <a:avLst/>
          </a:prstGeom>
          <a:solidFill>
            <a:schemeClr val="bg1"/>
          </a:solidFill>
          <a:ln w="12700">
            <a:solidFill>
              <a:schemeClr val="accent4">
                <a:lumMod val="60000"/>
                <a:lumOff val="40000"/>
              </a:schemeClr>
            </a:solidFill>
          </a:ln>
          <a:effectLst>
            <a:outerShdw blurRad="50800" dist="38100" dir="2700000" algn="tl" rotWithShape="0">
              <a:prstClr val="black">
                <a:alpha val="40000"/>
              </a:prstClr>
            </a:outerShdw>
          </a:effectLst>
        </p:spPr>
        <p:txBody>
          <a:bodyPr wrap="square" rtlCol="0">
            <a:spAutoFit/>
          </a:bodyPr>
          <a:lstStyle/>
          <a:p>
            <a:pPr marL="182880" indent="-182880">
              <a:buFont typeface="Wingdings" panose="05000000000000000000" pitchFamily="2" charset="2"/>
              <a:buChar char="§"/>
            </a:pPr>
            <a:r>
              <a:rPr lang="en-US" sz="1400" dirty="0">
                <a:solidFill>
                  <a:schemeClr val="accent4">
                    <a:lumMod val="50000"/>
                  </a:schemeClr>
                </a:solidFill>
                <a:latin typeface="Helvetica" panose="020B0604020202020204" pitchFamily="34" charset="0"/>
                <a:cs typeface="Helvetica" panose="020B0604020202020204" pitchFamily="34" charset="0"/>
              </a:rPr>
              <a:t>For channel validation</a:t>
            </a:r>
          </a:p>
          <a:p>
            <a:pPr marL="182880" indent="-182880">
              <a:buFont typeface="Wingdings" panose="05000000000000000000" pitchFamily="2" charset="2"/>
              <a:buChar char="§"/>
            </a:pPr>
            <a:r>
              <a:rPr lang="en-US" sz="1400" dirty="0">
                <a:solidFill>
                  <a:schemeClr val="accent4">
                    <a:lumMod val="50000"/>
                  </a:schemeClr>
                </a:solidFill>
                <a:latin typeface="Helvetica" panose="020B0604020202020204" pitchFamily="34" charset="0"/>
                <a:cs typeface="Helvetica" panose="020B0604020202020204" pitchFamily="34" charset="0"/>
              </a:rPr>
              <a:t>Joint Rx + Tx settings optimization</a:t>
            </a:r>
          </a:p>
          <a:p>
            <a:pPr marL="182880" indent="-182880">
              <a:buFont typeface="Wingdings" panose="05000000000000000000" pitchFamily="2" charset="2"/>
              <a:buChar char="§"/>
            </a:pPr>
            <a:r>
              <a:rPr lang="en-US" sz="1400" dirty="0">
                <a:solidFill>
                  <a:schemeClr val="accent4">
                    <a:lumMod val="50000"/>
                  </a:schemeClr>
                </a:solidFill>
                <a:latin typeface="Helvetica" panose="020B0604020202020204" pitchFamily="34" charset="0"/>
                <a:cs typeface="Helvetica" panose="020B0604020202020204" pitchFamily="34" charset="0"/>
              </a:rPr>
              <a:t>Simple models in computation core</a:t>
            </a:r>
          </a:p>
          <a:p>
            <a:pPr marL="182880" indent="-182880">
              <a:buFont typeface="Wingdings" panose="05000000000000000000" pitchFamily="2" charset="2"/>
              <a:buChar char="§"/>
            </a:pPr>
            <a:r>
              <a:rPr lang="en-US" sz="1400" dirty="0">
                <a:solidFill>
                  <a:schemeClr val="accent4">
                    <a:lumMod val="50000"/>
                  </a:schemeClr>
                </a:solidFill>
                <a:latin typeface="Helvetica" panose="020B0604020202020204" pitchFamily="34" charset="0"/>
                <a:cs typeface="Helvetica" panose="020B0604020202020204" pitchFamily="34" charset="0"/>
              </a:rPr>
              <a:t>NRZ DR ~ 60Gbps</a:t>
            </a:r>
          </a:p>
        </p:txBody>
      </p:sp>
      <p:cxnSp>
        <p:nvCxnSpPr>
          <p:cNvPr id="45" name="Straight Connector 44">
            <a:extLst>
              <a:ext uri="{FF2B5EF4-FFF2-40B4-BE49-F238E27FC236}">
                <a16:creationId xmlns:a16="http://schemas.microsoft.com/office/drawing/2014/main" id="{205D7010-C2F6-33DF-CA1E-5B0BC3D98526}"/>
              </a:ext>
            </a:extLst>
          </p:cNvPr>
          <p:cNvCxnSpPr/>
          <p:nvPr/>
        </p:nvCxnSpPr>
        <p:spPr>
          <a:xfrm flipV="1">
            <a:off x="1472910" y="2080898"/>
            <a:ext cx="0" cy="196652"/>
          </a:xfrm>
          <a:prstGeom prst="line">
            <a:avLst/>
          </a:prstGeom>
          <a:ln w="12700"/>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572A8B8A-8703-80F1-AFAD-F5FB66C8DA36}"/>
              </a:ext>
            </a:extLst>
          </p:cNvPr>
          <p:cNvCxnSpPr>
            <a:cxnSpLocks/>
            <a:stCxn id="50" idx="3"/>
          </p:cNvCxnSpPr>
          <p:nvPr/>
        </p:nvCxnSpPr>
        <p:spPr>
          <a:xfrm flipV="1">
            <a:off x="4617211" y="4553882"/>
            <a:ext cx="503832" cy="1"/>
          </a:xfrm>
          <a:prstGeom prst="line">
            <a:avLst/>
          </a:prstGeom>
          <a:ln w="127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67AACEDD-AFFB-A7A1-63FB-4ABF038325A2}"/>
              </a:ext>
            </a:extLst>
          </p:cNvPr>
          <p:cNvCxnSpPr>
            <a:cxnSpLocks/>
          </p:cNvCxnSpPr>
          <p:nvPr/>
        </p:nvCxnSpPr>
        <p:spPr>
          <a:xfrm flipV="1">
            <a:off x="5125122" y="2774910"/>
            <a:ext cx="0" cy="1778972"/>
          </a:xfrm>
          <a:prstGeom prst="line">
            <a:avLst/>
          </a:prstGeom>
          <a:ln w="127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7BC3F9A7-CCEE-F043-333E-01C5EA231D42}"/>
              </a:ext>
            </a:extLst>
          </p:cNvPr>
          <p:cNvCxnSpPr/>
          <p:nvPr/>
        </p:nvCxnSpPr>
        <p:spPr>
          <a:xfrm flipH="1">
            <a:off x="7786221" y="3203095"/>
            <a:ext cx="228261" cy="0"/>
          </a:xfrm>
          <a:prstGeom prst="line">
            <a:avLst/>
          </a:prstGeom>
          <a:ln w="12700">
            <a:solidFill>
              <a:schemeClr val="accent4">
                <a:lumMod val="60000"/>
                <a:lumOff val="40000"/>
              </a:schemeClr>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54FC1CF5-8B87-9E96-1437-511959A09ACD}"/>
              </a:ext>
            </a:extLst>
          </p:cNvPr>
          <p:cNvSpPr txBox="1"/>
          <p:nvPr/>
        </p:nvSpPr>
        <p:spPr>
          <a:xfrm>
            <a:off x="966863" y="3969107"/>
            <a:ext cx="3650348" cy="1169551"/>
          </a:xfrm>
          <a:prstGeom prst="rect">
            <a:avLst/>
          </a:prstGeom>
          <a:solidFill>
            <a:schemeClr val="bg1"/>
          </a:solidFill>
          <a:ln w="12700">
            <a:solidFill>
              <a:schemeClr val="accent2">
                <a:lumMod val="60000"/>
                <a:lumOff val="40000"/>
              </a:schemeClr>
            </a:solidFill>
          </a:ln>
          <a:effectLst>
            <a:outerShdw blurRad="50800" dist="38100" dir="2700000" algn="tl" rotWithShape="0">
              <a:prstClr val="black">
                <a:alpha val="40000"/>
              </a:prstClr>
            </a:outerShdw>
          </a:effectLst>
        </p:spPr>
        <p:txBody>
          <a:bodyPr wrap="square" rtlCol="0">
            <a:spAutoFit/>
          </a:bodyPr>
          <a:lstStyle/>
          <a:p>
            <a:pPr marL="137160" indent="-137160">
              <a:buFont typeface="Wingdings" panose="05000000000000000000" pitchFamily="2" charset="2"/>
              <a:buChar char="§"/>
            </a:pPr>
            <a:r>
              <a:rPr lang="en-US" sz="1400" dirty="0">
                <a:solidFill>
                  <a:schemeClr val="accent2">
                    <a:lumMod val="50000"/>
                  </a:schemeClr>
                </a:solidFill>
                <a:latin typeface="Helvetica" panose="020B0604020202020204" pitchFamily="34" charset="0"/>
                <a:cs typeface="Helvetica" panose="020B0604020202020204" pitchFamily="34" charset="0"/>
              </a:rPr>
              <a:t>Transient-based flow</a:t>
            </a:r>
          </a:p>
          <a:p>
            <a:pPr marL="137160" indent="-137160">
              <a:buFont typeface="Wingdings" panose="05000000000000000000" pitchFamily="2" charset="2"/>
              <a:buChar char="§"/>
            </a:pPr>
            <a:r>
              <a:rPr lang="en-US" sz="1400" dirty="0">
                <a:solidFill>
                  <a:schemeClr val="accent2">
                    <a:lumMod val="50000"/>
                  </a:schemeClr>
                </a:solidFill>
                <a:latin typeface="Helvetica" panose="020B0604020202020204" pitchFamily="34" charset="0"/>
                <a:cs typeface="Helvetica" panose="020B0604020202020204" pitchFamily="34" charset="0"/>
              </a:rPr>
              <a:t>Device models separate from computation core, allows more robust IP protection</a:t>
            </a:r>
          </a:p>
          <a:p>
            <a:pPr marL="137160" indent="-137160">
              <a:buFont typeface="Wingdings" panose="05000000000000000000" pitchFamily="2" charset="2"/>
              <a:buChar char="§"/>
            </a:pPr>
            <a:r>
              <a:rPr lang="en-US" sz="1400" dirty="0">
                <a:solidFill>
                  <a:schemeClr val="accent2">
                    <a:lumMod val="50000"/>
                  </a:schemeClr>
                </a:solidFill>
                <a:latin typeface="Helvetica" panose="020B0604020202020204" pitchFamily="34" charset="0"/>
                <a:cs typeface="Helvetica" panose="020B0604020202020204" pitchFamily="34" charset="0"/>
              </a:rPr>
              <a:t>Can simulate large number of bits fast</a:t>
            </a:r>
          </a:p>
          <a:p>
            <a:pPr marL="137160" indent="-137160">
              <a:buFont typeface="Wingdings" panose="05000000000000000000" pitchFamily="2" charset="2"/>
              <a:buChar char="§"/>
            </a:pPr>
            <a:r>
              <a:rPr lang="en-US" sz="1400" dirty="0">
                <a:solidFill>
                  <a:schemeClr val="accent2">
                    <a:lumMod val="50000"/>
                  </a:schemeClr>
                </a:solidFill>
                <a:latin typeface="Helvetica" panose="020B0604020202020204" pitchFamily="34" charset="0"/>
                <a:cs typeface="Helvetica" panose="020B0604020202020204" pitchFamily="34" charset="0"/>
              </a:rPr>
              <a:t>NRZ DR ~ 6Gbps</a:t>
            </a:r>
          </a:p>
        </p:txBody>
      </p:sp>
      <p:sp>
        <p:nvSpPr>
          <p:cNvPr id="51" name="TextBox 50">
            <a:extLst>
              <a:ext uri="{FF2B5EF4-FFF2-40B4-BE49-F238E27FC236}">
                <a16:creationId xmlns:a16="http://schemas.microsoft.com/office/drawing/2014/main" id="{0544108C-D418-F82F-10C4-505A172EF0F2}"/>
              </a:ext>
            </a:extLst>
          </p:cNvPr>
          <p:cNvSpPr txBox="1"/>
          <p:nvPr/>
        </p:nvSpPr>
        <p:spPr>
          <a:xfrm>
            <a:off x="966863" y="2323003"/>
            <a:ext cx="3650348" cy="1384995"/>
          </a:xfrm>
          <a:prstGeom prst="rect">
            <a:avLst/>
          </a:prstGeom>
          <a:solidFill>
            <a:schemeClr val="bg1"/>
          </a:solidFill>
          <a:ln w="12700">
            <a:solidFill>
              <a:schemeClr val="tx2">
                <a:lumMod val="60000"/>
                <a:lumOff val="40000"/>
              </a:schemeClr>
            </a:solidFill>
          </a:ln>
          <a:effectLst>
            <a:outerShdw blurRad="50800" dist="38100" dir="2700000" algn="tl" rotWithShape="0">
              <a:prstClr val="black">
                <a:alpha val="40000"/>
              </a:prstClr>
            </a:outerShdw>
          </a:effectLst>
        </p:spPr>
        <p:txBody>
          <a:bodyPr wrap="square" rtlCol="0">
            <a:spAutoFit/>
          </a:bodyPr>
          <a:lstStyle/>
          <a:p>
            <a:pPr marL="137160" indent="-137160">
              <a:buFont typeface="Wingdings" panose="05000000000000000000" pitchFamily="2" charset="2"/>
              <a:buChar char="§"/>
            </a:pPr>
            <a:r>
              <a:rPr lang="en-US" sz="1400" dirty="0">
                <a:solidFill>
                  <a:schemeClr val="tx2">
                    <a:lumMod val="50000"/>
                  </a:schemeClr>
                </a:solidFill>
                <a:latin typeface="Helvetica" panose="020B0604020202020204" pitchFamily="34" charset="0"/>
                <a:cs typeface="Helvetica" panose="020B0604020202020204" pitchFamily="34" charset="0"/>
              </a:rPr>
              <a:t>Includes non-linear effects and interconnect filtering, undershoots, overshoots, ringing, delays, etc.</a:t>
            </a:r>
          </a:p>
          <a:p>
            <a:pPr marL="137160" indent="-137160">
              <a:buFont typeface="Wingdings" panose="05000000000000000000" pitchFamily="2" charset="2"/>
              <a:buChar char="§"/>
            </a:pPr>
            <a:r>
              <a:rPr lang="en-US" sz="1400" dirty="0">
                <a:solidFill>
                  <a:schemeClr val="tx2">
                    <a:lumMod val="50000"/>
                  </a:schemeClr>
                </a:solidFill>
                <a:latin typeface="Helvetica" panose="020B0604020202020204" pitchFamily="34" charset="0"/>
                <a:cs typeface="Helvetica" panose="020B0604020202020204" pitchFamily="34" charset="0"/>
              </a:rPr>
              <a:t>Expensive to simulate large number of bits</a:t>
            </a:r>
          </a:p>
          <a:p>
            <a:pPr marL="137160" indent="-137160">
              <a:buFont typeface="Wingdings" panose="05000000000000000000" pitchFamily="2" charset="2"/>
              <a:buChar char="§"/>
            </a:pPr>
            <a:r>
              <a:rPr lang="en-US" sz="1400" dirty="0">
                <a:solidFill>
                  <a:schemeClr val="tx2">
                    <a:lumMod val="50000"/>
                  </a:schemeClr>
                </a:solidFill>
                <a:latin typeface="Helvetica" panose="020B0604020202020204" pitchFamily="34" charset="0"/>
                <a:cs typeface="Helvetica" panose="020B0604020202020204" pitchFamily="34" charset="0"/>
              </a:rPr>
              <a:t>NRZ DR ~ 50Mbps</a:t>
            </a:r>
          </a:p>
        </p:txBody>
      </p:sp>
      <p:sp>
        <p:nvSpPr>
          <p:cNvPr id="52" name="TextBox 51">
            <a:extLst>
              <a:ext uri="{FF2B5EF4-FFF2-40B4-BE49-F238E27FC236}">
                <a16:creationId xmlns:a16="http://schemas.microsoft.com/office/drawing/2014/main" id="{83640BCB-C49F-5BCB-DB9A-22550F791FF5}"/>
              </a:ext>
            </a:extLst>
          </p:cNvPr>
          <p:cNvSpPr txBox="1"/>
          <p:nvPr/>
        </p:nvSpPr>
        <p:spPr>
          <a:xfrm>
            <a:off x="966863" y="5376542"/>
            <a:ext cx="3700531" cy="738664"/>
          </a:xfrm>
          <a:prstGeom prst="rect">
            <a:avLst/>
          </a:prstGeom>
          <a:solidFill>
            <a:schemeClr val="bg1"/>
          </a:solidFill>
          <a:ln w="12700">
            <a:solidFill>
              <a:schemeClr val="accent2">
                <a:lumMod val="60000"/>
                <a:lumOff val="40000"/>
              </a:schemeClr>
            </a:solidFill>
          </a:ln>
          <a:effectLst>
            <a:outerShdw blurRad="50800" dist="38100" dir="2700000" algn="tl" rotWithShape="0">
              <a:prstClr val="black">
                <a:alpha val="40000"/>
              </a:prstClr>
            </a:outerShdw>
          </a:effectLst>
        </p:spPr>
        <p:txBody>
          <a:bodyPr wrap="square" rtlCol="0">
            <a:spAutoFit/>
          </a:bodyPr>
          <a:lstStyle/>
          <a:p>
            <a:pPr marL="137160" indent="-137160">
              <a:buFont typeface="Wingdings" panose="05000000000000000000" pitchFamily="2" charset="2"/>
              <a:buChar char="§"/>
            </a:pPr>
            <a:r>
              <a:rPr lang="en-US" sz="1400" dirty="0">
                <a:solidFill>
                  <a:schemeClr val="accent2">
                    <a:lumMod val="50000"/>
                  </a:schemeClr>
                </a:solidFill>
                <a:latin typeface="Helvetica" panose="020B0604020202020204" pitchFamily="34" charset="0"/>
                <a:cs typeface="Helvetica" panose="020B0604020202020204" pitchFamily="34" charset="0"/>
              </a:rPr>
              <a:t>Tx + Rx filters, but no joint settings optimization without backchannel</a:t>
            </a:r>
          </a:p>
          <a:p>
            <a:pPr marL="137160" indent="-137160">
              <a:buFont typeface="Wingdings" panose="05000000000000000000" pitchFamily="2" charset="2"/>
              <a:buChar char="§"/>
            </a:pPr>
            <a:r>
              <a:rPr lang="en-US" sz="1400" dirty="0">
                <a:solidFill>
                  <a:schemeClr val="accent2">
                    <a:lumMod val="50000"/>
                  </a:schemeClr>
                </a:solidFill>
                <a:latin typeface="Helvetica" panose="020B0604020202020204" pitchFamily="34" charset="0"/>
                <a:cs typeface="Helvetica" panose="020B0604020202020204" pitchFamily="34" charset="0"/>
              </a:rPr>
              <a:t>NRZ DR ~ 40Gbps</a:t>
            </a:r>
          </a:p>
        </p:txBody>
      </p:sp>
      <p:cxnSp>
        <p:nvCxnSpPr>
          <p:cNvPr id="53" name="Straight Connector 52">
            <a:extLst>
              <a:ext uri="{FF2B5EF4-FFF2-40B4-BE49-F238E27FC236}">
                <a16:creationId xmlns:a16="http://schemas.microsoft.com/office/drawing/2014/main" id="{46BE8D8F-B39F-0E7B-C27D-8FC9F45C991F}"/>
              </a:ext>
            </a:extLst>
          </p:cNvPr>
          <p:cNvCxnSpPr>
            <a:cxnSpLocks/>
          </p:cNvCxnSpPr>
          <p:nvPr/>
        </p:nvCxnSpPr>
        <p:spPr>
          <a:xfrm flipV="1">
            <a:off x="9062034" y="4174973"/>
            <a:ext cx="0" cy="809952"/>
          </a:xfrm>
          <a:prstGeom prst="line">
            <a:avLst/>
          </a:prstGeom>
          <a:ln w="12700">
            <a:solidFill>
              <a:schemeClr val="accent3">
                <a:lumMod val="60000"/>
                <a:lumOff val="40000"/>
              </a:schemeClr>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720ECA1C-4EE4-D0EB-A9DD-0EE68F73BF40}"/>
              </a:ext>
            </a:extLst>
          </p:cNvPr>
          <p:cNvSpPr txBox="1"/>
          <p:nvPr/>
        </p:nvSpPr>
        <p:spPr>
          <a:xfrm>
            <a:off x="6588304" y="4970533"/>
            <a:ext cx="4619207" cy="954107"/>
          </a:xfrm>
          <a:prstGeom prst="rect">
            <a:avLst/>
          </a:prstGeom>
          <a:solidFill>
            <a:schemeClr val="bg1"/>
          </a:solidFill>
          <a:ln w="12700">
            <a:solidFill>
              <a:schemeClr val="accent3">
                <a:lumMod val="60000"/>
                <a:lumOff val="40000"/>
              </a:schemeClr>
            </a:solidFill>
          </a:ln>
          <a:effectLst>
            <a:outerShdw blurRad="50800" dist="38100" dir="2700000" algn="tl" rotWithShape="0">
              <a:prstClr val="black">
                <a:alpha val="40000"/>
              </a:prstClr>
            </a:outerShdw>
          </a:effectLst>
        </p:spPr>
        <p:txBody>
          <a:bodyPr wrap="square" rtlCol="0">
            <a:spAutoFit/>
          </a:bodyPr>
          <a:lstStyle/>
          <a:p>
            <a:pPr marL="182880" indent="-182880">
              <a:buFont typeface="Wingdings" panose="05000000000000000000" pitchFamily="2" charset="2"/>
              <a:buChar char="§"/>
            </a:pPr>
            <a:r>
              <a:rPr lang="en-US" sz="1400" dirty="0">
                <a:solidFill>
                  <a:schemeClr val="accent3">
                    <a:lumMod val="50000"/>
                  </a:schemeClr>
                </a:solidFill>
                <a:latin typeface="Helvetica" panose="020B0604020202020204" pitchFamily="34" charset="0"/>
                <a:cs typeface="Helvetica" panose="020B0604020202020204" pitchFamily="34" charset="0"/>
              </a:rPr>
              <a:t>Separates models form computation core</a:t>
            </a:r>
          </a:p>
          <a:p>
            <a:pPr marL="182880" indent="-182880">
              <a:buFont typeface="Wingdings" panose="05000000000000000000" pitchFamily="2" charset="2"/>
              <a:buChar char="§"/>
            </a:pPr>
            <a:r>
              <a:rPr lang="en-US" sz="1400" dirty="0">
                <a:solidFill>
                  <a:schemeClr val="accent3">
                    <a:lumMod val="50000"/>
                  </a:schemeClr>
                </a:solidFill>
                <a:latin typeface="Helvetica" panose="020B0604020202020204" pitchFamily="34" charset="0"/>
                <a:cs typeface="Helvetica" panose="020B0604020202020204" pitchFamily="34" charset="0"/>
              </a:rPr>
              <a:t>Well-defined core ↔ model communication</a:t>
            </a:r>
          </a:p>
          <a:p>
            <a:pPr marL="182880" indent="-182880">
              <a:buFont typeface="Wingdings" panose="05000000000000000000" pitchFamily="2" charset="2"/>
              <a:buChar char="§"/>
            </a:pPr>
            <a:r>
              <a:rPr lang="en-US" sz="1400" dirty="0">
                <a:solidFill>
                  <a:schemeClr val="accent3">
                    <a:lumMod val="50000"/>
                  </a:schemeClr>
                </a:solidFill>
                <a:latin typeface="Helvetica" panose="020B0604020202020204" pitchFamily="34" charset="0"/>
                <a:cs typeface="Helvetica" panose="020B0604020202020204" pitchFamily="34" charset="0"/>
              </a:rPr>
              <a:t>Enables more sophisticated models</a:t>
            </a:r>
          </a:p>
          <a:p>
            <a:pPr marL="182880" indent="-182880">
              <a:buFont typeface="Wingdings" panose="05000000000000000000" pitchFamily="2" charset="2"/>
              <a:buChar char="§"/>
            </a:pPr>
            <a:r>
              <a:rPr lang="en-US" sz="1400" dirty="0">
                <a:solidFill>
                  <a:schemeClr val="accent3">
                    <a:lumMod val="50000"/>
                  </a:schemeClr>
                </a:solidFill>
                <a:latin typeface="Helvetica" panose="020B0604020202020204" pitchFamily="34" charset="0"/>
                <a:cs typeface="Helvetica" panose="020B0604020202020204" pitchFamily="34" charset="0"/>
              </a:rPr>
              <a:t>Allows for efficient computation of link FOM</a:t>
            </a:r>
          </a:p>
        </p:txBody>
      </p:sp>
      <p:grpSp>
        <p:nvGrpSpPr>
          <p:cNvPr id="55" name="Group 54">
            <a:extLst>
              <a:ext uri="{FF2B5EF4-FFF2-40B4-BE49-F238E27FC236}">
                <a16:creationId xmlns:a16="http://schemas.microsoft.com/office/drawing/2014/main" id="{F5A800F6-6662-674A-B26F-2A8F65402DDA}"/>
              </a:ext>
            </a:extLst>
          </p:cNvPr>
          <p:cNvGrpSpPr/>
          <p:nvPr/>
        </p:nvGrpSpPr>
        <p:grpSpPr>
          <a:xfrm>
            <a:off x="8530990" y="3639260"/>
            <a:ext cx="2677874" cy="535713"/>
            <a:chOff x="6768244" y="2996385"/>
            <a:chExt cx="2082447" cy="360040"/>
          </a:xfrm>
        </p:grpSpPr>
        <p:sp>
          <p:nvSpPr>
            <p:cNvPr id="56" name="Rectangle 55">
              <a:extLst>
                <a:ext uri="{FF2B5EF4-FFF2-40B4-BE49-F238E27FC236}">
                  <a16:creationId xmlns:a16="http://schemas.microsoft.com/office/drawing/2014/main" id="{288034AC-5B20-ECEB-4CB5-B9B9F4A80728}"/>
                </a:ext>
              </a:extLst>
            </p:cNvPr>
            <p:cNvSpPr/>
            <p:nvPr/>
          </p:nvSpPr>
          <p:spPr>
            <a:xfrm>
              <a:off x="6768244" y="2996385"/>
              <a:ext cx="2081394" cy="360040"/>
            </a:xfrm>
            <a:prstGeom prst="rect">
              <a:avLst/>
            </a:prstGeom>
            <a:solidFill>
              <a:schemeClr val="accent3">
                <a:lumMod val="20000"/>
                <a:lumOff val="8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96CA64DE-0810-91DE-1E84-AE2FE2B843CD}"/>
                </a:ext>
              </a:extLst>
            </p:cNvPr>
            <p:cNvSpPr txBox="1"/>
            <p:nvPr/>
          </p:nvSpPr>
          <p:spPr>
            <a:xfrm>
              <a:off x="6768244" y="3022516"/>
              <a:ext cx="1442597" cy="307777"/>
            </a:xfrm>
            <a:prstGeom prst="rect">
              <a:avLst/>
            </a:prstGeom>
            <a:noFill/>
          </p:spPr>
          <p:txBody>
            <a:bodyPr wrap="square" rtlCol="0" anchor="ctr">
              <a:spAutoFit/>
            </a:bodyPr>
            <a:lstStyle/>
            <a:p>
              <a:r>
                <a:rPr lang="en-US" sz="1400" dirty="0">
                  <a:solidFill>
                    <a:schemeClr val="accent3">
                      <a:lumMod val="50000"/>
                    </a:schemeClr>
                  </a:solidFill>
                  <a:latin typeface="Helvetica" panose="020B0604020202020204" pitchFamily="34" charset="0"/>
                  <a:cs typeface="Helvetica" panose="020B0604020202020204" pitchFamily="34" charset="0"/>
                </a:rPr>
                <a:t>JCOM (2018)</a:t>
              </a:r>
            </a:p>
          </p:txBody>
        </p:sp>
        <p:pic>
          <p:nvPicPr>
            <p:cNvPr id="58" name="Picture 57">
              <a:extLst>
                <a:ext uri="{FF2B5EF4-FFF2-40B4-BE49-F238E27FC236}">
                  <a16:creationId xmlns:a16="http://schemas.microsoft.com/office/drawing/2014/main" id="{FD89D1DE-BE15-C07E-32E3-25A1D96CC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5637" y="3082599"/>
              <a:ext cx="715054" cy="187613"/>
            </a:xfrm>
            <a:prstGeom prst="rect">
              <a:avLst/>
            </a:prstGeom>
          </p:spPr>
        </p:pic>
      </p:grpSp>
      <p:grpSp>
        <p:nvGrpSpPr>
          <p:cNvPr id="59" name="Group 58">
            <a:extLst>
              <a:ext uri="{FF2B5EF4-FFF2-40B4-BE49-F238E27FC236}">
                <a16:creationId xmlns:a16="http://schemas.microsoft.com/office/drawing/2014/main" id="{3AA13EC6-15D3-C9E6-2971-681527B481F2}"/>
              </a:ext>
            </a:extLst>
          </p:cNvPr>
          <p:cNvGrpSpPr/>
          <p:nvPr/>
        </p:nvGrpSpPr>
        <p:grpSpPr>
          <a:xfrm>
            <a:off x="8014480" y="2926956"/>
            <a:ext cx="3194383" cy="543013"/>
            <a:chOff x="6345235" y="2151921"/>
            <a:chExt cx="2505456" cy="360040"/>
          </a:xfrm>
        </p:grpSpPr>
        <p:sp>
          <p:nvSpPr>
            <p:cNvPr id="60" name="Rectangle 59">
              <a:extLst>
                <a:ext uri="{FF2B5EF4-FFF2-40B4-BE49-F238E27FC236}">
                  <a16:creationId xmlns:a16="http://schemas.microsoft.com/office/drawing/2014/main" id="{3ECEE3BC-7B8C-CF67-F568-084ED7B74AA4}"/>
                </a:ext>
              </a:extLst>
            </p:cNvPr>
            <p:cNvSpPr/>
            <p:nvPr/>
          </p:nvSpPr>
          <p:spPr>
            <a:xfrm>
              <a:off x="6345235" y="2151921"/>
              <a:ext cx="2505456" cy="360040"/>
            </a:xfrm>
            <a:prstGeom prst="rect">
              <a:avLst/>
            </a:prstGeom>
            <a:solidFill>
              <a:schemeClr val="accent4">
                <a:lumMod val="20000"/>
                <a:lumOff val="80000"/>
              </a:schemeClr>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8C0DB7AF-3131-E571-5443-24B2D557AB77}"/>
                </a:ext>
              </a:extLst>
            </p:cNvPr>
            <p:cNvSpPr txBox="1"/>
            <p:nvPr/>
          </p:nvSpPr>
          <p:spPr>
            <a:xfrm>
              <a:off x="6345235" y="2178052"/>
              <a:ext cx="1332148" cy="307777"/>
            </a:xfrm>
            <a:prstGeom prst="rect">
              <a:avLst/>
            </a:prstGeom>
            <a:noFill/>
          </p:spPr>
          <p:txBody>
            <a:bodyPr wrap="square" rtlCol="0" anchor="ctr">
              <a:spAutoFit/>
            </a:bodyPr>
            <a:lstStyle/>
            <a:p>
              <a:r>
                <a:rPr lang="en-US" sz="1400" dirty="0">
                  <a:solidFill>
                    <a:schemeClr val="accent4">
                      <a:lumMod val="50000"/>
                    </a:schemeClr>
                  </a:solidFill>
                  <a:latin typeface="Helvetica" panose="020B0604020202020204" pitchFamily="34" charset="0"/>
                  <a:cs typeface="Helvetica" panose="020B0604020202020204" pitchFamily="34" charset="0"/>
                </a:rPr>
                <a:t>COM (2014)</a:t>
              </a:r>
            </a:p>
          </p:txBody>
        </p:sp>
        <p:pic>
          <p:nvPicPr>
            <p:cNvPr id="62" name="Picture 61">
              <a:extLst>
                <a:ext uri="{FF2B5EF4-FFF2-40B4-BE49-F238E27FC236}">
                  <a16:creationId xmlns:a16="http://schemas.microsoft.com/office/drawing/2014/main" id="{0281C205-1CD9-EBBE-FEF8-B0EF83ED2A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7963" y="2169996"/>
              <a:ext cx="285024" cy="323891"/>
            </a:xfrm>
            <a:prstGeom prst="rect">
              <a:avLst/>
            </a:prstGeom>
          </p:spPr>
        </p:pic>
      </p:grpSp>
      <p:sp>
        <p:nvSpPr>
          <p:cNvPr id="63" name="Rectangle 62">
            <a:extLst>
              <a:ext uri="{FF2B5EF4-FFF2-40B4-BE49-F238E27FC236}">
                <a16:creationId xmlns:a16="http://schemas.microsoft.com/office/drawing/2014/main" id="{D696A7B1-8EB8-8AAA-C18F-208C44BDB230}"/>
              </a:ext>
            </a:extLst>
          </p:cNvPr>
          <p:cNvSpPr/>
          <p:nvPr/>
        </p:nvSpPr>
        <p:spPr>
          <a:xfrm>
            <a:off x="4923369" y="2277198"/>
            <a:ext cx="6285496" cy="502093"/>
          </a:xfrm>
          <a:prstGeom prst="rect">
            <a:avLst/>
          </a:prstGeom>
          <a:solidFill>
            <a:schemeClr val="accent2">
              <a:lumMod val="20000"/>
              <a:lumOff val="80000"/>
            </a:schemeClr>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4266EABC-7E19-8C0F-7616-FA23EF2A85C2}"/>
              </a:ext>
            </a:extLst>
          </p:cNvPr>
          <p:cNvSpPr txBox="1"/>
          <p:nvPr/>
        </p:nvSpPr>
        <p:spPr>
          <a:xfrm>
            <a:off x="4950559" y="2456782"/>
            <a:ext cx="1332148" cy="307777"/>
          </a:xfrm>
          <a:prstGeom prst="rect">
            <a:avLst/>
          </a:prstGeom>
          <a:noFill/>
        </p:spPr>
        <p:txBody>
          <a:bodyPr wrap="square" rtlCol="0" anchor="ctr">
            <a:spAutoFit/>
          </a:bodyPr>
          <a:lstStyle/>
          <a:p>
            <a:r>
              <a:rPr lang="en-US" sz="1400" dirty="0">
                <a:solidFill>
                  <a:schemeClr val="accent2">
                    <a:lumMod val="50000"/>
                  </a:schemeClr>
                </a:solidFill>
                <a:latin typeface="Helvetica" panose="020B0604020202020204" pitchFamily="34" charset="0"/>
                <a:cs typeface="Helvetica" panose="020B0604020202020204" pitchFamily="34" charset="0"/>
              </a:rPr>
              <a:t>IBIS (1993)</a:t>
            </a:r>
          </a:p>
        </p:txBody>
      </p:sp>
      <p:pic>
        <p:nvPicPr>
          <p:cNvPr id="65" name="Picture 64">
            <a:extLst>
              <a:ext uri="{FF2B5EF4-FFF2-40B4-BE49-F238E27FC236}">
                <a16:creationId xmlns:a16="http://schemas.microsoft.com/office/drawing/2014/main" id="{AB8FC9CD-59E7-CEFC-91FF-A1CA07506E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6097" y="2414869"/>
            <a:ext cx="491739" cy="368804"/>
          </a:xfrm>
          <a:prstGeom prst="rect">
            <a:avLst/>
          </a:prstGeom>
        </p:spPr>
      </p:pic>
      <p:sp>
        <p:nvSpPr>
          <p:cNvPr id="66" name="Rectangle 65">
            <a:extLst>
              <a:ext uri="{FF2B5EF4-FFF2-40B4-BE49-F238E27FC236}">
                <a16:creationId xmlns:a16="http://schemas.microsoft.com/office/drawing/2014/main" id="{DAC1F183-7AC1-42E9-5FD7-A35D2CB3393B}"/>
              </a:ext>
            </a:extLst>
          </p:cNvPr>
          <p:cNvSpPr/>
          <p:nvPr/>
        </p:nvSpPr>
        <p:spPr>
          <a:xfrm>
            <a:off x="7173232" y="2277550"/>
            <a:ext cx="4035633" cy="501741"/>
          </a:xfrm>
          <a:prstGeom prst="rect">
            <a:avLst/>
          </a:prstGeom>
          <a:solidFill>
            <a:schemeClr val="accent2">
              <a:lumMod val="20000"/>
              <a:lumOff val="80000"/>
            </a:schemeClr>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98FB93BD-B790-1F5D-823F-28F63384F077}"/>
              </a:ext>
            </a:extLst>
          </p:cNvPr>
          <p:cNvSpPr txBox="1"/>
          <p:nvPr/>
        </p:nvSpPr>
        <p:spPr>
          <a:xfrm>
            <a:off x="7187657" y="2445382"/>
            <a:ext cx="1658928" cy="307777"/>
          </a:xfrm>
          <a:prstGeom prst="rect">
            <a:avLst/>
          </a:prstGeom>
          <a:noFill/>
        </p:spPr>
        <p:txBody>
          <a:bodyPr wrap="square" rtlCol="0" anchor="ctr">
            <a:spAutoFit/>
          </a:bodyPr>
          <a:lstStyle/>
          <a:p>
            <a:r>
              <a:rPr lang="en-US" sz="1400" dirty="0">
                <a:solidFill>
                  <a:schemeClr val="accent2">
                    <a:lumMod val="50000"/>
                  </a:schemeClr>
                </a:solidFill>
                <a:latin typeface="Helvetica" panose="020B0604020202020204" pitchFamily="34" charset="0"/>
                <a:cs typeface="Helvetica" panose="020B0604020202020204" pitchFamily="34" charset="0"/>
              </a:rPr>
              <a:t>IBIS-AMI (2008)</a:t>
            </a:r>
          </a:p>
        </p:txBody>
      </p:sp>
      <p:grpSp>
        <p:nvGrpSpPr>
          <p:cNvPr id="68" name="Group 67">
            <a:extLst>
              <a:ext uri="{FF2B5EF4-FFF2-40B4-BE49-F238E27FC236}">
                <a16:creationId xmlns:a16="http://schemas.microsoft.com/office/drawing/2014/main" id="{62E8FD03-A7CE-3D52-53B1-05FB5B54C219}"/>
              </a:ext>
            </a:extLst>
          </p:cNvPr>
          <p:cNvGrpSpPr/>
          <p:nvPr/>
        </p:nvGrpSpPr>
        <p:grpSpPr>
          <a:xfrm>
            <a:off x="983132" y="1444363"/>
            <a:ext cx="10225735" cy="636535"/>
            <a:chOff x="288577" y="923139"/>
            <a:chExt cx="8562114" cy="360040"/>
          </a:xfrm>
        </p:grpSpPr>
        <p:sp>
          <p:nvSpPr>
            <p:cNvPr id="69" name="Rectangle 68">
              <a:extLst>
                <a:ext uri="{FF2B5EF4-FFF2-40B4-BE49-F238E27FC236}">
                  <a16:creationId xmlns:a16="http://schemas.microsoft.com/office/drawing/2014/main" id="{E5018365-512D-50E1-B35A-EAE2D6CFB415}"/>
                </a:ext>
              </a:extLst>
            </p:cNvPr>
            <p:cNvSpPr/>
            <p:nvPr/>
          </p:nvSpPr>
          <p:spPr>
            <a:xfrm>
              <a:off x="288577" y="923139"/>
              <a:ext cx="8562114" cy="360040"/>
            </a:xfrm>
            <a:prstGeom prst="rect">
              <a:avLst/>
            </a:prstGeom>
            <a:solidFill>
              <a:schemeClr val="tx2">
                <a:lumMod val="20000"/>
                <a:lumOff val="80000"/>
              </a:schemeClr>
            </a:solidFill>
            <a:ln w="127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C72A09FD-A203-C4BD-EA1E-33CCC3924594}"/>
                </a:ext>
              </a:extLst>
            </p:cNvPr>
            <p:cNvSpPr txBox="1"/>
            <p:nvPr/>
          </p:nvSpPr>
          <p:spPr>
            <a:xfrm>
              <a:off x="303002" y="949271"/>
              <a:ext cx="1332148" cy="307777"/>
            </a:xfrm>
            <a:prstGeom prst="rect">
              <a:avLst/>
            </a:prstGeom>
            <a:noFill/>
          </p:spPr>
          <p:txBody>
            <a:bodyPr wrap="square" rtlCol="0" anchor="ctr">
              <a:spAutoFit/>
            </a:bodyPr>
            <a:lstStyle/>
            <a:p>
              <a:r>
                <a:rPr lang="en-US" sz="1400" dirty="0">
                  <a:solidFill>
                    <a:schemeClr val="accent1">
                      <a:lumMod val="50000"/>
                    </a:schemeClr>
                  </a:solidFill>
                  <a:latin typeface="Helvetica" panose="020B0604020202020204" pitchFamily="34" charset="0"/>
                  <a:cs typeface="Helvetica" panose="020B0604020202020204" pitchFamily="34" charset="0"/>
                </a:rPr>
                <a:t>Spice (1971)</a:t>
              </a:r>
            </a:p>
          </p:txBody>
        </p:sp>
        <p:pic>
          <p:nvPicPr>
            <p:cNvPr id="71" name="Picture 70">
              <a:extLst>
                <a:ext uri="{FF2B5EF4-FFF2-40B4-BE49-F238E27FC236}">
                  <a16:creationId xmlns:a16="http://schemas.microsoft.com/office/drawing/2014/main" id="{89044E6E-8CD0-F3B9-EA7A-5C6EA5DE86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5150" y="946669"/>
              <a:ext cx="620147" cy="312980"/>
            </a:xfrm>
            <a:prstGeom prst="rect">
              <a:avLst/>
            </a:prstGeom>
          </p:spPr>
        </p:pic>
      </p:grpSp>
      <p:cxnSp>
        <p:nvCxnSpPr>
          <p:cNvPr id="72" name="Straight Connector 71">
            <a:extLst>
              <a:ext uri="{FF2B5EF4-FFF2-40B4-BE49-F238E27FC236}">
                <a16:creationId xmlns:a16="http://schemas.microsoft.com/office/drawing/2014/main" id="{8D1DB686-8D4D-D077-85EC-270398C277E4}"/>
              </a:ext>
            </a:extLst>
          </p:cNvPr>
          <p:cNvCxnSpPr/>
          <p:nvPr/>
        </p:nvCxnSpPr>
        <p:spPr>
          <a:xfrm flipV="1">
            <a:off x="7249358" y="2774909"/>
            <a:ext cx="0" cy="152048"/>
          </a:xfrm>
          <a:prstGeom prst="line">
            <a:avLst/>
          </a:prstGeom>
          <a:ln w="127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1782A1D2-FCCA-9EE4-2B0E-A8C719068CAB}"/>
              </a:ext>
            </a:extLst>
          </p:cNvPr>
          <p:cNvCxnSpPr>
            <a:cxnSpLocks/>
          </p:cNvCxnSpPr>
          <p:nvPr/>
        </p:nvCxnSpPr>
        <p:spPr>
          <a:xfrm>
            <a:off x="5318639" y="2926956"/>
            <a:ext cx="1930719" cy="1"/>
          </a:xfrm>
          <a:prstGeom prst="line">
            <a:avLst/>
          </a:prstGeom>
          <a:ln w="127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2119D7A8-6B9A-D318-0370-4716ADF190EE}"/>
              </a:ext>
            </a:extLst>
          </p:cNvPr>
          <p:cNvCxnSpPr>
            <a:cxnSpLocks/>
          </p:cNvCxnSpPr>
          <p:nvPr/>
        </p:nvCxnSpPr>
        <p:spPr>
          <a:xfrm flipV="1">
            <a:off x="5318639" y="2927310"/>
            <a:ext cx="0" cy="2818564"/>
          </a:xfrm>
          <a:prstGeom prst="line">
            <a:avLst/>
          </a:prstGeom>
          <a:ln w="127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A0967E9D-716A-9890-FA16-052890392BBC}"/>
              </a:ext>
            </a:extLst>
          </p:cNvPr>
          <p:cNvCxnSpPr>
            <a:cxnSpLocks/>
            <a:stCxn id="52" idx="3"/>
          </p:cNvCxnSpPr>
          <p:nvPr/>
        </p:nvCxnSpPr>
        <p:spPr>
          <a:xfrm>
            <a:off x="4667394" y="5745874"/>
            <a:ext cx="651245" cy="9636"/>
          </a:xfrm>
          <a:prstGeom prst="line">
            <a:avLst/>
          </a:prstGeom>
          <a:ln w="127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067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969217-EE2F-0A52-8DDF-E94E8A97E92D}"/>
              </a:ext>
            </a:extLst>
          </p:cNvPr>
          <p:cNvSpPr>
            <a:spLocks noGrp="1"/>
          </p:cNvSpPr>
          <p:nvPr>
            <p:ph idx="1"/>
          </p:nvPr>
        </p:nvSpPr>
        <p:spPr>
          <a:xfrm>
            <a:off x="85412" y="1281614"/>
            <a:ext cx="12106588" cy="5380195"/>
          </a:xfrm>
        </p:spPr>
        <p:txBody>
          <a:bodyPr>
            <a:normAutofit/>
          </a:bodyPr>
          <a:lstStyle/>
          <a:p>
            <a:pPr marL="0" indent="0">
              <a:buNone/>
            </a:pPr>
            <a:endParaRPr lang="en-US" sz="2400" dirty="0"/>
          </a:p>
          <a:p>
            <a:pPr marL="0" indent="0">
              <a:buNone/>
            </a:pPr>
            <a:endParaRPr lang="en-US" sz="2400" dirty="0"/>
          </a:p>
          <a:p>
            <a:pPr marL="0" indent="0">
              <a:buNone/>
            </a:pPr>
            <a:endParaRPr lang="en-US" sz="2400" dirty="0"/>
          </a:p>
          <a:p>
            <a:pPr marL="0" indent="0" algn="ctr">
              <a:buNone/>
            </a:pPr>
            <a:r>
              <a:rPr lang="en-US" sz="4400" b="1" dirty="0"/>
              <a:t>Example Time Domain /Bit-by-bit Mode</a:t>
            </a:r>
          </a:p>
          <a:p>
            <a:pPr marL="0" indent="0">
              <a:buNone/>
            </a:pPr>
            <a:endParaRPr lang="en-US" sz="4400" b="1" dirty="0"/>
          </a:p>
          <a:p>
            <a:pPr marL="457189" lvl="1" indent="0">
              <a:buNone/>
            </a:pPr>
            <a:r>
              <a:rPr lang="en-CA" sz="2400" b="1" dirty="0"/>
              <a:t>                 Case 4 - Both models have an </a:t>
            </a:r>
            <a:r>
              <a:rPr lang="en-CA" sz="2400" b="1" dirty="0" err="1"/>
              <a:t>AMI_GetWave</a:t>
            </a:r>
            <a:r>
              <a:rPr lang="en-CA" sz="2400" b="1" dirty="0"/>
              <a:t>() function</a:t>
            </a:r>
          </a:p>
        </p:txBody>
      </p:sp>
    </p:spTree>
    <p:extLst>
      <p:ext uri="{BB962C8B-B14F-4D97-AF65-F5344CB8AC3E}">
        <p14:creationId xmlns:p14="http://schemas.microsoft.com/office/powerpoint/2010/main" val="1020721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98982" y="316295"/>
            <a:ext cx="11263074" cy="1036345"/>
          </a:xfrm>
        </p:spPr>
        <p:txBody>
          <a:bodyPr>
            <a:normAutofit/>
          </a:bodyPr>
          <a:lstStyle/>
          <a:p>
            <a:r>
              <a:rPr lang="en-US" dirty="0"/>
              <a:t> Bit-by-Bit Simulation Step 1</a:t>
            </a:r>
          </a:p>
        </p:txBody>
      </p:sp>
      <p:pic>
        <p:nvPicPr>
          <p:cNvPr id="3" name="Picture 2">
            <a:extLst>
              <a:ext uri="{FF2B5EF4-FFF2-40B4-BE49-F238E27FC236}">
                <a16:creationId xmlns:a16="http://schemas.microsoft.com/office/drawing/2014/main" id="{2B3AFC86-2938-0597-8ABD-39142519E17B}"/>
              </a:ext>
            </a:extLst>
          </p:cNvPr>
          <p:cNvPicPr>
            <a:picLocks noChangeAspect="1"/>
          </p:cNvPicPr>
          <p:nvPr/>
        </p:nvPicPr>
        <p:blipFill>
          <a:blip r:embed="rId2"/>
          <a:stretch>
            <a:fillRect/>
          </a:stretch>
        </p:blipFill>
        <p:spPr>
          <a:xfrm>
            <a:off x="1023213" y="1482679"/>
            <a:ext cx="6144777" cy="4736528"/>
          </a:xfrm>
          <a:prstGeom prst="rect">
            <a:avLst/>
          </a:prstGeom>
        </p:spPr>
      </p:pic>
      <p:pic>
        <p:nvPicPr>
          <p:cNvPr id="5" name="Picture 4">
            <a:extLst>
              <a:ext uri="{FF2B5EF4-FFF2-40B4-BE49-F238E27FC236}">
                <a16:creationId xmlns:a16="http://schemas.microsoft.com/office/drawing/2014/main" id="{82256E6A-7907-8094-B45B-C2DBA66E275D}"/>
              </a:ext>
            </a:extLst>
          </p:cNvPr>
          <p:cNvPicPr>
            <a:picLocks noChangeAspect="1"/>
          </p:cNvPicPr>
          <p:nvPr/>
        </p:nvPicPr>
        <p:blipFill>
          <a:blip r:embed="rId3"/>
          <a:stretch>
            <a:fillRect/>
          </a:stretch>
        </p:blipFill>
        <p:spPr>
          <a:xfrm>
            <a:off x="6616700" y="3010518"/>
            <a:ext cx="4752664" cy="1680850"/>
          </a:xfrm>
          <a:prstGeom prst="rect">
            <a:avLst/>
          </a:prstGeom>
        </p:spPr>
      </p:pic>
      <p:sp>
        <p:nvSpPr>
          <p:cNvPr id="6" name="TextBox 5">
            <a:extLst>
              <a:ext uri="{FF2B5EF4-FFF2-40B4-BE49-F238E27FC236}">
                <a16:creationId xmlns:a16="http://schemas.microsoft.com/office/drawing/2014/main" id="{A5EC10AD-90F0-1813-1665-D59CDFDE4ED9}"/>
              </a:ext>
            </a:extLst>
          </p:cNvPr>
          <p:cNvSpPr txBox="1"/>
          <p:nvPr/>
        </p:nvSpPr>
        <p:spPr>
          <a:xfrm>
            <a:off x="2368768" y="4905138"/>
            <a:ext cx="5578450"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CA" dirty="0">
                <a:solidFill>
                  <a:srgbClr val="C00000"/>
                </a:solidFill>
              </a:rPr>
              <a:t>Analog Channel Impulse response </a:t>
            </a:r>
            <a:r>
              <a:rPr kumimoji="0" lang="en-CA" b="0" i="0" u="none" strike="noStrike" cap="none" spc="0" normalizeH="0" baseline="0" dirty="0">
                <a:ln>
                  <a:noFill/>
                </a:ln>
                <a:solidFill>
                  <a:srgbClr val="C00000"/>
                </a:solidFill>
                <a:effectLst/>
                <a:uFillTx/>
                <a:latin typeface="+mn-lt"/>
                <a:ea typeface="+mn-ea"/>
                <a:cs typeface="+mn-cs"/>
                <a:sym typeface="Helvetica Neue"/>
              </a:rPr>
              <a:t>H</a:t>
            </a:r>
            <a:r>
              <a:rPr kumimoji="0" lang="en-CA" b="0" i="0" u="none" strike="noStrike" cap="none" spc="0" normalizeH="0" baseline="-25000" dirty="0">
                <a:ln>
                  <a:noFill/>
                </a:ln>
                <a:solidFill>
                  <a:srgbClr val="C00000"/>
                </a:solidFill>
                <a:effectLst/>
                <a:uFillTx/>
                <a:latin typeface="+mn-lt"/>
                <a:ea typeface="+mn-ea"/>
                <a:cs typeface="+mn-cs"/>
                <a:sym typeface="Helvetica Neue"/>
              </a:rPr>
              <a:t>AC</a:t>
            </a:r>
            <a:r>
              <a:rPr kumimoji="0" lang="en-CA" b="0" i="0" u="none" strike="noStrike" cap="none" spc="0" normalizeH="0" baseline="0" dirty="0">
                <a:ln>
                  <a:noFill/>
                </a:ln>
                <a:solidFill>
                  <a:srgbClr val="C00000"/>
                </a:solidFill>
                <a:effectLst/>
                <a:uFillTx/>
                <a:latin typeface="+mn-lt"/>
                <a:ea typeface="+mn-ea"/>
                <a:cs typeface="+mn-cs"/>
                <a:sym typeface="Helvetica Neue"/>
              </a:rPr>
              <a:t>(t)</a:t>
            </a:r>
          </a:p>
          <a:p>
            <a:pPr marL="0" marR="0" indent="0" algn="l" defTabSz="2438338" rtl="0" fontAlgn="auto" latinLnBrk="0" hangingPunct="0">
              <a:lnSpc>
                <a:spcPct val="100000"/>
              </a:lnSpc>
              <a:spcBef>
                <a:spcPts val="0"/>
              </a:spcBef>
              <a:spcAft>
                <a:spcPts val="0"/>
              </a:spcAft>
              <a:buClrTx/>
              <a:buSzTx/>
              <a:buFontTx/>
              <a:buNone/>
              <a:tabLst/>
            </a:pPr>
            <a:r>
              <a:rPr lang="en-CA" dirty="0">
                <a:solidFill>
                  <a:srgbClr val="C00000"/>
                </a:solidFill>
              </a:rPr>
              <a:t>    (</a:t>
            </a:r>
            <a:r>
              <a:rPr lang="en-US" b="0" i="0" dirty="0">
                <a:solidFill>
                  <a:srgbClr val="C00000"/>
                </a:solidFill>
                <a:effectLst/>
                <a:latin typeface="Helvetica" panose="020B0604020202020204" pitchFamily="34" charset="0"/>
              </a:rPr>
              <a:t>the derivative of the step response)</a:t>
            </a:r>
            <a:endParaRPr kumimoji="0" lang="en-CA" b="0" i="0" u="none" strike="noStrike" cap="none" spc="0" normalizeH="0" baseline="0" dirty="0">
              <a:ln>
                <a:noFill/>
              </a:ln>
              <a:solidFill>
                <a:srgbClr val="C00000"/>
              </a:solidFill>
              <a:effectLst/>
              <a:uFillTx/>
              <a:latin typeface="+mn-lt"/>
              <a:ea typeface="+mn-ea"/>
              <a:cs typeface="+mn-cs"/>
              <a:sym typeface="Helvetica Neue"/>
            </a:endParaRPr>
          </a:p>
        </p:txBody>
      </p:sp>
      <p:sp>
        <p:nvSpPr>
          <p:cNvPr id="7" name="TextBox 6">
            <a:extLst>
              <a:ext uri="{FF2B5EF4-FFF2-40B4-BE49-F238E27FC236}">
                <a16:creationId xmlns:a16="http://schemas.microsoft.com/office/drawing/2014/main" id="{E77E7382-7823-944A-E43F-D91DB1DA4002}"/>
              </a:ext>
            </a:extLst>
          </p:cNvPr>
          <p:cNvSpPr txBox="1"/>
          <p:nvPr/>
        </p:nvSpPr>
        <p:spPr>
          <a:xfrm>
            <a:off x="2440192" y="1764794"/>
            <a:ext cx="4329711"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CA" b="0" i="0" u="none" strike="noStrike" cap="none" spc="0" normalizeH="0" baseline="0" dirty="0">
                <a:ln>
                  <a:noFill/>
                </a:ln>
                <a:solidFill>
                  <a:schemeClr val="tx2"/>
                </a:solidFill>
                <a:effectLst/>
                <a:uFillTx/>
                <a:latin typeface="+mn-lt"/>
                <a:ea typeface="+mn-ea"/>
                <a:cs typeface="+mn-cs"/>
                <a:sym typeface="Helvetica Neue"/>
              </a:rPr>
              <a:t>                    Step response</a:t>
            </a:r>
          </a:p>
          <a:p>
            <a:pPr marL="0" marR="0" indent="0" algn="l" defTabSz="2438338" rtl="0" fontAlgn="auto" latinLnBrk="0" hangingPunct="0">
              <a:lnSpc>
                <a:spcPct val="100000"/>
              </a:lnSpc>
              <a:spcBef>
                <a:spcPts val="0"/>
              </a:spcBef>
              <a:spcAft>
                <a:spcPts val="0"/>
              </a:spcAft>
              <a:buClrTx/>
              <a:buSzTx/>
              <a:buFontTx/>
              <a:buNone/>
              <a:tabLst/>
            </a:pPr>
            <a:r>
              <a:rPr lang="en-CA" dirty="0">
                <a:solidFill>
                  <a:schemeClr val="tx2"/>
                </a:solidFill>
              </a:rPr>
              <a:t>(from channel characterization)</a:t>
            </a:r>
            <a:endParaRPr kumimoji="0" lang="en-CA" b="0" i="0" u="none" strike="noStrike" cap="none" spc="0" normalizeH="0" baseline="0" dirty="0">
              <a:ln>
                <a:noFill/>
              </a:ln>
              <a:solidFill>
                <a:schemeClr val="tx2"/>
              </a:solidFill>
              <a:effectLst/>
              <a:uFillTx/>
              <a:latin typeface="+mn-lt"/>
              <a:ea typeface="+mn-ea"/>
              <a:cs typeface="+mn-cs"/>
              <a:sym typeface="Helvetica Neue"/>
            </a:endParaRPr>
          </a:p>
        </p:txBody>
      </p:sp>
      <p:cxnSp>
        <p:nvCxnSpPr>
          <p:cNvPr id="8" name="Straight Arrow Connector 7">
            <a:extLst>
              <a:ext uri="{FF2B5EF4-FFF2-40B4-BE49-F238E27FC236}">
                <a16:creationId xmlns:a16="http://schemas.microsoft.com/office/drawing/2014/main" id="{87E8D0CF-1392-C5AA-5A5D-3A2BFF69B59D}"/>
              </a:ext>
            </a:extLst>
          </p:cNvPr>
          <p:cNvCxnSpPr>
            <a:cxnSpLocks/>
          </p:cNvCxnSpPr>
          <p:nvPr/>
        </p:nvCxnSpPr>
        <p:spPr>
          <a:xfrm>
            <a:off x="6945354" y="2001041"/>
            <a:ext cx="2893700" cy="15228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BF3F264-6241-CD44-0B2B-C31F0B7FFF3D}"/>
              </a:ext>
            </a:extLst>
          </p:cNvPr>
          <p:cNvCxnSpPr>
            <a:cxnSpLocks/>
            <a:stCxn id="6" idx="3"/>
          </p:cNvCxnSpPr>
          <p:nvPr/>
        </p:nvCxnSpPr>
        <p:spPr>
          <a:xfrm flipV="1">
            <a:off x="7947218" y="3647887"/>
            <a:ext cx="1891836" cy="162658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Arrow: Up-Down 9">
            <a:extLst>
              <a:ext uri="{FF2B5EF4-FFF2-40B4-BE49-F238E27FC236}">
                <a16:creationId xmlns:a16="http://schemas.microsoft.com/office/drawing/2014/main" id="{122B594D-75B6-E47A-4A0B-1777C9CB82CC}"/>
              </a:ext>
            </a:extLst>
          </p:cNvPr>
          <p:cNvSpPr/>
          <p:nvPr/>
        </p:nvSpPr>
        <p:spPr>
          <a:xfrm>
            <a:off x="4697384" y="3234419"/>
            <a:ext cx="302149" cy="826936"/>
          </a:xfrm>
          <a:prstGeom prst="upDownArrow">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Oval 10">
            <a:extLst>
              <a:ext uri="{FF2B5EF4-FFF2-40B4-BE49-F238E27FC236}">
                <a16:creationId xmlns:a16="http://schemas.microsoft.com/office/drawing/2014/main" id="{53A3C94A-8EFD-F0DB-5156-7453EE130756}"/>
              </a:ext>
            </a:extLst>
          </p:cNvPr>
          <p:cNvSpPr/>
          <p:nvPr/>
        </p:nvSpPr>
        <p:spPr>
          <a:xfrm>
            <a:off x="4126878" y="3523907"/>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rPr>
              <a:t>1</a:t>
            </a:r>
          </a:p>
        </p:txBody>
      </p:sp>
    </p:spTree>
    <p:extLst>
      <p:ext uri="{BB962C8B-B14F-4D97-AF65-F5344CB8AC3E}">
        <p14:creationId xmlns:p14="http://schemas.microsoft.com/office/powerpoint/2010/main" val="1524957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98982" y="316295"/>
            <a:ext cx="11263074" cy="1036345"/>
          </a:xfrm>
        </p:spPr>
        <p:txBody>
          <a:bodyPr>
            <a:normAutofit/>
          </a:bodyPr>
          <a:lstStyle/>
          <a:p>
            <a:r>
              <a:rPr lang="en-US" dirty="0"/>
              <a:t> Bit-by-Bit Simulation Steps 2 and 3</a:t>
            </a:r>
          </a:p>
        </p:txBody>
      </p:sp>
      <p:pic>
        <p:nvPicPr>
          <p:cNvPr id="4" name="Picture 3">
            <a:extLst>
              <a:ext uri="{FF2B5EF4-FFF2-40B4-BE49-F238E27FC236}">
                <a16:creationId xmlns:a16="http://schemas.microsoft.com/office/drawing/2014/main" id="{92013FF4-D8F5-50DA-271E-BBD4DA8E363A}"/>
              </a:ext>
            </a:extLst>
          </p:cNvPr>
          <p:cNvPicPr>
            <a:picLocks noChangeAspect="1"/>
          </p:cNvPicPr>
          <p:nvPr/>
        </p:nvPicPr>
        <p:blipFill>
          <a:blip r:embed="rId2"/>
          <a:stretch>
            <a:fillRect/>
          </a:stretch>
        </p:blipFill>
        <p:spPr>
          <a:xfrm>
            <a:off x="567041" y="1215475"/>
            <a:ext cx="5737704" cy="2081794"/>
          </a:xfrm>
          <a:prstGeom prst="rect">
            <a:avLst/>
          </a:prstGeom>
        </p:spPr>
      </p:pic>
      <p:pic>
        <p:nvPicPr>
          <p:cNvPr id="12" name="Picture 11">
            <a:extLst>
              <a:ext uri="{FF2B5EF4-FFF2-40B4-BE49-F238E27FC236}">
                <a16:creationId xmlns:a16="http://schemas.microsoft.com/office/drawing/2014/main" id="{103FC8CF-1942-38BE-3C34-94FAF712ACF5}"/>
              </a:ext>
            </a:extLst>
          </p:cNvPr>
          <p:cNvPicPr>
            <a:picLocks noChangeAspect="1"/>
          </p:cNvPicPr>
          <p:nvPr/>
        </p:nvPicPr>
        <p:blipFill>
          <a:blip r:embed="rId3"/>
          <a:stretch>
            <a:fillRect/>
          </a:stretch>
        </p:blipFill>
        <p:spPr>
          <a:xfrm>
            <a:off x="3152487" y="3844575"/>
            <a:ext cx="6096000" cy="2415268"/>
          </a:xfrm>
          <a:prstGeom prst="rect">
            <a:avLst/>
          </a:prstGeom>
        </p:spPr>
      </p:pic>
      <p:pic>
        <p:nvPicPr>
          <p:cNvPr id="13" name="Picture 12">
            <a:extLst>
              <a:ext uri="{FF2B5EF4-FFF2-40B4-BE49-F238E27FC236}">
                <a16:creationId xmlns:a16="http://schemas.microsoft.com/office/drawing/2014/main" id="{47A52510-F0C0-E102-E877-EC24A67EAFAF}"/>
              </a:ext>
            </a:extLst>
          </p:cNvPr>
          <p:cNvPicPr>
            <a:picLocks noChangeAspect="1"/>
          </p:cNvPicPr>
          <p:nvPr/>
        </p:nvPicPr>
        <p:blipFill>
          <a:blip r:embed="rId4"/>
          <a:stretch>
            <a:fillRect/>
          </a:stretch>
        </p:blipFill>
        <p:spPr>
          <a:xfrm>
            <a:off x="7904209" y="1048532"/>
            <a:ext cx="3852809" cy="2349849"/>
          </a:xfrm>
          <a:prstGeom prst="rect">
            <a:avLst/>
          </a:prstGeom>
        </p:spPr>
      </p:pic>
      <p:pic>
        <p:nvPicPr>
          <p:cNvPr id="14" name="Picture 13">
            <a:extLst>
              <a:ext uri="{FF2B5EF4-FFF2-40B4-BE49-F238E27FC236}">
                <a16:creationId xmlns:a16="http://schemas.microsoft.com/office/drawing/2014/main" id="{8C8B2688-9EAD-FE0B-4E68-D9411E86D980}"/>
              </a:ext>
            </a:extLst>
          </p:cNvPr>
          <p:cNvPicPr>
            <a:picLocks noChangeAspect="1"/>
          </p:cNvPicPr>
          <p:nvPr/>
        </p:nvPicPr>
        <p:blipFill>
          <a:blip r:embed="rId5"/>
          <a:stretch>
            <a:fillRect/>
          </a:stretch>
        </p:blipFill>
        <p:spPr>
          <a:xfrm>
            <a:off x="3838495" y="1506888"/>
            <a:ext cx="3852809" cy="1362603"/>
          </a:xfrm>
          <a:prstGeom prst="rect">
            <a:avLst/>
          </a:prstGeom>
        </p:spPr>
      </p:pic>
      <p:pic>
        <p:nvPicPr>
          <p:cNvPr id="15" name="Picture 14">
            <a:extLst>
              <a:ext uri="{FF2B5EF4-FFF2-40B4-BE49-F238E27FC236}">
                <a16:creationId xmlns:a16="http://schemas.microsoft.com/office/drawing/2014/main" id="{4F71365E-8A80-9A2A-9BC9-EED0C6C6D2FD}"/>
              </a:ext>
            </a:extLst>
          </p:cNvPr>
          <p:cNvPicPr>
            <a:picLocks noChangeAspect="1"/>
          </p:cNvPicPr>
          <p:nvPr/>
        </p:nvPicPr>
        <p:blipFill>
          <a:blip r:embed="rId6"/>
          <a:stretch>
            <a:fillRect/>
          </a:stretch>
        </p:blipFill>
        <p:spPr>
          <a:xfrm>
            <a:off x="327731" y="4965185"/>
            <a:ext cx="2011753" cy="1247986"/>
          </a:xfrm>
          <a:prstGeom prst="rect">
            <a:avLst/>
          </a:prstGeom>
        </p:spPr>
      </p:pic>
      <p:pic>
        <p:nvPicPr>
          <p:cNvPr id="16" name="Picture 15">
            <a:extLst>
              <a:ext uri="{FF2B5EF4-FFF2-40B4-BE49-F238E27FC236}">
                <a16:creationId xmlns:a16="http://schemas.microsoft.com/office/drawing/2014/main" id="{76CDDEC6-EB1C-698C-A5AB-2AF1C6E5CDE4}"/>
              </a:ext>
            </a:extLst>
          </p:cNvPr>
          <p:cNvPicPr>
            <a:picLocks noChangeAspect="1"/>
          </p:cNvPicPr>
          <p:nvPr/>
        </p:nvPicPr>
        <p:blipFill>
          <a:blip r:embed="rId7"/>
          <a:stretch>
            <a:fillRect/>
          </a:stretch>
        </p:blipFill>
        <p:spPr>
          <a:xfrm>
            <a:off x="10012569" y="4709093"/>
            <a:ext cx="1822179" cy="1362603"/>
          </a:xfrm>
          <a:prstGeom prst="rect">
            <a:avLst/>
          </a:prstGeom>
        </p:spPr>
      </p:pic>
      <p:sp>
        <p:nvSpPr>
          <p:cNvPr id="17" name="TextBox 16">
            <a:extLst>
              <a:ext uri="{FF2B5EF4-FFF2-40B4-BE49-F238E27FC236}">
                <a16:creationId xmlns:a16="http://schemas.microsoft.com/office/drawing/2014/main" id="{B683EF78-795E-AA21-9679-AA1EB1BFE48F}"/>
              </a:ext>
            </a:extLst>
          </p:cNvPr>
          <p:cNvSpPr txBox="1"/>
          <p:nvPr/>
        </p:nvSpPr>
        <p:spPr>
          <a:xfrm>
            <a:off x="820137" y="3958923"/>
            <a:ext cx="2119170" cy="892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CA" sz="1400" b="0" i="0" u="none" strike="noStrike" cap="none" spc="0" normalizeH="0" baseline="0" dirty="0">
                <a:ln>
                  <a:noFill/>
                </a:ln>
                <a:solidFill>
                  <a:srgbClr val="00B050"/>
                </a:solidFill>
                <a:effectLst/>
                <a:uFillTx/>
                <a:latin typeface="+mn-lt"/>
                <a:ea typeface="+mn-ea"/>
                <a:cs typeface="+mn-cs"/>
                <a:sym typeface="Helvetica Neue"/>
              </a:rPr>
              <a:t>Tx AMI-Init() = False </a:t>
            </a:r>
          </a:p>
          <a:p>
            <a:pPr marL="0" marR="0" indent="0" algn="l" defTabSz="2438338" rtl="0" fontAlgn="auto" latinLnBrk="0" hangingPunct="0">
              <a:lnSpc>
                <a:spcPct val="100000"/>
              </a:lnSpc>
              <a:spcBef>
                <a:spcPts val="0"/>
              </a:spcBef>
              <a:spcAft>
                <a:spcPts val="0"/>
              </a:spcAft>
              <a:buClrTx/>
              <a:buSzTx/>
              <a:buFontTx/>
              <a:buNone/>
              <a:tabLst/>
            </a:pPr>
            <a:r>
              <a:rPr lang="en-CA" sz="1400" dirty="0">
                <a:solidFill>
                  <a:srgbClr val="00B050"/>
                </a:solidFill>
              </a:rPr>
              <a:t>Tx equalization or filtering</a:t>
            </a:r>
          </a:p>
          <a:p>
            <a:pPr defTabSz="2438338">
              <a:lnSpc>
                <a:spcPct val="100000"/>
              </a:lnSpc>
              <a:spcBef>
                <a:spcPts val="0"/>
              </a:spcBef>
            </a:pPr>
            <a:r>
              <a:rPr lang="en-CA" sz="1400" dirty="0">
                <a:solidFill>
                  <a:srgbClr val="00B050"/>
                </a:solidFill>
              </a:rPr>
              <a:t>i</a:t>
            </a:r>
            <a:r>
              <a:rPr kumimoji="0" lang="en-CA" sz="1400" b="0" i="0" u="none" strike="noStrike" cap="none" spc="0" normalizeH="0" baseline="0" dirty="0">
                <a:ln>
                  <a:noFill/>
                </a:ln>
                <a:solidFill>
                  <a:srgbClr val="00B050"/>
                </a:solidFill>
                <a:effectLst/>
                <a:uFillTx/>
                <a:latin typeface="+mn-lt"/>
                <a:ea typeface="+mn-ea"/>
                <a:cs typeface="+mn-cs"/>
                <a:sym typeface="Helvetica Neue"/>
              </a:rPr>
              <a:t>s </a:t>
            </a:r>
            <a:r>
              <a:rPr lang="en-CA" sz="1400" dirty="0">
                <a:solidFill>
                  <a:srgbClr val="FF0000"/>
                </a:solidFill>
              </a:rPr>
              <a:t>not</a:t>
            </a:r>
            <a:r>
              <a:rPr lang="en-CA" sz="1400" dirty="0">
                <a:solidFill>
                  <a:srgbClr val="00B050"/>
                </a:solidFill>
              </a:rPr>
              <a:t> a</a:t>
            </a:r>
            <a:r>
              <a:rPr kumimoji="0" lang="en-CA" sz="1400" b="0" i="0" u="none" strike="noStrike" cap="none" spc="0" normalizeH="0" baseline="0" dirty="0">
                <a:ln>
                  <a:noFill/>
                </a:ln>
                <a:solidFill>
                  <a:srgbClr val="00B050"/>
                </a:solidFill>
                <a:effectLst/>
                <a:uFillTx/>
                <a:latin typeface="+mn-lt"/>
                <a:ea typeface="+mn-ea"/>
                <a:cs typeface="+mn-cs"/>
                <a:sym typeface="Helvetica Neue"/>
              </a:rPr>
              <a:t>pplied to </a:t>
            </a:r>
            <a:r>
              <a:rPr kumimoji="0" lang="en-CA" sz="1400" b="0" i="0" u="none" strike="noStrike" cap="none" spc="0" normalizeH="0" baseline="0" dirty="0">
                <a:ln>
                  <a:noFill/>
                </a:ln>
                <a:solidFill>
                  <a:srgbClr val="C00000"/>
                </a:solidFill>
                <a:effectLst/>
                <a:uFillTx/>
                <a:latin typeface="+mn-lt"/>
                <a:ea typeface="+mn-ea"/>
                <a:cs typeface="+mn-cs"/>
                <a:sym typeface="Helvetica Neue"/>
              </a:rPr>
              <a:t>H</a:t>
            </a:r>
            <a:r>
              <a:rPr kumimoji="0" lang="en-CA" sz="1400" b="0" i="0" u="none" strike="noStrike" cap="none" spc="0" normalizeH="0" baseline="-25000" dirty="0">
                <a:ln>
                  <a:noFill/>
                </a:ln>
                <a:solidFill>
                  <a:srgbClr val="C00000"/>
                </a:solidFill>
                <a:effectLst/>
                <a:uFillTx/>
                <a:latin typeface="+mn-lt"/>
                <a:ea typeface="+mn-ea"/>
                <a:cs typeface="+mn-cs"/>
                <a:sym typeface="Helvetica Neue"/>
              </a:rPr>
              <a:t>AC</a:t>
            </a:r>
            <a:r>
              <a:rPr kumimoji="0" lang="en-CA" sz="1400" b="0" i="0" u="none" strike="noStrike" cap="none" spc="0" normalizeH="0" baseline="0" dirty="0">
                <a:ln>
                  <a:noFill/>
                </a:ln>
                <a:solidFill>
                  <a:srgbClr val="C00000"/>
                </a:solidFill>
                <a:effectLst/>
                <a:uFillTx/>
                <a:latin typeface="+mn-lt"/>
                <a:ea typeface="+mn-ea"/>
                <a:cs typeface="+mn-cs"/>
                <a:sym typeface="Helvetica Neue"/>
              </a:rPr>
              <a:t>(t)</a:t>
            </a:r>
            <a:endParaRPr kumimoji="0" lang="en-CA" sz="1400" b="0" i="0" u="none" strike="noStrike" cap="none" spc="0" normalizeH="0" baseline="0" dirty="0">
              <a:ln>
                <a:noFill/>
              </a:ln>
              <a:solidFill>
                <a:schemeClr val="tx2"/>
              </a:solidFill>
              <a:effectLst/>
              <a:uFillTx/>
              <a:latin typeface="+mn-lt"/>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r>
              <a:rPr kumimoji="0" lang="en-CA" sz="1600" b="0" i="0" u="none" strike="noStrike" cap="none" spc="0" normalizeH="0" baseline="0" dirty="0">
                <a:ln>
                  <a:noFill/>
                </a:ln>
                <a:solidFill>
                  <a:srgbClr val="00B050"/>
                </a:solidFill>
                <a:effectLst/>
                <a:uFillTx/>
                <a:latin typeface="+mn-lt"/>
                <a:ea typeface="+mn-ea"/>
                <a:cs typeface="+mn-cs"/>
                <a:sym typeface="Helvetica Neue"/>
              </a:rPr>
              <a:t> </a:t>
            </a:r>
          </a:p>
        </p:txBody>
      </p:sp>
      <p:sp>
        <p:nvSpPr>
          <p:cNvPr id="18" name="TextBox 17">
            <a:extLst>
              <a:ext uri="{FF2B5EF4-FFF2-40B4-BE49-F238E27FC236}">
                <a16:creationId xmlns:a16="http://schemas.microsoft.com/office/drawing/2014/main" id="{F8AED3C9-A3FE-66EE-67DD-91EC272154BE}"/>
              </a:ext>
            </a:extLst>
          </p:cNvPr>
          <p:cNvSpPr txBox="1"/>
          <p:nvPr/>
        </p:nvSpPr>
        <p:spPr>
          <a:xfrm>
            <a:off x="1480593" y="2676865"/>
            <a:ext cx="57066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CA" sz="1800" b="0" i="0" u="none" strike="noStrike" cap="none" spc="0" normalizeH="0" baseline="0" dirty="0">
                <a:ln>
                  <a:noFill/>
                </a:ln>
                <a:solidFill>
                  <a:srgbClr val="C00000"/>
                </a:solidFill>
                <a:effectLst/>
                <a:uFillTx/>
                <a:latin typeface="+mn-lt"/>
                <a:ea typeface="+mn-ea"/>
                <a:cs typeface="+mn-cs"/>
                <a:sym typeface="Helvetica Neue"/>
              </a:rPr>
              <a:t>H</a:t>
            </a:r>
            <a:r>
              <a:rPr kumimoji="0" lang="en-CA" sz="1800" b="0" i="0" u="none" strike="noStrike" cap="none" spc="0" normalizeH="0" baseline="-25000" dirty="0">
                <a:ln>
                  <a:noFill/>
                </a:ln>
                <a:solidFill>
                  <a:srgbClr val="C00000"/>
                </a:solidFill>
                <a:effectLst/>
                <a:uFillTx/>
                <a:latin typeface="+mn-lt"/>
                <a:ea typeface="+mn-ea"/>
                <a:cs typeface="+mn-cs"/>
                <a:sym typeface="Helvetica Neue"/>
              </a:rPr>
              <a:t>AC</a:t>
            </a:r>
            <a:r>
              <a:rPr kumimoji="0" lang="en-CA" sz="1800" b="0" i="0" u="none" strike="noStrike" cap="none" spc="0" normalizeH="0" baseline="0" dirty="0">
                <a:ln>
                  <a:noFill/>
                </a:ln>
                <a:solidFill>
                  <a:srgbClr val="C00000"/>
                </a:solidFill>
                <a:effectLst/>
                <a:uFillTx/>
                <a:latin typeface="+mn-lt"/>
                <a:ea typeface="+mn-ea"/>
                <a:cs typeface="+mn-cs"/>
                <a:sym typeface="Helvetica Neue"/>
              </a:rPr>
              <a:t>(t)</a:t>
            </a:r>
            <a:endParaRPr kumimoji="0" lang="en-CA" sz="1800" b="0" i="0" u="none" strike="noStrike" cap="none" spc="0" normalizeH="0" baseline="0" dirty="0">
              <a:ln>
                <a:noFill/>
              </a:ln>
              <a:solidFill>
                <a:schemeClr val="tx2"/>
              </a:solidFill>
              <a:effectLst/>
              <a:uFillTx/>
              <a:latin typeface="+mn-lt"/>
              <a:ea typeface="+mn-ea"/>
              <a:cs typeface="+mn-cs"/>
              <a:sym typeface="Helvetica Neue"/>
            </a:endParaRPr>
          </a:p>
        </p:txBody>
      </p:sp>
      <p:sp>
        <p:nvSpPr>
          <p:cNvPr id="19" name="Arrow: Down 18">
            <a:extLst>
              <a:ext uri="{FF2B5EF4-FFF2-40B4-BE49-F238E27FC236}">
                <a16:creationId xmlns:a16="http://schemas.microsoft.com/office/drawing/2014/main" id="{DA531076-1479-8AA4-2483-FA3A65BEA2D1}"/>
              </a:ext>
            </a:extLst>
          </p:cNvPr>
          <p:cNvSpPr/>
          <p:nvPr/>
        </p:nvSpPr>
        <p:spPr>
          <a:xfrm>
            <a:off x="1765928" y="3201389"/>
            <a:ext cx="182880" cy="691763"/>
          </a:xfrm>
          <a:prstGeom prst="downArrow">
            <a:avLst/>
          </a:prstGeom>
          <a:noFill/>
          <a:ln w="127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0" name="Arrow: Right 19">
            <a:extLst>
              <a:ext uri="{FF2B5EF4-FFF2-40B4-BE49-F238E27FC236}">
                <a16:creationId xmlns:a16="http://schemas.microsoft.com/office/drawing/2014/main" id="{D769FFE7-FF1F-6050-D0A6-BA31FC67F9FE}"/>
              </a:ext>
            </a:extLst>
          </p:cNvPr>
          <p:cNvSpPr/>
          <p:nvPr/>
        </p:nvSpPr>
        <p:spPr>
          <a:xfrm>
            <a:off x="2133214" y="4764243"/>
            <a:ext cx="834867" cy="200942"/>
          </a:xfrm>
          <a:prstGeom prst="rightArrow">
            <a:avLst/>
          </a:prstGeom>
          <a:noFill/>
          <a:ln w="12700" cap="flat">
            <a:solidFill>
              <a:srgbClr val="00B05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 name="TextBox 20">
            <a:extLst>
              <a:ext uri="{FF2B5EF4-FFF2-40B4-BE49-F238E27FC236}">
                <a16:creationId xmlns:a16="http://schemas.microsoft.com/office/drawing/2014/main" id="{FCA8F540-C89F-BFB1-0072-1D12BAE5C733}"/>
              </a:ext>
            </a:extLst>
          </p:cNvPr>
          <p:cNvSpPr txBox="1"/>
          <p:nvPr/>
        </p:nvSpPr>
        <p:spPr>
          <a:xfrm>
            <a:off x="4010314" y="5353682"/>
            <a:ext cx="26690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defTabSz="2438338">
              <a:lnSpc>
                <a:spcPct val="100000"/>
              </a:lnSpc>
              <a:spcBef>
                <a:spcPts val="0"/>
              </a:spcBef>
            </a:pPr>
            <a:r>
              <a:rPr kumimoji="0" lang="en-CA" sz="1800" b="0" i="0" u="none" strike="noStrike" cap="none" spc="0" normalizeH="0" baseline="0" dirty="0">
                <a:ln>
                  <a:noFill/>
                </a:ln>
                <a:solidFill>
                  <a:srgbClr val="00B050"/>
                </a:solidFill>
                <a:effectLst/>
                <a:uFillTx/>
                <a:latin typeface="+mn-lt"/>
                <a:ea typeface="+mn-ea"/>
                <a:cs typeface="+mn-cs"/>
                <a:sym typeface="Helvetica Neue"/>
              </a:rPr>
              <a:t>H</a:t>
            </a:r>
            <a:r>
              <a:rPr lang="en-CA" sz="1800" baseline="-25000" dirty="0">
                <a:solidFill>
                  <a:srgbClr val="00B050"/>
                </a:solidFill>
              </a:rPr>
              <a:t>TEI</a:t>
            </a:r>
            <a:r>
              <a:rPr kumimoji="0" lang="en-CA" sz="1800" b="0" i="0" u="none" strike="noStrike" cap="none" spc="0" normalizeH="0" baseline="0" dirty="0">
                <a:ln>
                  <a:noFill/>
                </a:ln>
                <a:solidFill>
                  <a:srgbClr val="00B050"/>
                </a:solidFill>
                <a:effectLst/>
                <a:uFillTx/>
                <a:latin typeface="+mn-lt"/>
                <a:ea typeface="+mn-ea"/>
                <a:cs typeface="+mn-cs"/>
                <a:sym typeface="Helvetica Neue"/>
              </a:rPr>
              <a:t>(t) identical with </a:t>
            </a:r>
            <a:r>
              <a:rPr kumimoji="0" lang="en-CA" sz="1800" b="0" i="0" u="none" strike="noStrike" cap="none" spc="0" normalizeH="0" baseline="0" dirty="0">
                <a:ln>
                  <a:noFill/>
                </a:ln>
                <a:solidFill>
                  <a:srgbClr val="C00000"/>
                </a:solidFill>
                <a:effectLst/>
                <a:uFillTx/>
                <a:latin typeface="+mn-lt"/>
                <a:ea typeface="+mn-ea"/>
                <a:cs typeface="+mn-cs"/>
                <a:sym typeface="Helvetica Neue"/>
              </a:rPr>
              <a:t>H</a:t>
            </a:r>
            <a:r>
              <a:rPr kumimoji="0" lang="en-CA" sz="1800" b="0" i="0" u="none" strike="noStrike" cap="none" spc="0" normalizeH="0" baseline="-25000" dirty="0">
                <a:ln>
                  <a:noFill/>
                </a:ln>
                <a:solidFill>
                  <a:srgbClr val="C00000"/>
                </a:solidFill>
                <a:effectLst/>
                <a:uFillTx/>
                <a:latin typeface="+mn-lt"/>
                <a:ea typeface="+mn-ea"/>
                <a:cs typeface="+mn-cs"/>
                <a:sym typeface="Helvetica Neue"/>
              </a:rPr>
              <a:t>AC</a:t>
            </a:r>
            <a:r>
              <a:rPr kumimoji="0" lang="en-CA" sz="1800" b="0" i="0" u="none" strike="noStrike" cap="none" spc="0" normalizeH="0" baseline="0" dirty="0">
                <a:ln>
                  <a:noFill/>
                </a:ln>
                <a:solidFill>
                  <a:srgbClr val="C00000"/>
                </a:solidFill>
                <a:effectLst/>
                <a:uFillTx/>
                <a:latin typeface="+mn-lt"/>
                <a:ea typeface="+mn-ea"/>
                <a:cs typeface="+mn-cs"/>
                <a:sym typeface="Helvetica Neue"/>
              </a:rPr>
              <a:t>(t)</a:t>
            </a:r>
            <a:endParaRPr kumimoji="0" lang="en-CA" sz="1800" b="0" i="0" u="none" strike="noStrike" cap="none" spc="0" normalizeH="0" baseline="0" dirty="0">
              <a:ln>
                <a:noFill/>
              </a:ln>
              <a:solidFill>
                <a:schemeClr val="tx2"/>
              </a:solidFill>
              <a:effectLst/>
              <a:uFillTx/>
              <a:latin typeface="+mn-lt"/>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r>
              <a:rPr kumimoji="0" lang="en-CA" b="0" i="0" u="none" strike="noStrike" cap="none" spc="0" normalizeH="0" baseline="0" dirty="0">
                <a:ln>
                  <a:noFill/>
                </a:ln>
                <a:solidFill>
                  <a:srgbClr val="00B050"/>
                </a:solidFill>
                <a:effectLst/>
                <a:uFillTx/>
                <a:latin typeface="+mn-lt"/>
                <a:ea typeface="+mn-ea"/>
                <a:cs typeface="+mn-cs"/>
                <a:sym typeface="Helvetica Neue"/>
              </a:rPr>
              <a:t> </a:t>
            </a:r>
          </a:p>
        </p:txBody>
      </p:sp>
      <p:sp>
        <p:nvSpPr>
          <p:cNvPr id="22" name="Arrow: Right 21">
            <a:extLst>
              <a:ext uri="{FF2B5EF4-FFF2-40B4-BE49-F238E27FC236}">
                <a16:creationId xmlns:a16="http://schemas.microsoft.com/office/drawing/2014/main" id="{8CFA9612-E90F-4208-281C-C8BA49A0068D}"/>
              </a:ext>
            </a:extLst>
          </p:cNvPr>
          <p:cNvSpPr/>
          <p:nvPr/>
        </p:nvSpPr>
        <p:spPr>
          <a:xfrm>
            <a:off x="8598026" y="4764243"/>
            <a:ext cx="834867" cy="200942"/>
          </a:xfrm>
          <a:prstGeom prst="rightArrow">
            <a:avLst/>
          </a:prstGeom>
          <a:noFill/>
          <a:ln w="12700" cap="flat">
            <a:solidFill>
              <a:srgbClr val="00B05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3" name="Arrow: Down 22">
            <a:extLst>
              <a:ext uri="{FF2B5EF4-FFF2-40B4-BE49-F238E27FC236}">
                <a16:creationId xmlns:a16="http://schemas.microsoft.com/office/drawing/2014/main" id="{A6F98E27-04F9-AF81-DBD9-8F57E3EBE858}"/>
              </a:ext>
            </a:extLst>
          </p:cNvPr>
          <p:cNvSpPr/>
          <p:nvPr/>
        </p:nvSpPr>
        <p:spPr>
          <a:xfrm rot="10800000">
            <a:off x="10452554" y="3081584"/>
            <a:ext cx="175474" cy="691763"/>
          </a:xfrm>
          <a:prstGeom prst="downArrow">
            <a:avLst/>
          </a:prstGeom>
          <a:no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4" name="TextBox 23">
            <a:extLst>
              <a:ext uri="{FF2B5EF4-FFF2-40B4-BE49-F238E27FC236}">
                <a16:creationId xmlns:a16="http://schemas.microsoft.com/office/drawing/2014/main" id="{967B5B5E-0330-3D85-B021-E41290EA3C32}"/>
              </a:ext>
            </a:extLst>
          </p:cNvPr>
          <p:cNvSpPr txBox="1"/>
          <p:nvPr/>
        </p:nvSpPr>
        <p:spPr>
          <a:xfrm>
            <a:off x="9508263" y="3953170"/>
            <a:ext cx="1772921" cy="677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CA" sz="1400" dirty="0">
                <a:solidFill>
                  <a:schemeClr val="accent1"/>
                </a:solidFill>
              </a:rPr>
              <a:t>R</a:t>
            </a:r>
            <a:r>
              <a:rPr kumimoji="0" lang="en-CA" sz="1400" b="0" i="0" u="none" strike="noStrike" cap="none" spc="0" normalizeH="0" baseline="0" dirty="0">
                <a:ln>
                  <a:noFill/>
                </a:ln>
                <a:solidFill>
                  <a:schemeClr val="accent1"/>
                </a:solidFill>
                <a:effectLst/>
                <a:uFillTx/>
                <a:latin typeface="+mn-lt"/>
                <a:ea typeface="+mn-ea"/>
                <a:cs typeface="+mn-cs"/>
                <a:sym typeface="Helvetica Neue"/>
              </a:rPr>
              <a:t>x AMI-Init() = False</a:t>
            </a:r>
          </a:p>
          <a:p>
            <a:pPr marL="0" marR="0" indent="0" algn="l" defTabSz="2438338" rtl="0" fontAlgn="auto" latinLnBrk="0" hangingPunct="0">
              <a:lnSpc>
                <a:spcPct val="100000"/>
              </a:lnSpc>
              <a:spcBef>
                <a:spcPts val="0"/>
              </a:spcBef>
              <a:spcAft>
                <a:spcPts val="0"/>
              </a:spcAft>
              <a:buClrTx/>
              <a:buSzTx/>
              <a:buFontTx/>
              <a:buNone/>
              <a:tabLst/>
            </a:pPr>
            <a:r>
              <a:rPr lang="en-CA" sz="1400" dirty="0">
                <a:solidFill>
                  <a:schemeClr val="accent1"/>
                </a:solidFill>
              </a:rPr>
              <a:t>Apparently some FFE </a:t>
            </a:r>
          </a:p>
          <a:p>
            <a:pPr marL="0" marR="0" indent="0" algn="l" defTabSz="2438338" rtl="0" fontAlgn="auto" latinLnBrk="0" hangingPunct="0">
              <a:lnSpc>
                <a:spcPct val="100000"/>
              </a:lnSpc>
              <a:spcBef>
                <a:spcPts val="0"/>
              </a:spcBef>
              <a:spcAft>
                <a:spcPts val="0"/>
              </a:spcAft>
              <a:buClrTx/>
              <a:buSzTx/>
              <a:buFontTx/>
              <a:buNone/>
              <a:tabLst/>
            </a:pPr>
            <a:r>
              <a:rPr lang="en-CA" sz="1400" dirty="0">
                <a:solidFill>
                  <a:schemeClr val="accent1"/>
                </a:solidFill>
              </a:rPr>
              <a:t>was applied</a:t>
            </a:r>
            <a:r>
              <a:rPr kumimoji="0" lang="en-CA" sz="1600" b="0" i="0" u="none" strike="noStrike" cap="none" spc="0" normalizeH="0" baseline="0" dirty="0">
                <a:ln>
                  <a:noFill/>
                </a:ln>
                <a:solidFill>
                  <a:srgbClr val="00B050"/>
                </a:solidFill>
                <a:effectLst/>
                <a:uFillTx/>
                <a:latin typeface="+mn-lt"/>
                <a:ea typeface="+mn-ea"/>
                <a:cs typeface="+mn-cs"/>
                <a:sym typeface="Helvetica Neue"/>
              </a:rPr>
              <a:t> </a:t>
            </a:r>
          </a:p>
        </p:txBody>
      </p:sp>
      <p:sp>
        <p:nvSpPr>
          <p:cNvPr id="25" name="Oval 24">
            <a:extLst>
              <a:ext uri="{FF2B5EF4-FFF2-40B4-BE49-F238E27FC236}">
                <a16:creationId xmlns:a16="http://schemas.microsoft.com/office/drawing/2014/main" id="{3AB2B767-B9E4-39D7-9A2E-1AF43BE6DC4C}"/>
              </a:ext>
            </a:extLst>
          </p:cNvPr>
          <p:cNvSpPr/>
          <p:nvPr/>
        </p:nvSpPr>
        <p:spPr>
          <a:xfrm>
            <a:off x="1980820" y="3380090"/>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lang="en-CA" sz="1800" b="1" dirty="0">
                <a:solidFill>
                  <a:schemeClr val="bg1"/>
                </a:solidFill>
                <a:latin typeface="Helvetica Neue Medium"/>
                <a:ea typeface="Helvetica Neue Medium"/>
                <a:cs typeface="Helvetica Neue Medium"/>
                <a:sym typeface="Helvetica Neue Medium"/>
              </a:rPr>
              <a:t>2</a:t>
            </a:r>
            <a:endPar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endParaRPr>
          </a:p>
        </p:txBody>
      </p:sp>
      <p:sp>
        <p:nvSpPr>
          <p:cNvPr id="26" name="Oval 25">
            <a:extLst>
              <a:ext uri="{FF2B5EF4-FFF2-40B4-BE49-F238E27FC236}">
                <a16:creationId xmlns:a16="http://schemas.microsoft.com/office/drawing/2014/main" id="{82DD1B4B-3B6C-7CC3-DB54-01F4A2D4A998}"/>
              </a:ext>
            </a:extLst>
          </p:cNvPr>
          <p:cNvSpPr/>
          <p:nvPr/>
        </p:nvSpPr>
        <p:spPr>
          <a:xfrm>
            <a:off x="10058757" y="3397813"/>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rPr>
              <a:t>3</a:t>
            </a:r>
          </a:p>
        </p:txBody>
      </p:sp>
      <p:sp>
        <p:nvSpPr>
          <p:cNvPr id="27" name="TextBox 26">
            <a:extLst>
              <a:ext uri="{FF2B5EF4-FFF2-40B4-BE49-F238E27FC236}">
                <a16:creationId xmlns:a16="http://schemas.microsoft.com/office/drawing/2014/main" id="{515F43AB-8F79-0F21-A78D-5A11795B3ABA}"/>
              </a:ext>
            </a:extLst>
          </p:cNvPr>
          <p:cNvSpPr txBox="1"/>
          <p:nvPr/>
        </p:nvSpPr>
        <p:spPr>
          <a:xfrm>
            <a:off x="8598026" y="2538365"/>
            <a:ext cx="597921"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defTabSz="2438338">
              <a:lnSpc>
                <a:spcPct val="100000"/>
              </a:lnSpc>
              <a:spcBef>
                <a:spcPts val="0"/>
              </a:spcBef>
            </a:pPr>
            <a:r>
              <a:rPr kumimoji="0" lang="en-CA" sz="1800" b="0" i="0" u="none" strike="noStrike" cap="none" spc="0" normalizeH="0" baseline="0" dirty="0">
                <a:ln>
                  <a:noFill/>
                </a:ln>
                <a:solidFill>
                  <a:schemeClr val="accent1"/>
                </a:solidFill>
                <a:effectLst/>
                <a:uFillTx/>
                <a:latin typeface="+mn-lt"/>
                <a:ea typeface="+mn-ea"/>
                <a:cs typeface="+mn-cs"/>
                <a:sym typeface="Helvetica Neue"/>
              </a:rPr>
              <a:t>H</a:t>
            </a:r>
            <a:r>
              <a:rPr lang="en-CA" sz="1800" baseline="-25000" dirty="0">
                <a:solidFill>
                  <a:schemeClr val="accent1"/>
                </a:solidFill>
              </a:rPr>
              <a:t>REI</a:t>
            </a:r>
            <a:r>
              <a:rPr kumimoji="0" lang="en-CA" sz="1800" b="0" i="0" u="none" strike="noStrike" cap="none" spc="0" normalizeH="0" baseline="0" dirty="0">
                <a:ln>
                  <a:noFill/>
                </a:ln>
                <a:solidFill>
                  <a:schemeClr val="accent1"/>
                </a:solidFill>
                <a:effectLst/>
                <a:uFillTx/>
                <a:latin typeface="+mn-lt"/>
                <a:ea typeface="+mn-ea"/>
                <a:cs typeface="+mn-cs"/>
                <a:sym typeface="Helvetica Neue"/>
              </a:rPr>
              <a:t>(t)</a:t>
            </a:r>
            <a:endParaRPr kumimoji="0" lang="en-CA" sz="1800" b="0" i="0" u="none" strike="noStrike" cap="none" spc="0" normalizeH="0" baseline="0" dirty="0">
              <a:ln>
                <a:noFill/>
              </a:ln>
              <a:solidFill>
                <a:schemeClr val="tx2"/>
              </a:solidFill>
              <a:effectLst/>
              <a:uFillTx/>
              <a:latin typeface="+mn-lt"/>
              <a:ea typeface="+mn-ea"/>
              <a:cs typeface="+mn-cs"/>
              <a:sym typeface="Helvetica Neue"/>
            </a:endParaRPr>
          </a:p>
        </p:txBody>
      </p:sp>
      <p:sp>
        <p:nvSpPr>
          <p:cNvPr id="28" name="Oval 27">
            <a:extLst>
              <a:ext uri="{FF2B5EF4-FFF2-40B4-BE49-F238E27FC236}">
                <a16:creationId xmlns:a16="http://schemas.microsoft.com/office/drawing/2014/main" id="{00511A94-6CD2-8299-94D9-92BAEFCE990C}"/>
              </a:ext>
            </a:extLst>
          </p:cNvPr>
          <p:cNvSpPr/>
          <p:nvPr/>
        </p:nvSpPr>
        <p:spPr>
          <a:xfrm>
            <a:off x="8298549" y="2722916"/>
            <a:ext cx="299477" cy="478473"/>
          </a:xfrm>
          <a:prstGeom prst="ellipse">
            <a:avLst/>
          </a:prstGeom>
          <a:no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fontScale="5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097001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98982" y="316295"/>
            <a:ext cx="11263074" cy="1036345"/>
          </a:xfrm>
        </p:spPr>
        <p:txBody>
          <a:bodyPr>
            <a:normAutofit/>
          </a:bodyPr>
          <a:lstStyle/>
          <a:p>
            <a:r>
              <a:rPr lang="en-US" dirty="0"/>
              <a:t> Bit-by-Bit Simulation Steps 4 to 7</a:t>
            </a:r>
          </a:p>
        </p:txBody>
      </p:sp>
      <p:pic>
        <p:nvPicPr>
          <p:cNvPr id="3" name="Picture 2">
            <a:extLst>
              <a:ext uri="{FF2B5EF4-FFF2-40B4-BE49-F238E27FC236}">
                <a16:creationId xmlns:a16="http://schemas.microsoft.com/office/drawing/2014/main" id="{03E65187-5399-B839-4785-CC666027432B}"/>
              </a:ext>
            </a:extLst>
          </p:cNvPr>
          <p:cNvPicPr>
            <a:picLocks noChangeAspect="1"/>
          </p:cNvPicPr>
          <p:nvPr/>
        </p:nvPicPr>
        <p:blipFill>
          <a:blip r:embed="rId2"/>
          <a:stretch>
            <a:fillRect/>
          </a:stretch>
        </p:blipFill>
        <p:spPr>
          <a:xfrm>
            <a:off x="1801316" y="1382376"/>
            <a:ext cx="3076296" cy="2424011"/>
          </a:xfrm>
          <a:prstGeom prst="rect">
            <a:avLst/>
          </a:prstGeom>
        </p:spPr>
      </p:pic>
      <p:pic>
        <p:nvPicPr>
          <p:cNvPr id="5" name="Picture 4">
            <a:extLst>
              <a:ext uri="{FF2B5EF4-FFF2-40B4-BE49-F238E27FC236}">
                <a16:creationId xmlns:a16="http://schemas.microsoft.com/office/drawing/2014/main" id="{C421E708-91D1-7002-0498-5FA3602DFD3A}"/>
              </a:ext>
            </a:extLst>
          </p:cNvPr>
          <p:cNvPicPr>
            <a:picLocks noChangeAspect="1"/>
          </p:cNvPicPr>
          <p:nvPr/>
        </p:nvPicPr>
        <p:blipFill>
          <a:blip r:embed="rId3"/>
          <a:stretch>
            <a:fillRect/>
          </a:stretch>
        </p:blipFill>
        <p:spPr>
          <a:xfrm>
            <a:off x="1810272" y="3806387"/>
            <a:ext cx="3088349" cy="2421586"/>
          </a:xfrm>
          <a:prstGeom prst="rect">
            <a:avLst/>
          </a:prstGeom>
        </p:spPr>
      </p:pic>
      <p:pic>
        <p:nvPicPr>
          <p:cNvPr id="6" name="Picture 5">
            <a:extLst>
              <a:ext uri="{FF2B5EF4-FFF2-40B4-BE49-F238E27FC236}">
                <a16:creationId xmlns:a16="http://schemas.microsoft.com/office/drawing/2014/main" id="{E690748E-6B3B-92FC-F999-62A93FBAE6F7}"/>
              </a:ext>
            </a:extLst>
          </p:cNvPr>
          <p:cNvPicPr>
            <a:picLocks noChangeAspect="1"/>
          </p:cNvPicPr>
          <p:nvPr/>
        </p:nvPicPr>
        <p:blipFill>
          <a:blip r:embed="rId4"/>
          <a:stretch>
            <a:fillRect/>
          </a:stretch>
        </p:blipFill>
        <p:spPr>
          <a:xfrm>
            <a:off x="7428219" y="3758444"/>
            <a:ext cx="3076297" cy="2401640"/>
          </a:xfrm>
          <a:prstGeom prst="rect">
            <a:avLst/>
          </a:prstGeom>
        </p:spPr>
      </p:pic>
      <p:pic>
        <p:nvPicPr>
          <p:cNvPr id="7" name="Picture 6">
            <a:extLst>
              <a:ext uri="{FF2B5EF4-FFF2-40B4-BE49-F238E27FC236}">
                <a16:creationId xmlns:a16="http://schemas.microsoft.com/office/drawing/2014/main" id="{4401F743-8F49-5459-0450-3D8B1997D76C}"/>
              </a:ext>
            </a:extLst>
          </p:cNvPr>
          <p:cNvPicPr>
            <a:picLocks noChangeAspect="1"/>
          </p:cNvPicPr>
          <p:nvPr/>
        </p:nvPicPr>
        <p:blipFill>
          <a:blip r:embed="rId5"/>
          <a:stretch>
            <a:fillRect/>
          </a:stretch>
        </p:blipFill>
        <p:spPr>
          <a:xfrm>
            <a:off x="7428219" y="1327629"/>
            <a:ext cx="3076297" cy="2374806"/>
          </a:xfrm>
          <a:prstGeom prst="rect">
            <a:avLst/>
          </a:prstGeom>
        </p:spPr>
      </p:pic>
      <p:pic>
        <p:nvPicPr>
          <p:cNvPr id="8" name="Picture 7">
            <a:extLst>
              <a:ext uri="{FF2B5EF4-FFF2-40B4-BE49-F238E27FC236}">
                <a16:creationId xmlns:a16="http://schemas.microsoft.com/office/drawing/2014/main" id="{34905F4D-0D6F-92CD-BEC1-CDA8CF86B333}"/>
              </a:ext>
            </a:extLst>
          </p:cNvPr>
          <p:cNvPicPr>
            <a:picLocks noChangeAspect="1"/>
          </p:cNvPicPr>
          <p:nvPr/>
        </p:nvPicPr>
        <p:blipFill>
          <a:blip r:embed="rId6"/>
          <a:stretch>
            <a:fillRect/>
          </a:stretch>
        </p:blipFill>
        <p:spPr>
          <a:xfrm>
            <a:off x="4870567" y="3115258"/>
            <a:ext cx="2720689" cy="962212"/>
          </a:xfrm>
          <a:prstGeom prst="rect">
            <a:avLst/>
          </a:prstGeom>
        </p:spPr>
      </p:pic>
      <p:sp>
        <p:nvSpPr>
          <p:cNvPr id="9" name="Arrow: Down 8">
            <a:extLst>
              <a:ext uri="{FF2B5EF4-FFF2-40B4-BE49-F238E27FC236}">
                <a16:creationId xmlns:a16="http://schemas.microsoft.com/office/drawing/2014/main" id="{F8E4536C-4734-0724-B712-7534B6EF6DB7}"/>
              </a:ext>
            </a:extLst>
          </p:cNvPr>
          <p:cNvSpPr/>
          <p:nvPr/>
        </p:nvSpPr>
        <p:spPr>
          <a:xfrm>
            <a:off x="3551271" y="3296779"/>
            <a:ext cx="182880" cy="691763"/>
          </a:xfrm>
          <a:prstGeom prst="downArrow">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chemeClr val="tx1"/>
              </a:solidFill>
              <a:effectLst/>
              <a:uFillTx/>
              <a:latin typeface="Helvetica Neue Medium"/>
              <a:ea typeface="Helvetica Neue Medium"/>
              <a:cs typeface="Helvetica Neue Medium"/>
              <a:sym typeface="Helvetica Neue Medium"/>
            </a:endParaRPr>
          </a:p>
        </p:txBody>
      </p:sp>
      <p:sp>
        <p:nvSpPr>
          <p:cNvPr id="10" name="Arrow: Right 9">
            <a:extLst>
              <a:ext uri="{FF2B5EF4-FFF2-40B4-BE49-F238E27FC236}">
                <a16:creationId xmlns:a16="http://schemas.microsoft.com/office/drawing/2014/main" id="{15F9CAB3-CC5B-7131-C6DB-B5D03E343EF0}"/>
              </a:ext>
            </a:extLst>
          </p:cNvPr>
          <p:cNvSpPr/>
          <p:nvPr/>
        </p:nvSpPr>
        <p:spPr>
          <a:xfrm>
            <a:off x="5828252" y="4125499"/>
            <a:ext cx="834867" cy="200942"/>
          </a:xfrm>
          <a:prstGeom prst="rightArrow">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TextBox 10">
            <a:extLst>
              <a:ext uri="{FF2B5EF4-FFF2-40B4-BE49-F238E27FC236}">
                <a16:creationId xmlns:a16="http://schemas.microsoft.com/office/drawing/2014/main" id="{ECC7259A-3B82-ACBB-B212-122EE1661205}"/>
              </a:ext>
            </a:extLst>
          </p:cNvPr>
          <p:cNvSpPr txBox="1"/>
          <p:nvPr/>
        </p:nvSpPr>
        <p:spPr>
          <a:xfrm>
            <a:off x="2273136" y="6279923"/>
            <a:ext cx="2409314"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CA" sz="1600" b="0" i="0" u="none" strike="noStrike" cap="none" spc="0" normalizeH="0" baseline="0" dirty="0">
                <a:ln>
                  <a:noFill/>
                </a:ln>
                <a:solidFill>
                  <a:schemeClr val="tx1"/>
                </a:solidFill>
                <a:effectLst/>
                <a:uFillTx/>
                <a:latin typeface="+mn-lt"/>
                <a:ea typeface="+mn-ea"/>
                <a:cs typeface="+mn-cs"/>
                <a:sym typeface="Helvetica Neue"/>
              </a:rPr>
              <a:t>Tx Equalization &amp; Filtering</a:t>
            </a:r>
          </a:p>
        </p:txBody>
      </p:sp>
      <p:sp>
        <p:nvSpPr>
          <p:cNvPr id="29" name="TextBox 28">
            <a:extLst>
              <a:ext uri="{FF2B5EF4-FFF2-40B4-BE49-F238E27FC236}">
                <a16:creationId xmlns:a16="http://schemas.microsoft.com/office/drawing/2014/main" id="{132EEB26-1DD5-4A75-A216-DD04E83A2AB9}"/>
              </a:ext>
            </a:extLst>
          </p:cNvPr>
          <p:cNvSpPr txBox="1"/>
          <p:nvPr/>
        </p:nvSpPr>
        <p:spPr>
          <a:xfrm>
            <a:off x="2820364" y="5659480"/>
            <a:ext cx="1192634" cy="2077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CA" dirty="0">
                <a:solidFill>
                  <a:schemeClr val="tx1"/>
                </a:solidFill>
              </a:rPr>
              <a:t>g</a:t>
            </a:r>
            <a:r>
              <a:rPr lang="en-CA" baseline="-25000" dirty="0">
                <a:solidFill>
                  <a:schemeClr val="tx1"/>
                </a:solidFill>
              </a:rPr>
              <a:t>TEG</a:t>
            </a:r>
            <a:r>
              <a:rPr lang="en-CA" dirty="0">
                <a:solidFill>
                  <a:schemeClr val="tx1"/>
                </a:solidFill>
              </a:rPr>
              <a:t>[x</a:t>
            </a:r>
            <a:r>
              <a:rPr kumimoji="0" lang="en-CA" b="0" i="0" u="none" strike="noStrike" cap="none" spc="0" normalizeH="0" baseline="0" dirty="0">
                <a:ln>
                  <a:noFill/>
                </a:ln>
                <a:solidFill>
                  <a:schemeClr val="tx1"/>
                </a:solidFill>
                <a:effectLst/>
                <a:uFillTx/>
                <a:latin typeface="+mn-lt"/>
                <a:ea typeface="+mn-ea"/>
                <a:cs typeface="+mn-cs"/>
                <a:sym typeface="Helvetica Neue"/>
              </a:rPr>
              <a:t>(t)]</a:t>
            </a:r>
          </a:p>
        </p:txBody>
      </p:sp>
      <p:sp>
        <p:nvSpPr>
          <p:cNvPr id="30" name="TextBox 29">
            <a:extLst>
              <a:ext uri="{FF2B5EF4-FFF2-40B4-BE49-F238E27FC236}">
                <a16:creationId xmlns:a16="http://schemas.microsoft.com/office/drawing/2014/main" id="{77B3D807-76B0-DF15-B0FE-FF9C8906C474}"/>
              </a:ext>
            </a:extLst>
          </p:cNvPr>
          <p:cNvSpPr txBox="1"/>
          <p:nvPr/>
        </p:nvSpPr>
        <p:spPr>
          <a:xfrm>
            <a:off x="2438658" y="1191801"/>
            <a:ext cx="2002714" cy="2127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CA" b="0" i="0" u="none" strike="noStrike" cap="none" spc="0" normalizeH="0" baseline="0" dirty="0">
                <a:ln>
                  <a:noFill/>
                </a:ln>
                <a:solidFill>
                  <a:schemeClr val="tx1"/>
                </a:solidFill>
                <a:effectLst/>
                <a:uFillTx/>
                <a:latin typeface="+mn-lt"/>
                <a:ea typeface="+mn-ea"/>
                <a:cs typeface="+mn-cs"/>
                <a:sym typeface="Helvetica Neue"/>
              </a:rPr>
              <a:t>Stimulus from the EDA tool</a:t>
            </a:r>
          </a:p>
        </p:txBody>
      </p:sp>
      <p:cxnSp>
        <p:nvCxnSpPr>
          <p:cNvPr id="31" name="Straight Arrow Connector 30">
            <a:extLst>
              <a:ext uri="{FF2B5EF4-FFF2-40B4-BE49-F238E27FC236}">
                <a16:creationId xmlns:a16="http://schemas.microsoft.com/office/drawing/2014/main" id="{B94685B3-99E8-6906-5121-39E091D381C9}"/>
              </a:ext>
            </a:extLst>
          </p:cNvPr>
          <p:cNvCxnSpPr>
            <a:cxnSpLocks/>
          </p:cNvCxnSpPr>
          <p:nvPr/>
        </p:nvCxnSpPr>
        <p:spPr>
          <a:xfrm>
            <a:off x="3942974" y="2560696"/>
            <a:ext cx="1024967" cy="863521"/>
          </a:xfrm>
          <a:prstGeom prst="straightConnector1">
            <a:avLst/>
          </a:prstGeom>
          <a:noFill/>
          <a:ln w="25400" cap="flat">
            <a:solidFill>
              <a:srgbClr val="00B05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2" name="Straight Arrow Connector 31">
            <a:extLst>
              <a:ext uri="{FF2B5EF4-FFF2-40B4-BE49-F238E27FC236}">
                <a16:creationId xmlns:a16="http://schemas.microsoft.com/office/drawing/2014/main" id="{9AAF5DE6-C1A9-7D84-8AF3-0E446C6E4A52}"/>
              </a:ext>
            </a:extLst>
          </p:cNvPr>
          <p:cNvCxnSpPr>
            <a:cxnSpLocks/>
          </p:cNvCxnSpPr>
          <p:nvPr/>
        </p:nvCxnSpPr>
        <p:spPr>
          <a:xfrm flipV="1">
            <a:off x="4159145" y="3427368"/>
            <a:ext cx="1311503" cy="1728612"/>
          </a:xfrm>
          <a:prstGeom prst="straightConnector1">
            <a:avLst/>
          </a:prstGeom>
          <a:noFill/>
          <a:ln w="25400" cap="flat">
            <a:solidFill>
              <a:srgbClr val="FFC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3" name="TextBox 32">
            <a:extLst>
              <a:ext uri="{FF2B5EF4-FFF2-40B4-BE49-F238E27FC236}">
                <a16:creationId xmlns:a16="http://schemas.microsoft.com/office/drawing/2014/main" id="{CF9E89A4-3956-4C77-A8AF-D9A10433E3A7}"/>
              </a:ext>
            </a:extLst>
          </p:cNvPr>
          <p:cNvSpPr txBox="1"/>
          <p:nvPr/>
        </p:nvSpPr>
        <p:spPr>
          <a:xfrm>
            <a:off x="5184709" y="4391447"/>
            <a:ext cx="2505883" cy="2077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2438338">
              <a:lnSpc>
                <a:spcPct val="100000"/>
              </a:lnSpc>
              <a:spcBef>
                <a:spcPts val="0"/>
              </a:spcBef>
            </a:pPr>
            <a:r>
              <a:rPr kumimoji="0" lang="en-CA" b="0" i="0" u="none" strike="noStrike" cap="none" spc="0" normalizeH="0" baseline="0" dirty="0">
                <a:ln>
                  <a:noFill/>
                </a:ln>
                <a:solidFill>
                  <a:schemeClr val="tx1"/>
                </a:solidFill>
                <a:effectLst/>
                <a:uFillTx/>
                <a:latin typeface="+mn-lt"/>
                <a:ea typeface="+mn-ea"/>
                <a:cs typeface="+mn-cs"/>
                <a:sym typeface="Helvetica Neue"/>
              </a:rPr>
              <a:t>H</a:t>
            </a:r>
            <a:r>
              <a:rPr kumimoji="0" lang="en-CA" b="0" i="0" u="none" strike="noStrike" cap="none" spc="0" normalizeH="0" baseline="-25000" dirty="0">
                <a:ln>
                  <a:noFill/>
                </a:ln>
                <a:solidFill>
                  <a:schemeClr val="tx1"/>
                </a:solidFill>
                <a:effectLst/>
                <a:uFillTx/>
                <a:latin typeface="+mn-lt"/>
                <a:ea typeface="+mn-ea"/>
                <a:cs typeface="+mn-cs"/>
                <a:sym typeface="Helvetica Neue"/>
              </a:rPr>
              <a:t>AC</a:t>
            </a:r>
            <a:r>
              <a:rPr kumimoji="0" lang="en-CA" b="0" i="0" u="none" strike="noStrike" cap="none" spc="0" normalizeH="0" baseline="0" dirty="0">
                <a:ln>
                  <a:noFill/>
                </a:ln>
                <a:solidFill>
                  <a:schemeClr val="tx1"/>
                </a:solidFill>
                <a:effectLst/>
                <a:uFillTx/>
                <a:latin typeface="+mn-lt"/>
                <a:ea typeface="+mn-ea"/>
                <a:cs typeface="+mn-cs"/>
                <a:sym typeface="Helvetica Neue"/>
              </a:rPr>
              <a:t>(t) * </a:t>
            </a:r>
            <a:r>
              <a:rPr lang="en-CA" dirty="0">
                <a:solidFill>
                  <a:schemeClr val="tx1"/>
                </a:solidFill>
              </a:rPr>
              <a:t>g</a:t>
            </a:r>
            <a:r>
              <a:rPr lang="en-CA" baseline="-25000" dirty="0">
                <a:solidFill>
                  <a:schemeClr val="tx1"/>
                </a:solidFill>
              </a:rPr>
              <a:t>TEG</a:t>
            </a:r>
            <a:r>
              <a:rPr lang="en-CA" dirty="0">
                <a:solidFill>
                  <a:schemeClr val="tx1"/>
                </a:solidFill>
              </a:rPr>
              <a:t>[x</a:t>
            </a:r>
            <a:r>
              <a:rPr kumimoji="0" lang="en-CA" b="0" i="0" u="none" strike="noStrike" cap="none" spc="0" normalizeH="0" baseline="0" dirty="0">
                <a:ln>
                  <a:noFill/>
                </a:ln>
                <a:solidFill>
                  <a:schemeClr val="tx1"/>
                </a:solidFill>
                <a:effectLst/>
                <a:uFillTx/>
                <a:latin typeface="+mn-lt"/>
                <a:ea typeface="+mn-ea"/>
                <a:cs typeface="+mn-cs"/>
                <a:sym typeface="Helvetica Neue"/>
              </a:rPr>
              <a:t>(t)]</a:t>
            </a:r>
          </a:p>
        </p:txBody>
      </p:sp>
      <p:pic>
        <p:nvPicPr>
          <p:cNvPr id="34" name="Picture 33">
            <a:extLst>
              <a:ext uri="{FF2B5EF4-FFF2-40B4-BE49-F238E27FC236}">
                <a16:creationId xmlns:a16="http://schemas.microsoft.com/office/drawing/2014/main" id="{CF95ADC3-D410-FFEF-2292-1459E643BAB0}"/>
              </a:ext>
            </a:extLst>
          </p:cNvPr>
          <p:cNvPicPr>
            <a:picLocks noChangeAspect="1"/>
          </p:cNvPicPr>
          <p:nvPr/>
        </p:nvPicPr>
        <p:blipFill>
          <a:blip r:embed="rId7"/>
          <a:stretch>
            <a:fillRect/>
          </a:stretch>
        </p:blipFill>
        <p:spPr>
          <a:xfrm>
            <a:off x="4953562" y="5099800"/>
            <a:ext cx="2651986" cy="962212"/>
          </a:xfrm>
          <a:prstGeom prst="rect">
            <a:avLst/>
          </a:prstGeom>
        </p:spPr>
      </p:pic>
      <p:sp>
        <p:nvSpPr>
          <p:cNvPr id="35" name="TextBox 34">
            <a:extLst>
              <a:ext uri="{FF2B5EF4-FFF2-40B4-BE49-F238E27FC236}">
                <a16:creationId xmlns:a16="http://schemas.microsoft.com/office/drawing/2014/main" id="{C24CCB4D-F131-C2FB-DF24-966FD9229F3C}"/>
              </a:ext>
            </a:extLst>
          </p:cNvPr>
          <p:cNvSpPr txBox="1"/>
          <p:nvPr/>
        </p:nvSpPr>
        <p:spPr>
          <a:xfrm>
            <a:off x="5953080" y="5485196"/>
            <a:ext cx="763029" cy="2077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CA" b="0" i="0" u="none" strike="noStrike" cap="none" spc="0" normalizeH="0" baseline="0" dirty="0">
                <a:ln>
                  <a:noFill/>
                </a:ln>
                <a:solidFill>
                  <a:srgbClr val="C00000"/>
                </a:solidFill>
                <a:effectLst/>
                <a:uFillTx/>
                <a:latin typeface="+mn-lt"/>
                <a:ea typeface="+mn-ea"/>
                <a:cs typeface="+mn-cs"/>
                <a:sym typeface="Helvetica Neue"/>
              </a:rPr>
              <a:t>H</a:t>
            </a:r>
            <a:r>
              <a:rPr kumimoji="0" lang="en-CA" b="0" i="0" u="none" strike="noStrike" cap="none" spc="0" normalizeH="0" baseline="-25000" dirty="0">
                <a:ln>
                  <a:noFill/>
                </a:ln>
                <a:solidFill>
                  <a:srgbClr val="C00000"/>
                </a:solidFill>
                <a:effectLst/>
                <a:uFillTx/>
                <a:latin typeface="+mn-lt"/>
                <a:ea typeface="+mn-ea"/>
                <a:cs typeface="+mn-cs"/>
                <a:sym typeface="Helvetica Neue"/>
              </a:rPr>
              <a:t>AC</a:t>
            </a:r>
            <a:r>
              <a:rPr kumimoji="0" lang="en-CA" b="0" i="0" u="none" strike="noStrike" cap="none" spc="0" normalizeH="0" baseline="0" dirty="0">
                <a:ln>
                  <a:noFill/>
                </a:ln>
                <a:solidFill>
                  <a:srgbClr val="C00000"/>
                </a:solidFill>
                <a:effectLst/>
                <a:uFillTx/>
                <a:latin typeface="+mn-lt"/>
                <a:ea typeface="+mn-ea"/>
                <a:cs typeface="+mn-cs"/>
                <a:sym typeface="Helvetica Neue"/>
              </a:rPr>
              <a:t>(t)</a:t>
            </a:r>
            <a:endParaRPr kumimoji="0" lang="en-CA" b="0" i="0" u="none" strike="noStrike" cap="none" spc="0" normalizeH="0" baseline="0" dirty="0">
              <a:ln>
                <a:noFill/>
              </a:ln>
              <a:solidFill>
                <a:schemeClr val="tx2"/>
              </a:solidFill>
              <a:effectLst/>
              <a:uFillTx/>
              <a:latin typeface="+mn-lt"/>
              <a:ea typeface="+mn-ea"/>
              <a:cs typeface="+mn-cs"/>
              <a:sym typeface="Helvetica Neue"/>
            </a:endParaRPr>
          </a:p>
        </p:txBody>
      </p:sp>
      <p:cxnSp>
        <p:nvCxnSpPr>
          <p:cNvPr id="36" name="Straight Arrow Connector 35">
            <a:extLst>
              <a:ext uri="{FF2B5EF4-FFF2-40B4-BE49-F238E27FC236}">
                <a16:creationId xmlns:a16="http://schemas.microsoft.com/office/drawing/2014/main" id="{734F429A-2BD0-2513-405B-82A4458E5055}"/>
              </a:ext>
            </a:extLst>
          </p:cNvPr>
          <p:cNvCxnSpPr>
            <a:cxnSpLocks/>
          </p:cNvCxnSpPr>
          <p:nvPr/>
        </p:nvCxnSpPr>
        <p:spPr>
          <a:xfrm flipH="1" flipV="1">
            <a:off x="6946690" y="3389854"/>
            <a:ext cx="1289015" cy="1766126"/>
          </a:xfrm>
          <a:prstGeom prst="straightConnector1">
            <a:avLst/>
          </a:prstGeom>
          <a:noFill/>
          <a:ln w="25400" cap="flat">
            <a:solidFill>
              <a:srgbClr val="00B0F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7" name="Straight Arrow Connector 36">
            <a:extLst>
              <a:ext uri="{FF2B5EF4-FFF2-40B4-BE49-F238E27FC236}">
                <a16:creationId xmlns:a16="http://schemas.microsoft.com/office/drawing/2014/main" id="{0162AC20-30A3-75DD-08E7-922233A65147}"/>
              </a:ext>
            </a:extLst>
          </p:cNvPr>
          <p:cNvCxnSpPr>
            <a:cxnSpLocks/>
          </p:cNvCxnSpPr>
          <p:nvPr/>
        </p:nvCxnSpPr>
        <p:spPr>
          <a:xfrm flipV="1">
            <a:off x="7462520" y="2490430"/>
            <a:ext cx="823854" cy="933787"/>
          </a:xfrm>
          <a:prstGeom prst="straightConnector1">
            <a:avLst/>
          </a:prstGeom>
          <a:ln w="25400">
            <a:solidFill>
              <a:schemeClr val="accent3">
                <a:lumMod val="50000"/>
              </a:schemeClr>
            </a:solidFill>
            <a:tailEnd type="triangle"/>
          </a:ln>
        </p:spPr>
        <p:style>
          <a:lnRef idx="1">
            <a:schemeClr val="accent3"/>
          </a:lnRef>
          <a:fillRef idx="0">
            <a:schemeClr val="accent3"/>
          </a:fillRef>
          <a:effectRef idx="0">
            <a:schemeClr val="accent3"/>
          </a:effectRef>
          <a:fontRef idx="minor">
            <a:schemeClr val="tx1"/>
          </a:fontRef>
        </p:style>
      </p:cxnSp>
      <p:sp>
        <p:nvSpPr>
          <p:cNvPr id="38" name="TextBox 37">
            <a:extLst>
              <a:ext uri="{FF2B5EF4-FFF2-40B4-BE49-F238E27FC236}">
                <a16:creationId xmlns:a16="http://schemas.microsoft.com/office/drawing/2014/main" id="{C99F26A5-AAFE-63EA-82E6-2A6EB74EF7EA}"/>
              </a:ext>
            </a:extLst>
          </p:cNvPr>
          <p:cNvSpPr txBox="1"/>
          <p:nvPr/>
        </p:nvSpPr>
        <p:spPr>
          <a:xfrm>
            <a:off x="8467990" y="1390675"/>
            <a:ext cx="1192634" cy="2077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CA" dirty="0" err="1">
                <a:solidFill>
                  <a:schemeClr val="tx1"/>
                </a:solidFill>
              </a:rPr>
              <a:t>g</a:t>
            </a:r>
            <a:r>
              <a:rPr lang="en-CA" baseline="-25000" dirty="0" err="1">
                <a:solidFill>
                  <a:schemeClr val="tx1"/>
                </a:solidFill>
              </a:rPr>
              <a:t>REG</a:t>
            </a:r>
            <a:r>
              <a:rPr lang="en-CA" dirty="0">
                <a:solidFill>
                  <a:schemeClr val="tx1"/>
                </a:solidFill>
              </a:rPr>
              <a:t>[x</a:t>
            </a:r>
            <a:r>
              <a:rPr kumimoji="0" lang="en-CA" b="0" i="0" u="none" strike="noStrike" cap="none" spc="0" normalizeH="0" baseline="0" dirty="0">
                <a:ln>
                  <a:noFill/>
                </a:ln>
                <a:solidFill>
                  <a:schemeClr val="tx1"/>
                </a:solidFill>
                <a:effectLst/>
                <a:uFillTx/>
                <a:latin typeface="+mn-lt"/>
                <a:ea typeface="+mn-ea"/>
                <a:cs typeface="+mn-cs"/>
                <a:sym typeface="Helvetica Neue"/>
              </a:rPr>
              <a:t>(t)]</a:t>
            </a:r>
          </a:p>
        </p:txBody>
      </p:sp>
      <p:sp>
        <p:nvSpPr>
          <p:cNvPr id="39" name="TextBox 38">
            <a:extLst>
              <a:ext uri="{FF2B5EF4-FFF2-40B4-BE49-F238E27FC236}">
                <a16:creationId xmlns:a16="http://schemas.microsoft.com/office/drawing/2014/main" id="{BA9F2EA7-1F52-8879-6812-4E3970902469}"/>
              </a:ext>
            </a:extLst>
          </p:cNvPr>
          <p:cNvSpPr txBox="1"/>
          <p:nvPr/>
        </p:nvSpPr>
        <p:spPr>
          <a:xfrm>
            <a:off x="7823098" y="1133398"/>
            <a:ext cx="2409314"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CA" sz="1600" dirty="0">
                <a:solidFill>
                  <a:schemeClr val="tx1"/>
                </a:solidFill>
              </a:rPr>
              <a:t>R</a:t>
            </a:r>
            <a:r>
              <a:rPr kumimoji="0" lang="en-CA" sz="1600" b="0" i="0" u="none" strike="noStrike" cap="none" spc="0" normalizeH="0" baseline="0" dirty="0">
                <a:ln>
                  <a:noFill/>
                </a:ln>
                <a:solidFill>
                  <a:schemeClr val="tx1"/>
                </a:solidFill>
                <a:effectLst/>
                <a:uFillTx/>
                <a:latin typeface="+mn-lt"/>
                <a:ea typeface="+mn-ea"/>
                <a:cs typeface="+mn-cs"/>
                <a:sym typeface="Helvetica Neue"/>
              </a:rPr>
              <a:t>x Equalization &amp; Filtering</a:t>
            </a:r>
          </a:p>
        </p:txBody>
      </p:sp>
      <p:pic>
        <p:nvPicPr>
          <p:cNvPr id="40" name="Picture 39">
            <a:extLst>
              <a:ext uri="{FF2B5EF4-FFF2-40B4-BE49-F238E27FC236}">
                <a16:creationId xmlns:a16="http://schemas.microsoft.com/office/drawing/2014/main" id="{5AEFA347-75C1-8CCD-BA94-FDEA603A9DE4}"/>
              </a:ext>
            </a:extLst>
          </p:cNvPr>
          <p:cNvPicPr>
            <a:picLocks noChangeAspect="1"/>
          </p:cNvPicPr>
          <p:nvPr/>
        </p:nvPicPr>
        <p:blipFill>
          <a:blip r:embed="rId8"/>
          <a:stretch>
            <a:fillRect/>
          </a:stretch>
        </p:blipFill>
        <p:spPr>
          <a:xfrm>
            <a:off x="274097" y="5171606"/>
            <a:ext cx="1643538" cy="1019565"/>
          </a:xfrm>
          <a:prstGeom prst="rect">
            <a:avLst/>
          </a:prstGeom>
        </p:spPr>
      </p:pic>
      <p:pic>
        <p:nvPicPr>
          <p:cNvPr id="41" name="Picture 40">
            <a:extLst>
              <a:ext uri="{FF2B5EF4-FFF2-40B4-BE49-F238E27FC236}">
                <a16:creationId xmlns:a16="http://schemas.microsoft.com/office/drawing/2014/main" id="{6D36D24D-19D1-E670-D20F-D9CFEE9B2002}"/>
              </a:ext>
            </a:extLst>
          </p:cNvPr>
          <p:cNvPicPr>
            <a:picLocks noChangeAspect="1"/>
          </p:cNvPicPr>
          <p:nvPr/>
        </p:nvPicPr>
        <p:blipFill>
          <a:blip r:embed="rId9"/>
          <a:stretch>
            <a:fillRect/>
          </a:stretch>
        </p:blipFill>
        <p:spPr>
          <a:xfrm>
            <a:off x="10340750" y="4684648"/>
            <a:ext cx="1822179" cy="1362603"/>
          </a:xfrm>
          <a:prstGeom prst="rect">
            <a:avLst/>
          </a:prstGeom>
        </p:spPr>
      </p:pic>
      <p:sp>
        <p:nvSpPr>
          <p:cNvPr id="42" name="TextBox 41">
            <a:extLst>
              <a:ext uri="{FF2B5EF4-FFF2-40B4-BE49-F238E27FC236}">
                <a16:creationId xmlns:a16="http://schemas.microsoft.com/office/drawing/2014/main" id="{AE4640C7-1CC0-837C-A11B-2F0C6BE6D80E}"/>
              </a:ext>
            </a:extLst>
          </p:cNvPr>
          <p:cNvSpPr txBox="1"/>
          <p:nvPr/>
        </p:nvSpPr>
        <p:spPr>
          <a:xfrm>
            <a:off x="393498" y="3622459"/>
            <a:ext cx="1598943" cy="1754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CA" sz="1400" b="0" i="0" u="none" strike="noStrike" cap="none" spc="0" normalizeH="0" baseline="0" dirty="0">
                <a:ln>
                  <a:noFill/>
                </a:ln>
                <a:solidFill>
                  <a:schemeClr val="tx1"/>
                </a:solidFill>
                <a:effectLst/>
                <a:uFillTx/>
                <a:latin typeface="+mn-lt"/>
                <a:ea typeface="+mn-ea"/>
                <a:cs typeface="+mn-cs"/>
                <a:sym typeface="Helvetica Neue"/>
              </a:rPr>
              <a:t>Tx </a:t>
            </a:r>
            <a:r>
              <a:rPr kumimoji="0" lang="en-CA" sz="1400" b="0" i="0" u="none" strike="noStrike" cap="none" spc="0" normalizeH="0" baseline="0" dirty="0" err="1">
                <a:ln>
                  <a:noFill/>
                </a:ln>
                <a:solidFill>
                  <a:schemeClr val="tx1"/>
                </a:solidFill>
                <a:effectLst/>
                <a:uFillTx/>
                <a:latin typeface="+mn-lt"/>
                <a:ea typeface="+mn-ea"/>
                <a:cs typeface="+mn-cs"/>
                <a:sym typeface="Helvetica Neue"/>
              </a:rPr>
              <a:t>AMI_GetWave</a:t>
            </a:r>
            <a:r>
              <a:rPr kumimoji="0" lang="en-CA" sz="1400" b="0" i="0" u="none" strike="noStrike" cap="none" spc="0" normalizeH="0" baseline="0" dirty="0">
                <a:ln>
                  <a:noFill/>
                </a:ln>
                <a:solidFill>
                  <a:schemeClr val="tx1"/>
                </a:solidFill>
                <a:effectLst/>
                <a:uFillTx/>
                <a:latin typeface="+mn-lt"/>
                <a:ea typeface="+mn-ea"/>
                <a:cs typeface="+mn-cs"/>
                <a:sym typeface="Helvetica Neue"/>
              </a:rPr>
              <a:t>() = True =&gt;</a:t>
            </a:r>
          </a:p>
          <a:p>
            <a:pPr marL="0" marR="0" indent="0" algn="l" defTabSz="2438338" rtl="0" fontAlgn="auto" latinLnBrk="0" hangingPunct="0">
              <a:lnSpc>
                <a:spcPct val="100000"/>
              </a:lnSpc>
              <a:spcBef>
                <a:spcPts val="0"/>
              </a:spcBef>
              <a:spcAft>
                <a:spcPts val="0"/>
              </a:spcAft>
              <a:buClrTx/>
              <a:buSzTx/>
              <a:buFontTx/>
              <a:buNone/>
              <a:tabLst/>
            </a:pPr>
            <a:r>
              <a:rPr lang="en-CA" sz="1400" dirty="0">
                <a:solidFill>
                  <a:schemeClr val="tx1"/>
                </a:solidFill>
              </a:rPr>
              <a:t>Tx equalization and/or filtering</a:t>
            </a:r>
          </a:p>
          <a:p>
            <a:pPr defTabSz="2438338">
              <a:lnSpc>
                <a:spcPct val="100000"/>
              </a:lnSpc>
              <a:spcBef>
                <a:spcPts val="0"/>
              </a:spcBef>
            </a:pPr>
            <a:r>
              <a:rPr lang="en-CA" sz="1400" dirty="0">
                <a:solidFill>
                  <a:schemeClr val="tx1"/>
                </a:solidFill>
              </a:rPr>
              <a:t>i</a:t>
            </a:r>
            <a:r>
              <a:rPr kumimoji="0" lang="en-CA" sz="1400" b="0" i="0" u="none" strike="noStrike" cap="none" spc="0" normalizeH="0" baseline="0" dirty="0">
                <a:ln>
                  <a:noFill/>
                </a:ln>
                <a:solidFill>
                  <a:schemeClr val="tx1"/>
                </a:solidFill>
                <a:effectLst/>
                <a:uFillTx/>
                <a:latin typeface="+mn-lt"/>
                <a:ea typeface="+mn-ea"/>
                <a:cs typeface="+mn-cs"/>
                <a:sym typeface="Helvetica Neue"/>
              </a:rPr>
              <a:t>s </a:t>
            </a:r>
            <a:r>
              <a:rPr lang="en-CA" sz="1400" dirty="0">
                <a:solidFill>
                  <a:schemeClr val="tx1"/>
                </a:solidFill>
              </a:rPr>
              <a:t>a</a:t>
            </a:r>
            <a:r>
              <a:rPr kumimoji="0" lang="en-CA" sz="1400" b="0" i="0" u="none" strike="noStrike" cap="none" spc="0" normalizeH="0" baseline="0" dirty="0">
                <a:ln>
                  <a:noFill/>
                </a:ln>
                <a:solidFill>
                  <a:schemeClr val="tx1"/>
                </a:solidFill>
                <a:effectLst/>
                <a:uFillTx/>
                <a:latin typeface="+mn-lt"/>
                <a:ea typeface="+mn-ea"/>
                <a:cs typeface="+mn-cs"/>
                <a:sym typeface="Helvetica Neue"/>
              </a:rPr>
              <a:t>pplied to </a:t>
            </a:r>
            <a:r>
              <a:rPr lang="en-CA" sz="1400" dirty="0">
                <a:solidFill>
                  <a:schemeClr val="tx1"/>
                </a:solidFill>
              </a:rPr>
              <a:t>the </a:t>
            </a:r>
            <a:r>
              <a:rPr kumimoji="0" lang="en-CA" sz="1400" b="0" i="0" u="none" strike="noStrike" cap="none" spc="0" normalizeH="0" baseline="0" dirty="0">
                <a:ln>
                  <a:noFill/>
                </a:ln>
                <a:solidFill>
                  <a:schemeClr val="tx1"/>
                </a:solidFill>
                <a:effectLst/>
                <a:uFillTx/>
                <a:latin typeface="+mn-lt"/>
                <a:ea typeface="+mn-ea"/>
                <a:cs typeface="+mn-cs"/>
                <a:sym typeface="Helvetica Neue"/>
              </a:rPr>
              <a:t>Tx </a:t>
            </a:r>
            <a:r>
              <a:rPr kumimoji="0" lang="en-CA" sz="1400" b="0" i="0" u="none" strike="noStrike" cap="none" spc="0" normalizeH="0" baseline="0" dirty="0" err="1">
                <a:ln>
                  <a:noFill/>
                </a:ln>
                <a:solidFill>
                  <a:schemeClr val="tx1"/>
                </a:solidFill>
                <a:effectLst/>
                <a:uFillTx/>
                <a:latin typeface="+mn-lt"/>
                <a:ea typeface="+mn-ea"/>
                <a:cs typeface="+mn-cs"/>
                <a:sym typeface="Helvetica Neue"/>
              </a:rPr>
              <a:t>AMI_GetWave</a:t>
            </a:r>
            <a:r>
              <a:rPr kumimoji="0" lang="en-CA" sz="1400" b="0" i="0" u="none" strike="noStrike" cap="none" spc="0" normalizeH="0" baseline="0" dirty="0">
                <a:ln>
                  <a:noFill/>
                </a:ln>
                <a:solidFill>
                  <a:schemeClr val="tx1"/>
                </a:solidFill>
                <a:effectLst/>
                <a:uFillTx/>
                <a:latin typeface="+mn-lt"/>
                <a:ea typeface="+mn-ea"/>
                <a:cs typeface="+mn-cs"/>
                <a:sym typeface="Helvetica Neue"/>
              </a:rPr>
              <a:t>() </a:t>
            </a:r>
            <a:endParaRPr lang="en-CA" sz="1400" dirty="0">
              <a:solidFill>
                <a:schemeClr val="tx1"/>
              </a:solidFill>
            </a:endParaRPr>
          </a:p>
          <a:p>
            <a:pPr defTabSz="2438338">
              <a:lnSpc>
                <a:spcPct val="100000"/>
              </a:lnSpc>
              <a:spcBef>
                <a:spcPts val="0"/>
              </a:spcBef>
            </a:pPr>
            <a:r>
              <a:rPr kumimoji="0" lang="en-CA" sz="1400" b="0" i="0" u="none" strike="noStrike" cap="none" spc="0" normalizeH="0" baseline="0" dirty="0">
                <a:ln>
                  <a:noFill/>
                </a:ln>
                <a:solidFill>
                  <a:schemeClr val="tx1"/>
                </a:solidFill>
                <a:effectLst/>
                <a:uFillTx/>
                <a:latin typeface="+mn-lt"/>
                <a:ea typeface="+mn-ea"/>
                <a:cs typeface="+mn-cs"/>
                <a:sym typeface="Helvetica Neue"/>
              </a:rPr>
              <a:t>function</a:t>
            </a:r>
          </a:p>
          <a:p>
            <a:pPr marL="0" marR="0" indent="0" algn="l" defTabSz="2438338" rtl="0" fontAlgn="auto" latinLnBrk="0" hangingPunct="0">
              <a:lnSpc>
                <a:spcPct val="100000"/>
              </a:lnSpc>
              <a:spcBef>
                <a:spcPts val="0"/>
              </a:spcBef>
              <a:spcAft>
                <a:spcPts val="0"/>
              </a:spcAft>
              <a:buClrTx/>
              <a:buSzTx/>
              <a:buFontTx/>
              <a:buNone/>
              <a:tabLst/>
            </a:pPr>
            <a:r>
              <a:rPr kumimoji="0" lang="en-CA" sz="1600" b="0" i="0" u="none" strike="noStrike" cap="none" spc="0" normalizeH="0" baseline="0" dirty="0">
                <a:ln>
                  <a:noFill/>
                </a:ln>
                <a:solidFill>
                  <a:srgbClr val="00B050"/>
                </a:solidFill>
                <a:effectLst/>
                <a:uFillTx/>
                <a:latin typeface="+mn-lt"/>
                <a:ea typeface="+mn-ea"/>
                <a:cs typeface="+mn-cs"/>
                <a:sym typeface="Helvetica Neue"/>
              </a:rPr>
              <a:t> </a:t>
            </a:r>
          </a:p>
        </p:txBody>
      </p:sp>
      <p:sp>
        <p:nvSpPr>
          <p:cNvPr id="43" name="TextBox 42">
            <a:extLst>
              <a:ext uri="{FF2B5EF4-FFF2-40B4-BE49-F238E27FC236}">
                <a16:creationId xmlns:a16="http://schemas.microsoft.com/office/drawing/2014/main" id="{FED4C323-8495-27FF-78EA-3DD8916D4D95}"/>
              </a:ext>
            </a:extLst>
          </p:cNvPr>
          <p:cNvSpPr txBox="1"/>
          <p:nvPr/>
        </p:nvSpPr>
        <p:spPr>
          <a:xfrm>
            <a:off x="10538817" y="1441175"/>
            <a:ext cx="1598943" cy="1754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CA" sz="1400" dirty="0">
                <a:solidFill>
                  <a:schemeClr val="tx1"/>
                </a:solidFill>
              </a:rPr>
              <a:t>R</a:t>
            </a:r>
            <a:r>
              <a:rPr kumimoji="0" lang="en-CA" sz="1400" b="0" i="0" u="none" strike="noStrike" cap="none" spc="0" normalizeH="0" baseline="0" dirty="0">
                <a:ln>
                  <a:noFill/>
                </a:ln>
                <a:solidFill>
                  <a:schemeClr val="tx1"/>
                </a:solidFill>
                <a:effectLst/>
                <a:uFillTx/>
                <a:latin typeface="+mn-lt"/>
                <a:ea typeface="+mn-ea"/>
                <a:cs typeface="+mn-cs"/>
                <a:sym typeface="Helvetica Neue"/>
              </a:rPr>
              <a:t>x </a:t>
            </a:r>
            <a:r>
              <a:rPr kumimoji="0" lang="en-CA" sz="1400" b="0" i="0" u="none" strike="noStrike" cap="none" spc="0" normalizeH="0" baseline="0" dirty="0" err="1">
                <a:ln>
                  <a:noFill/>
                </a:ln>
                <a:solidFill>
                  <a:schemeClr val="tx1"/>
                </a:solidFill>
                <a:effectLst/>
                <a:uFillTx/>
                <a:latin typeface="+mn-lt"/>
                <a:ea typeface="+mn-ea"/>
                <a:cs typeface="+mn-cs"/>
                <a:sym typeface="Helvetica Neue"/>
              </a:rPr>
              <a:t>AMI_GetWave</a:t>
            </a:r>
            <a:r>
              <a:rPr kumimoji="0" lang="en-CA" sz="1400" b="0" i="0" u="none" strike="noStrike" cap="none" spc="0" normalizeH="0" baseline="0" dirty="0">
                <a:ln>
                  <a:noFill/>
                </a:ln>
                <a:solidFill>
                  <a:schemeClr val="tx1"/>
                </a:solidFill>
                <a:effectLst/>
                <a:uFillTx/>
                <a:latin typeface="+mn-lt"/>
                <a:ea typeface="+mn-ea"/>
                <a:cs typeface="+mn-cs"/>
                <a:sym typeface="Helvetica Neue"/>
              </a:rPr>
              <a:t>() = True =&gt;</a:t>
            </a:r>
          </a:p>
          <a:p>
            <a:pPr marL="0" marR="0" indent="0" algn="l" defTabSz="2438338" rtl="0" fontAlgn="auto" latinLnBrk="0" hangingPunct="0">
              <a:lnSpc>
                <a:spcPct val="100000"/>
              </a:lnSpc>
              <a:spcBef>
                <a:spcPts val="0"/>
              </a:spcBef>
              <a:spcAft>
                <a:spcPts val="0"/>
              </a:spcAft>
              <a:buClrTx/>
              <a:buSzTx/>
              <a:buFontTx/>
              <a:buNone/>
              <a:tabLst/>
            </a:pPr>
            <a:r>
              <a:rPr lang="en-CA" sz="1400" dirty="0">
                <a:solidFill>
                  <a:schemeClr val="tx1"/>
                </a:solidFill>
              </a:rPr>
              <a:t>Rx equalization and/or filtering</a:t>
            </a:r>
          </a:p>
          <a:p>
            <a:pPr defTabSz="2438338">
              <a:lnSpc>
                <a:spcPct val="100000"/>
              </a:lnSpc>
              <a:spcBef>
                <a:spcPts val="0"/>
              </a:spcBef>
            </a:pPr>
            <a:r>
              <a:rPr lang="en-CA" sz="1400" dirty="0">
                <a:solidFill>
                  <a:schemeClr val="tx1"/>
                </a:solidFill>
              </a:rPr>
              <a:t>i</a:t>
            </a:r>
            <a:r>
              <a:rPr kumimoji="0" lang="en-CA" sz="1400" b="0" i="0" u="none" strike="noStrike" cap="none" spc="0" normalizeH="0" baseline="0" dirty="0">
                <a:ln>
                  <a:noFill/>
                </a:ln>
                <a:solidFill>
                  <a:schemeClr val="tx1"/>
                </a:solidFill>
                <a:effectLst/>
                <a:uFillTx/>
                <a:latin typeface="+mn-lt"/>
                <a:ea typeface="+mn-ea"/>
                <a:cs typeface="+mn-cs"/>
                <a:sym typeface="Helvetica Neue"/>
              </a:rPr>
              <a:t>s </a:t>
            </a:r>
            <a:r>
              <a:rPr lang="en-CA" sz="1400" dirty="0">
                <a:solidFill>
                  <a:schemeClr val="tx1"/>
                </a:solidFill>
              </a:rPr>
              <a:t>a</a:t>
            </a:r>
            <a:r>
              <a:rPr kumimoji="0" lang="en-CA" sz="1400" b="0" i="0" u="none" strike="noStrike" cap="none" spc="0" normalizeH="0" baseline="0" dirty="0">
                <a:ln>
                  <a:noFill/>
                </a:ln>
                <a:solidFill>
                  <a:schemeClr val="tx1"/>
                </a:solidFill>
                <a:effectLst/>
                <a:uFillTx/>
                <a:latin typeface="+mn-lt"/>
                <a:ea typeface="+mn-ea"/>
                <a:cs typeface="+mn-cs"/>
                <a:sym typeface="Helvetica Neue"/>
              </a:rPr>
              <a:t>pplied to </a:t>
            </a:r>
            <a:r>
              <a:rPr lang="en-CA" sz="1400" dirty="0">
                <a:solidFill>
                  <a:schemeClr val="tx1"/>
                </a:solidFill>
              </a:rPr>
              <a:t>the R</a:t>
            </a:r>
            <a:r>
              <a:rPr kumimoji="0" lang="en-CA" sz="1400" b="0" i="0" u="none" strike="noStrike" cap="none" spc="0" normalizeH="0" baseline="0" dirty="0">
                <a:ln>
                  <a:noFill/>
                </a:ln>
                <a:solidFill>
                  <a:schemeClr val="tx1"/>
                </a:solidFill>
                <a:effectLst/>
                <a:uFillTx/>
                <a:latin typeface="+mn-lt"/>
                <a:ea typeface="+mn-ea"/>
                <a:cs typeface="+mn-cs"/>
                <a:sym typeface="Helvetica Neue"/>
              </a:rPr>
              <a:t>x </a:t>
            </a:r>
            <a:r>
              <a:rPr kumimoji="0" lang="en-CA" sz="1400" b="0" i="0" u="none" strike="noStrike" cap="none" spc="0" normalizeH="0" baseline="0" dirty="0" err="1">
                <a:ln>
                  <a:noFill/>
                </a:ln>
                <a:solidFill>
                  <a:schemeClr val="tx1"/>
                </a:solidFill>
                <a:effectLst/>
                <a:uFillTx/>
                <a:latin typeface="+mn-lt"/>
                <a:ea typeface="+mn-ea"/>
                <a:cs typeface="+mn-cs"/>
                <a:sym typeface="Helvetica Neue"/>
              </a:rPr>
              <a:t>AMI_GetWave</a:t>
            </a:r>
            <a:r>
              <a:rPr kumimoji="0" lang="en-CA" sz="1400" b="0" i="0" u="none" strike="noStrike" cap="none" spc="0" normalizeH="0" baseline="0" dirty="0">
                <a:ln>
                  <a:noFill/>
                </a:ln>
                <a:solidFill>
                  <a:schemeClr val="tx1"/>
                </a:solidFill>
                <a:effectLst/>
                <a:uFillTx/>
                <a:latin typeface="+mn-lt"/>
                <a:ea typeface="+mn-ea"/>
                <a:cs typeface="+mn-cs"/>
                <a:sym typeface="Helvetica Neue"/>
              </a:rPr>
              <a:t>() </a:t>
            </a:r>
            <a:endParaRPr lang="en-CA" sz="1400" dirty="0">
              <a:solidFill>
                <a:schemeClr val="tx1"/>
              </a:solidFill>
            </a:endParaRPr>
          </a:p>
          <a:p>
            <a:pPr defTabSz="2438338">
              <a:lnSpc>
                <a:spcPct val="100000"/>
              </a:lnSpc>
              <a:spcBef>
                <a:spcPts val="0"/>
              </a:spcBef>
            </a:pPr>
            <a:r>
              <a:rPr kumimoji="0" lang="en-CA" sz="1400" b="0" i="0" u="none" strike="noStrike" cap="none" spc="0" normalizeH="0" baseline="0" dirty="0">
                <a:ln>
                  <a:noFill/>
                </a:ln>
                <a:solidFill>
                  <a:schemeClr val="tx1"/>
                </a:solidFill>
                <a:effectLst/>
                <a:uFillTx/>
                <a:latin typeface="+mn-lt"/>
                <a:ea typeface="+mn-ea"/>
                <a:cs typeface="+mn-cs"/>
                <a:sym typeface="Helvetica Neue"/>
              </a:rPr>
              <a:t>function</a:t>
            </a:r>
          </a:p>
          <a:p>
            <a:pPr marL="0" marR="0" indent="0" algn="l" defTabSz="2438338" rtl="0" fontAlgn="auto" latinLnBrk="0" hangingPunct="0">
              <a:lnSpc>
                <a:spcPct val="100000"/>
              </a:lnSpc>
              <a:spcBef>
                <a:spcPts val="0"/>
              </a:spcBef>
              <a:spcAft>
                <a:spcPts val="0"/>
              </a:spcAft>
              <a:buClrTx/>
              <a:buSzTx/>
              <a:buFontTx/>
              <a:buNone/>
              <a:tabLst/>
            </a:pPr>
            <a:r>
              <a:rPr kumimoji="0" lang="en-CA" sz="1600" b="0" i="0" u="none" strike="noStrike" cap="none" spc="0" normalizeH="0" baseline="0" dirty="0">
                <a:ln>
                  <a:noFill/>
                </a:ln>
                <a:solidFill>
                  <a:srgbClr val="00B050"/>
                </a:solidFill>
                <a:effectLst/>
                <a:uFillTx/>
                <a:latin typeface="+mn-lt"/>
                <a:ea typeface="+mn-ea"/>
                <a:cs typeface="+mn-cs"/>
                <a:sym typeface="Helvetica Neue"/>
              </a:rPr>
              <a:t> </a:t>
            </a:r>
          </a:p>
        </p:txBody>
      </p:sp>
      <p:sp>
        <p:nvSpPr>
          <p:cNvPr id="44" name="TextBox 43">
            <a:extLst>
              <a:ext uri="{FF2B5EF4-FFF2-40B4-BE49-F238E27FC236}">
                <a16:creationId xmlns:a16="http://schemas.microsoft.com/office/drawing/2014/main" id="{8D788576-198D-4A7A-70AF-8B16DFE0A8DA}"/>
              </a:ext>
            </a:extLst>
          </p:cNvPr>
          <p:cNvSpPr txBox="1"/>
          <p:nvPr/>
        </p:nvSpPr>
        <p:spPr>
          <a:xfrm>
            <a:off x="5633309" y="4828086"/>
            <a:ext cx="1313381"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CA" sz="1400" b="0" i="0" u="none" strike="noStrike" cap="none" spc="0" normalizeH="0" baseline="0" dirty="0">
                <a:ln>
                  <a:noFill/>
                </a:ln>
                <a:solidFill>
                  <a:schemeClr val="tx1"/>
                </a:solidFill>
                <a:effectLst/>
                <a:uFillTx/>
                <a:latin typeface="+mn-lt"/>
                <a:ea typeface="+mn-ea"/>
                <a:cs typeface="+mn-cs"/>
                <a:sym typeface="Helvetica Neue"/>
              </a:rPr>
              <a:t>H</a:t>
            </a:r>
            <a:r>
              <a:rPr kumimoji="0" lang="en-CA" sz="1400" b="0" i="0" u="none" strike="noStrike" cap="none" spc="0" normalizeH="0" baseline="-25000" dirty="0">
                <a:ln>
                  <a:noFill/>
                </a:ln>
                <a:solidFill>
                  <a:schemeClr val="tx1"/>
                </a:solidFill>
                <a:effectLst/>
                <a:uFillTx/>
                <a:latin typeface="+mn-lt"/>
                <a:ea typeface="+mn-ea"/>
                <a:cs typeface="+mn-cs"/>
                <a:sym typeface="Helvetica Neue"/>
              </a:rPr>
              <a:t>TEI</a:t>
            </a:r>
            <a:r>
              <a:rPr kumimoji="0" lang="en-CA" sz="1400" b="0" i="0" u="none" strike="noStrike" cap="none" spc="0" normalizeH="0" baseline="0" dirty="0">
                <a:ln>
                  <a:noFill/>
                </a:ln>
                <a:solidFill>
                  <a:schemeClr val="tx1"/>
                </a:solidFill>
                <a:effectLst/>
                <a:uFillTx/>
                <a:latin typeface="+mn-lt"/>
                <a:ea typeface="+mn-ea"/>
                <a:cs typeface="+mn-cs"/>
                <a:sym typeface="Helvetica Neue"/>
              </a:rPr>
              <a:t>(t) not used</a:t>
            </a:r>
          </a:p>
        </p:txBody>
      </p:sp>
      <p:sp>
        <p:nvSpPr>
          <p:cNvPr id="45" name="Oval 44">
            <a:extLst>
              <a:ext uri="{FF2B5EF4-FFF2-40B4-BE49-F238E27FC236}">
                <a16:creationId xmlns:a16="http://schemas.microsoft.com/office/drawing/2014/main" id="{328335FB-A7AE-F345-6D31-DA8BF3DB6FC3}"/>
              </a:ext>
            </a:extLst>
          </p:cNvPr>
          <p:cNvSpPr/>
          <p:nvPr/>
        </p:nvSpPr>
        <p:spPr>
          <a:xfrm>
            <a:off x="2166991" y="1497622"/>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rPr>
              <a:t>4</a:t>
            </a:r>
          </a:p>
        </p:txBody>
      </p:sp>
      <p:sp>
        <p:nvSpPr>
          <p:cNvPr id="46" name="Oval 45">
            <a:extLst>
              <a:ext uri="{FF2B5EF4-FFF2-40B4-BE49-F238E27FC236}">
                <a16:creationId xmlns:a16="http://schemas.microsoft.com/office/drawing/2014/main" id="{3D1D858E-42E4-8918-A100-5EB4B2CE24AA}"/>
              </a:ext>
            </a:extLst>
          </p:cNvPr>
          <p:cNvSpPr/>
          <p:nvPr/>
        </p:nvSpPr>
        <p:spPr>
          <a:xfrm>
            <a:off x="2107903" y="3873237"/>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lang="en-CA" sz="1800" b="1" dirty="0">
                <a:solidFill>
                  <a:schemeClr val="bg1"/>
                </a:solidFill>
                <a:latin typeface="Helvetica Neue Medium"/>
                <a:ea typeface="Helvetica Neue Medium"/>
                <a:cs typeface="Helvetica Neue Medium"/>
                <a:sym typeface="Helvetica Neue Medium"/>
              </a:rPr>
              <a:t>5</a:t>
            </a:r>
            <a:endPar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endParaRPr>
          </a:p>
        </p:txBody>
      </p:sp>
      <p:sp>
        <p:nvSpPr>
          <p:cNvPr id="47" name="Oval 46">
            <a:extLst>
              <a:ext uri="{FF2B5EF4-FFF2-40B4-BE49-F238E27FC236}">
                <a16:creationId xmlns:a16="http://schemas.microsoft.com/office/drawing/2014/main" id="{AB4E627D-BC01-C67C-4E35-481EAB56BD79}"/>
              </a:ext>
            </a:extLst>
          </p:cNvPr>
          <p:cNvSpPr/>
          <p:nvPr/>
        </p:nvSpPr>
        <p:spPr>
          <a:xfrm>
            <a:off x="9978965" y="1464701"/>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lang="en-CA" sz="1800" b="1" dirty="0">
                <a:solidFill>
                  <a:schemeClr val="bg1"/>
                </a:solidFill>
                <a:latin typeface="Helvetica Neue Medium"/>
                <a:ea typeface="Helvetica Neue Medium"/>
                <a:cs typeface="Helvetica Neue Medium"/>
                <a:sym typeface="Helvetica Neue Medium"/>
              </a:rPr>
              <a:t>7</a:t>
            </a:r>
            <a:endPar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endParaRPr>
          </a:p>
        </p:txBody>
      </p:sp>
      <p:sp>
        <p:nvSpPr>
          <p:cNvPr id="48" name="Oval 47">
            <a:extLst>
              <a:ext uri="{FF2B5EF4-FFF2-40B4-BE49-F238E27FC236}">
                <a16:creationId xmlns:a16="http://schemas.microsoft.com/office/drawing/2014/main" id="{AAF93C81-7DA2-313A-CD51-DEB9E730368D}"/>
              </a:ext>
            </a:extLst>
          </p:cNvPr>
          <p:cNvSpPr/>
          <p:nvPr/>
        </p:nvSpPr>
        <p:spPr>
          <a:xfrm>
            <a:off x="9970842" y="3758444"/>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lang="en-CA" sz="1800" b="1" dirty="0">
                <a:solidFill>
                  <a:schemeClr val="bg1"/>
                </a:solidFill>
                <a:latin typeface="Helvetica Neue Medium"/>
                <a:ea typeface="Helvetica Neue Medium"/>
                <a:cs typeface="Helvetica Neue Medium"/>
                <a:sym typeface="Helvetica Neue Medium"/>
              </a:rPr>
              <a:t>6</a:t>
            </a:r>
            <a:endPar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endParaRPr>
          </a:p>
        </p:txBody>
      </p:sp>
      <p:sp>
        <p:nvSpPr>
          <p:cNvPr id="49" name="Arrow: Right 48">
            <a:extLst>
              <a:ext uri="{FF2B5EF4-FFF2-40B4-BE49-F238E27FC236}">
                <a16:creationId xmlns:a16="http://schemas.microsoft.com/office/drawing/2014/main" id="{C39DE738-67C6-9DFD-2DC9-96A5B401F320}"/>
              </a:ext>
            </a:extLst>
          </p:cNvPr>
          <p:cNvSpPr/>
          <p:nvPr/>
        </p:nvSpPr>
        <p:spPr>
          <a:xfrm>
            <a:off x="9243190" y="3172289"/>
            <a:ext cx="834867" cy="200942"/>
          </a:xfrm>
          <a:prstGeom prst="rightArrow">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0" name="TextBox 49">
            <a:extLst>
              <a:ext uri="{FF2B5EF4-FFF2-40B4-BE49-F238E27FC236}">
                <a16:creationId xmlns:a16="http://schemas.microsoft.com/office/drawing/2014/main" id="{73D72D42-A3C6-5AF0-12C5-BF8ED7C1CF23}"/>
              </a:ext>
            </a:extLst>
          </p:cNvPr>
          <p:cNvSpPr txBox="1"/>
          <p:nvPr/>
        </p:nvSpPr>
        <p:spPr>
          <a:xfrm>
            <a:off x="8134406" y="3389854"/>
            <a:ext cx="3541664"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2438338">
              <a:lnSpc>
                <a:spcPct val="100000"/>
              </a:lnSpc>
              <a:spcBef>
                <a:spcPts val="0"/>
              </a:spcBef>
            </a:pPr>
            <a:r>
              <a:rPr kumimoji="0" lang="en-CA" sz="1200" b="0" i="0" u="none" strike="noStrike" cap="none" spc="0" normalizeH="0" baseline="0" dirty="0">
                <a:ln>
                  <a:noFill/>
                </a:ln>
                <a:solidFill>
                  <a:schemeClr val="tx1"/>
                </a:solidFill>
                <a:effectLst/>
                <a:uFillTx/>
                <a:latin typeface="+mn-lt"/>
                <a:ea typeface="+mn-ea"/>
                <a:cs typeface="+mn-cs"/>
                <a:sym typeface="Helvetica Neue"/>
              </a:rPr>
              <a:t>Analog waveform </a:t>
            </a:r>
            <a:r>
              <a:rPr lang="en-CA" sz="1200" dirty="0">
                <a:solidFill>
                  <a:schemeClr val="tx1"/>
                </a:solidFill>
              </a:rPr>
              <a:t>sent to </a:t>
            </a:r>
            <a:r>
              <a:rPr kumimoji="0" lang="en-CA" sz="1200" b="0" i="0" u="none" strike="noStrike" cap="none" spc="0" normalizeH="0" baseline="0" dirty="0">
                <a:ln>
                  <a:noFill/>
                </a:ln>
                <a:solidFill>
                  <a:schemeClr val="tx1"/>
                </a:solidFill>
                <a:effectLst/>
                <a:uFillTx/>
                <a:latin typeface="+mn-lt"/>
                <a:ea typeface="+mn-ea"/>
                <a:cs typeface="+mn-cs"/>
                <a:sym typeface="Helvetica Neue"/>
              </a:rPr>
              <a:t> EDA tool </a:t>
            </a:r>
            <a:r>
              <a:rPr lang="en-CA" sz="1200" dirty="0">
                <a:solidFill>
                  <a:schemeClr val="tx1"/>
                </a:solidFill>
              </a:rPr>
              <a:t>for processing</a:t>
            </a:r>
            <a:endParaRPr kumimoji="0" lang="en-CA" sz="1200" b="0" i="0" u="none" strike="noStrike" cap="none" spc="0" normalizeH="0" baseline="0" dirty="0">
              <a:ln>
                <a:noFill/>
              </a:ln>
              <a:solidFill>
                <a:schemeClr val="tx1"/>
              </a:solidFill>
              <a:effectLst/>
              <a:uFillTx/>
              <a:latin typeface="+mn-lt"/>
              <a:ea typeface="+mn-ea"/>
              <a:cs typeface="+mn-cs"/>
              <a:sym typeface="Helvetica Neue"/>
            </a:endParaRPr>
          </a:p>
        </p:txBody>
      </p:sp>
      <p:sp>
        <p:nvSpPr>
          <p:cNvPr id="51" name="Oval 50">
            <a:extLst>
              <a:ext uri="{FF2B5EF4-FFF2-40B4-BE49-F238E27FC236}">
                <a16:creationId xmlns:a16="http://schemas.microsoft.com/office/drawing/2014/main" id="{D83F34D6-A1E0-62C0-0F63-2591A1B61CBF}"/>
              </a:ext>
            </a:extLst>
          </p:cNvPr>
          <p:cNvSpPr/>
          <p:nvPr/>
        </p:nvSpPr>
        <p:spPr>
          <a:xfrm>
            <a:off x="7591256" y="2347988"/>
            <a:ext cx="327975" cy="246221"/>
          </a:xfrm>
          <a:prstGeom prst="ellipse">
            <a:avLst/>
          </a:prstGeom>
          <a:no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658510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98982" y="316295"/>
            <a:ext cx="11263074" cy="1036345"/>
          </a:xfrm>
        </p:spPr>
        <p:txBody>
          <a:bodyPr>
            <a:normAutofit/>
          </a:bodyPr>
          <a:lstStyle/>
          <a:p>
            <a:r>
              <a:rPr lang="en-US" dirty="0"/>
              <a:t> Bit-by-Bit Simulation Step 8</a:t>
            </a:r>
          </a:p>
        </p:txBody>
      </p:sp>
      <p:pic>
        <p:nvPicPr>
          <p:cNvPr id="12" name="Picture 11">
            <a:extLst>
              <a:ext uri="{FF2B5EF4-FFF2-40B4-BE49-F238E27FC236}">
                <a16:creationId xmlns:a16="http://schemas.microsoft.com/office/drawing/2014/main" id="{BB0B6F3F-6CD1-2839-F1A8-84046133918D}"/>
              </a:ext>
            </a:extLst>
          </p:cNvPr>
          <p:cNvPicPr>
            <a:picLocks noChangeAspect="1"/>
          </p:cNvPicPr>
          <p:nvPr/>
        </p:nvPicPr>
        <p:blipFill>
          <a:blip r:embed="rId2"/>
          <a:stretch>
            <a:fillRect/>
          </a:stretch>
        </p:blipFill>
        <p:spPr>
          <a:xfrm>
            <a:off x="8822869" y="985183"/>
            <a:ext cx="2741686" cy="2609934"/>
          </a:xfrm>
          <a:prstGeom prst="rect">
            <a:avLst/>
          </a:prstGeom>
        </p:spPr>
      </p:pic>
      <p:pic>
        <p:nvPicPr>
          <p:cNvPr id="13" name="Picture 12">
            <a:extLst>
              <a:ext uri="{FF2B5EF4-FFF2-40B4-BE49-F238E27FC236}">
                <a16:creationId xmlns:a16="http://schemas.microsoft.com/office/drawing/2014/main" id="{92276BE0-AAD8-9007-4B2A-7469D4B4E1BC}"/>
              </a:ext>
            </a:extLst>
          </p:cNvPr>
          <p:cNvPicPr>
            <a:picLocks noChangeAspect="1"/>
          </p:cNvPicPr>
          <p:nvPr/>
        </p:nvPicPr>
        <p:blipFill>
          <a:blip r:embed="rId3"/>
          <a:stretch>
            <a:fillRect/>
          </a:stretch>
        </p:blipFill>
        <p:spPr>
          <a:xfrm>
            <a:off x="630291" y="1200168"/>
            <a:ext cx="3076297" cy="2374806"/>
          </a:xfrm>
          <a:prstGeom prst="rect">
            <a:avLst/>
          </a:prstGeom>
        </p:spPr>
      </p:pic>
      <p:sp>
        <p:nvSpPr>
          <p:cNvPr id="14" name="TextBox 13">
            <a:extLst>
              <a:ext uri="{FF2B5EF4-FFF2-40B4-BE49-F238E27FC236}">
                <a16:creationId xmlns:a16="http://schemas.microsoft.com/office/drawing/2014/main" id="{B213D7F7-90F2-D38F-6C25-8E9617E1732A}"/>
              </a:ext>
            </a:extLst>
          </p:cNvPr>
          <p:cNvSpPr txBox="1"/>
          <p:nvPr/>
        </p:nvSpPr>
        <p:spPr>
          <a:xfrm>
            <a:off x="1701062" y="1303205"/>
            <a:ext cx="119263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CA" dirty="0" err="1">
                <a:solidFill>
                  <a:schemeClr val="tx1"/>
                </a:solidFill>
              </a:rPr>
              <a:t>g</a:t>
            </a:r>
            <a:r>
              <a:rPr lang="en-CA" baseline="-25000" dirty="0" err="1">
                <a:solidFill>
                  <a:schemeClr val="tx1"/>
                </a:solidFill>
              </a:rPr>
              <a:t>REG</a:t>
            </a:r>
            <a:r>
              <a:rPr lang="en-CA" dirty="0">
                <a:solidFill>
                  <a:schemeClr val="tx1"/>
                </a:solidFill>
              </a:rPr>
              <a:t>[x</a:t>
            </a:r>
            <a:r>
              <a:rPr kumimoji="0" lang="en-CA" b="0" i="0" u="none" strike="noStrike" cap="none" spc="0" normalizeH="0" baseline="0" dirty="0">
                <a:ln>
                  <a:noFill/>
                </a:ln>
                <a:solidFill>
                  <a:schemeClr val="tx1"/>
                </a:solidFill>
                <a:effectLst/>
                <a:uFillTx/>
                <a:latin typeface="+mn-lt"/>
                <a:ea typeface="+mn-ea"/>
                <a:cs typeface="+mn-cs"/>
                <a:sym typeface="Helvetica Neue"/>
              </a:rPr>
              <a:t>(t)]</a:t>
            </a:r>
          </a:p>
        </p:txBody>
      </p:sp>
      <p:sp>
        <p:nvSpPr>
          <p:cNvPr id="15" name="TextBox 14">
            <a:extLst>
              <a:ext uri="{FF2B5EF4-FFF2-40B4-BE49-F238E27FC236}">
                <a16:creationId xmlns:a16="http://schemas.microsoft.com/office/drawing/2014/main" id="{1E46301E-B1B6-CF96-F6B4-58B64D5A17BB}"/>
              </a:ext>
            </a:extLst>
          </p:cNvPr>
          <p:cNvSpPr txBox="1"/>
          <p:nvPr/>
        </p:nvSpPr>
        <p:spPr>
          <a:xfrm>
            <a:off x="1650196" y="3288233"/>
            <a:ext cx="1220524"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2438338">
              <a:lnSpc>
                <a:spcPct val="100000"/>
              </a:lnSpc>
              <a:spcBef>
                <a:spcPts val="0"/>
              </a:spcBef>
            </a:pPr>
            <a:r>
              <a:rPr kumimoji="0" lang="en-CA" sz="1200" b="0" i="0" u="none" strike="noStrike" cap="none" spc="0" normalizeH="0" baseline="0" dirty="0">
                <a:ln>
                  <a:noFill/>
                </a:ln>
                <a:solidFill>
                  <a:schemeClr val="tx1"/>
                </a:solidFill>
                <a:effectLst/>
                <a:uFillTx/>
                <a:latin typeface="+mn-lt"/>
                <a:ea typeface="+mn-ea"/>
                <a:cs typeface="+mn-cs"/>
                <a:sym typeface="Helvetica Neue"/>
              </a:rPr>
              <a:t>Analog waveform</a:t>
            </a:r>
          </a:p>
        </p:txBody>
      </p:sp>
      <p:sp>
        <p:nvSpPr>
          <p:cNvPr id="16" name="Oval 15">
            <a:extLst>
              <a:ext uri="{FF2B5EF4-FFF2-40B4-BE49-F238E27FC236}">
                <a16:creationId xmlns:a16="http://schemas.microsoft.com/office/drawing/2014/main" id="{DA180FBD-B7EF-0768-99B2-2AE0C99D1A33}"/>
              </a:ext>
            </a:extLst>
          </p:cNvPr>
          <p:cNvSpPr/>
          <p:nvPr/>
        </p:nvSpPr>
        <p:spPr>
          <a:xfrm>
            <a:off x="3265249" y="1295670"/>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lang="en-CA" sz="1800" b="1" dirty="0">
                <a:solidFill>
                  <a:schemeClr val="bg1"/>
                </a:solidFill>
                <a:latin typeface="Helvetica Neue Medium"/>
                <a:ea typeface="Helvetica Neue Medium"/>
                <a:cs typeface="Helvetica Neue Medium"/>
                <a:sym typeface="Helvetica Neue Medium"/>
              </a:rPr>
              <a:t>7</a:t>
            </a:r>
            <a:endPar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endParaRPr>
          </a:p>
        </p:txBody>
      </p:sp>
      <p:sp>
        <p:nvSpPr>
          <p:cNvPr id="17" name="Arrow: Right 16">
            <a:extLst>
              <a:ext uri="{FF2B5EF4-FFF2-40B4-BE49-F238E27FC236}">
                <a16:creationId xmlns:a16="http://schemas.microsoft.com/office/drawing/2014/main" id="{DCD21CC8-86AC-05AB-C0EB-53821D34AF04}"/>
              </a:ext>
            </a:extLst>
          </p:cNvPr>
          <p:cNvSpPr/>
          <p:nvPr/>
        </p:nvSpPr>
        <p:spPr>
          <a:xfrm>
            <a:off x="3826574" y="2128081"/>
            <a:ext cx="1632089" cy="173675"/>
          </a:xfrm>
          <a:prstGeom prst="rightArrow">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8" name="TextBox 17">
            <a:extLst>
              <a:ext uri="{FF2B5EF4-FFF2-40B4-BE49-F238E27FC236}">
                <a16:creationId xmlns:a16="http://schemas.microsoft.com/office/drawing/2014/main" id="{94CFD996-2EF4-A63C-12C1-6FE4929B9731}"/>
              </a:ext>
            </a:extLst>
          </p:cNvPr>
          <p:cNvSpPr txBox="1"/>
          <p:nvPr/>
        </p:nvSpPr>
        <p:spPr>
          <a:xfrm>
            <a:off x="5502919" y="2077432"/>
            <a:ext cx="1604606"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CA" sz="1600" b="0" i="0" u="none" strike="noStrike" cap="none" spc="0" normalizeH="0" baseline="0" dirty="0">
                <a:ln>
                  <a:noFill/>
                </a:ln>
                <a:solidFill>
                  <a:schemeClr val="tx1"/>
                </a:solidFill>
                <a:effectLst/>
                <a:uFillTx/>
                <a:latin typeface="+mn-lt"/>
                <a:ea typeface="+mn-ea"/>
                <a:cs typeface="+mn-cs"/>
                <a:sym typeface="Helvetica Neue"/>
              </a:rPr>
              <a:t>Rx Decision Point</a:t>
            </a:r>
          </a:p>
        </p:txBody>
      </p:sp>
      <p:sp>
        <p:nvSpPr>
          <p:cNvPr id="19" name="TextBox 18">
            <a:extLst>
              <a:ext uri="{FF2B5EF4-FFF2-40B4-BE49-F238E27FC236}">
                <a16:creationId xmlns:a16="http://schemas.microsoft.com/office/drawing/2014/main" id="{0E63A259-CAEA-40B5-8DE2-B2B5A698DFED}"/>
              </a:ext>
            </a:extLst>
          </p:cNvPr>
          <p:cNvSpPr txBox="1"/>
          <p:nvPr/>
        </p:nvSpPr>
        <p:spPr>
          <a:xfrm>
            <a:off x="4148253" y="3790012"/>
            <a:ext cx="528904"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2438338">
              <a:lnSpc>
                <a:spcPct val="100000"/>
              </a:lnSpc>
              <a:spcBef>
                <a:spcPts val="0"/>
              </a:spcBef>
            </a:pPr>
            <a:r>
              <a:rPr lang="en-CA" sz="1200" dirty="0">
                <a:solidFill>
                  <a:schemeClr val="tx1"/>
                </a:solidFill>
              </a:rPr>
              <a:t>Clock</a:t>
            </a:r>
            <a:endParaRPr kumimoji="0" lang="en-CA" sz="1200" b="0" i="0" u="none" strike="noStrike" cap="none" spc="0" normalizeH="0" baseline="0" dirty="0">
              <a:ln>
                <a:noFill/>
              </a:ln>
              <a:solidFill>
                <a:schemeClr val="tx1"/>
              </a:solidFill>
              <a:effectLst/>
              <a:uFillTx/>
              <a:latin typeface="+mn-lt"/>
              <a:ea typeface="+mn-ea"/>
              <a:cs typeface="+mn-cs"/>
              <a:sym typeface="Helvetica Neue"/>
            </a:endParaRPr>
          </a:p>
        </p:txBody>
      </p:sp>
      <p:sp>
        <p:nvSpPr>
          <p:cNvPr id="20" name="Oval 19">
            <a:extLst>
              <a:ext uri="{FF2B5EF4-FFF2-40B4-BE49-F238E27FC236}">
                <a16:creationId xmlns:a16="http://schemas.microsoft.com/office/drawing/2014/main" id="{CF3EC21D-B1B0-7677-A316-407AD70BD065}"/>
              </a:ext>
            </a:extLst>
          </p:cNvPr>
          <p:cNvSpPr/>
          <p:nvPr/>
        </p:nvSpPr>
        <p:spPr>
          <a:xfrm>
            <a:off x="6225468" y="1674226"/>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rPr>
              <a:t>8</a:t>
            </a:r>
          </a:p>
        </p:txBody>
      </p:sp>
      <p:sp>
        <p:nvSpPr>
          <p:cNvPr id="21" name="Arrow: Bent-Up 20">
            <a:extLst>
              <a:ext uri="{FF2B5EF4-FFF2-40B4-BE49-F238E27FC236}">
                <a16:creationId xmlns:a16="http://schemas.microsoft.com/office/drawing/2014/main" id="{509BCC32-4632-28DA-0AA4-BFE1BED8A52E}"/>
              </a:ext>
            </a:extLst>
          </p:cNvPr>
          <p:cNvSpPr/>
          <p:nvPr/>
        </p:nvSpPr>
        <p:spPr>
          <a:xfrm>
            <a:off x="6096000" y="2552932"/>
            <a:ext cx="457200" cy="2609934"/>
          </a:xfrm>
          <a:prstGeom prst="bentUpArrow">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 name="Arrow: Right 21">
            <a:extLst>
              <a:ext uri="{FF2B5EF4-FFF2-40B4-BE49-F238E27FC236}">
                <a16:creationId xmlns:a16="http://schemas.microsoft.com/office/drawing/2014/main" id="{CB7CF952-2781-989B-F27E-D638550E84FF}"/>
              </a:ext>
            </a:extLst>
          </p:cNvPr>
          <p:cNvSpPr/>
          <p:nvPr/>
        </p:nvSpPr>
        <p:spPr>
          <a:xfrm>
            <a:off x="7129249" y="2102277"/>
            <a:ext cx="711642" cy="182880"/>
          </a:xfrm>
          <a:prstGeom prst="rightArrow">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3" name="TextBox 22">
            <a:extLst>
              <a:ext uri="{FF2B5EF4-FFF2-40B4-BE49-F238E27FC236}">
                <a16:creationId xmlns:a16="http://schemas.microsoft.com/office/drawing/2014/main" id="{247759B5-9349-830C-E6DB-CAE960EDF153}"/>
              </a:ext>
            </a:extLst>
          </p:cNvPr>
          <p:cNvSpPr txBox="1"/>
          <p:nvPr/>
        </p:nvSpPr>
        <p:spPr>
          <a:xfrm>
            <a:off x="4041158" y="2327721"/>
            <a:ext cx="3541664"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2438338">
              <a:lnSpc>
                <a:spcPct val="100000"/>
              </a:lnSpc>
              <a:spcBef>
                <a:spcPts val="0"/>
              </a:spcBef>
            </a:pPr>
            <a:r>
              <a:rPr kumimoji="0" lang="en-CA" sz="1200" b="0" i="0" u="none" strike="noStrike" cap="none" spc="0" normalizeH="0" baseline="0" dirty="0">
                <a:ln>
                  <a:noFill/>
                </a:ln>
                <a:solidFill>
                  <a:schemeClr val="tx1"/>
                </a:solidFill>
                <a:effectLst/>
                <a:uFillTx/>
                <a:latin typeface="+mn-lt"/>
                <a:ea typeface="+mn-ea"/>
                <a:cs typeface="+mn-cs"/>
                <a:sym typeface="Helvetica Neue"/>
              </a:rPr>
              <a:t>Analog waveform </a:t>
            </a:r>
            <a:r>
              <a:rPr lang="en-CA" sz="1200" dirty="0">
                <a:solidFill>
                  <a:schemeClr val="tx1"/>
                </a:solidFill>
              </a:rPr>
              <a:t>sent to </a:t>
            </a:r>
            <a:r>
              <a:rPr kumimoji="0" lang="en-CA" sz="1200" b="0" i="0" u="none" strike="noStrike" cap="none" spc="0" normalizeH="0" baseline="0" dirty="0">
                <a:ln>
                  <a:noFill/>
                </a:ln>
                <a:solidFill>
                  <a:schemeClr val="tx1"/>
                </a:solidFill>
                <a:effectLst/>
                <a:uFillTx/>
                <a:latin typeface="+mn-lt"/>
                <a:ea typeface="+mn-ea"/>
                <a:cs typeface="+mn-cs"/>
                <a:sym typeface="Helvetica Neue"/>
              </a:rPr>
              <a:t> EDA tool </a:t>
            </a:r>
            <a:r>
              <a:rPr lang="en-CA" sz="1200" dirty="0">
                <a:solidFill>
                  <a:schemeClr val="tx1"/>
                </a:solidFill>
              </a:rPr>
              <a:t>for processing</a:t>
            </a:r>
            <a:endParaRPr kumimoji="0" lang="en-CA" sz="1200" b="0" i="0" u="none" strike="noStrike" cap="none" spc="0" normalizeH="0" baseline="0" dirty="0">
              <a:ln>
                <a:noFill/>
              </a:ln>
              <a:solidFill>
                <a:schemeClr val="tx1"/>
              </a:solidFill>
              <a:effectLst/>
              <a:uFillTx/>
              <a:latin typeface="+mn-lt"/>
              <a:ea typeface="+mn-ea"/>
              <a:cs typeface="+mn-cs"/>
              <a:sym typeface="Helvetica Neue"/>
            </a:endParaRPr>
          </a:p>
        </p:txBody>
      </p:sp>
      <p:pic>
        <p:nvPicPr>
          <p:cNvPr id="26" name="Picture 25">
            <a:extLst>
              <a:ext uri="{FF2B5EF4-FFF2-40B4-BE49-F238E27FC236}">
                <a16:creationId xmlns:a16="http://schemas.microsoft.com/office/drawing/2014/main" id="{3BD0139D-FFED-703B-3D9E-DBF58A1D61C0}"/>
              </a:ext>
            </a:extLst>
          </p:cNvPr>
          <p:cNvPicPr>
            <a:picLocks noChangeAspect="1"/>
          </p:cNvPicPr>
          <p:nvPr/>
        </p:nvPicPr>
        <p:blipFill>
          <a:blip r:embed="rId4"/>
          <a:stretch>
            <a:fillRect/>
          </a:stretch>
        </p:blipFill>
        <p:spPr>
          <a:xfrm>
            <a:off x="2281443" y="4009785"/>
            <a:ext cx="3733619" cy="2378454"/>
          </a:xfrm>
          <a:prstGeom prst="rect">
            <a:avLst/>
          </a:prstGeom>
        </p:spPr>
      </p:pic>
      <p:sp>
        <p:nvSpPr>
          <p:cNvPr id="27" name="Oval 26">
            <a:extLst>
              <a:ext uri="{FF2B5EF4-FFF2-40B4-BE49-F238E27FC236}">
                <a16:creationId xmlns:a16="http://schemas.microsoft.com/office/drawing/2014/main" id="{D5EAAC3D-B7A3-21C8-6EE7-008331AD3B12}"/>
              </a:ext>
            </a:extLst>
          </p:cNvPr>
          <p:cNvSpPr/>
          <p:nvPr/>
        </p:nvSpPr>
        <p:spPr>
          <a:xfrm>
            <a:off x="5390786" y="4189475"/>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lang="en-CA" sz="1800" b="1" dirty="0">
                <a:solidFill>
                  <a:schemeClr val="bg1"/>
                </a:solidFill>
                <a:latin typeface="Helvetica Neue Medium"/>
                <a:ea typeface="Helvetica Neue Medium"/>
                <a:cs typeface="Helvetica Neue Medium"/>
                <a:sym typeface="Helvetica Neue Medium"/>
              </a:rPr>
              <a:t>7</a:t>
            </a:r>
            <a:endPar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endParaRPr>
          </a:p>
        </p:txBody>
      </p:sp>
      <p:sp>
        <p:nvSpPr>
          <p:cNvPr id="28" name="TextBox 27">
            <a:extLst>
              <a:ext uri="{FF2B5EF4-FFF2-40B4-BE49-F238E27FC236}">
                <a16:creationId xmlns:a16="http://schemas.microsoft.com/office/drawing/2014/main" id="{72FB1797-4B2A-C3D7-230A-84D161D8E7D0}"/>
              </a:ext>
            </a:extLst>
          </p:cNvPr>
          <p:cNvSpPr txBox="1"/>
          <p:nvPr/>
        </p:nvSpPr>
        <p:spPr>
          <a:xfrm>
            <a:off x="3737941" y="1910172"/>
            <a:ext cx="1974712" cy="1876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2438338">
              <a:lnSpc>
                <a:spcPct val="100000"/>
              </a:lnSpc>
              <a:spcBef>
                <a:spcPts val="0"/>
              </a:spcBef>
            </a:pPr>
            <a:r>
              <a:rPr lang="en-CA" sz="1200" dirty="0" err="1">
                <a:solidFill>
                  <a:schemeClr val="tx1"/>
                </a:solidFill>
              </a:rPr>
              <a:t>g</a:t>
            </a:r>
            <a:r>
              <a:rPr lang="en-CA" sz="1200" baseline="-25000" dirty="0" err="1">
                <a:solidFill>
                  <a:schemeClr val="tx1"/>
                </a:solidFill>
              </a:rPr>
              <a:t>REG</a:t>
            </a:r>
            <a:r>
              <a:rPr lang="en-CA" sz="1200" dirty="0">
                <a:solidFill>
                  <a:schemeClr val="tx1"/>
                </a:solidFill>
              </a:rPr>
              <a:t>[x</a:t>
            </a:r>
            <a:r>
              <a:rPr kumimoji="0" lang="en-CA" sz="1200" b="0" i="0" u="none" strike="noStrike" cap="none" spc="0" normalizeH="0" baseline="0" dirty="0">
                <a:ln>
                  <a:noFill/>
                </a:ln>
                <a:solidFill>
                  <a:schemeClr val="tx1"/>
                </a:solidFill>
                <a:effectLst/>
                <a:uFillTx/>
                <a:latin typeface="+mn-lt"/>
                <a:ea typeface="+mn-ea"/>
                <a:cs typeface="+mn-cs"/>
                <a:sym typeface="Helvetica Neue"/>
              </a:rPr>
              <a:t>(t)]*</a:t>
            </a:r>
            <a:r>
              <a:rPr kumimoji="0" lang="en-CA" sz="1200" b="0" i="0" u="none" strike="noStrike" cap="none" spc="0" normalizeH="0" baseline="0" dirty="0">
                <a:ln>
                  <a:noFill/>
                </a:ln>
                <a:solidFill>
                  <a:srgbClr val="C00000"/>
                </a:solidFill>
                <a:effectLst/>
                <a:uFillTx/>
                <a:latin typeface="+mn-lt"/>
                <a:ea typeface="+mn-ea"/>
                <a:cs typeface="+mn-cs"/>
                <a:sym typeface="Helvetica Neue"/>
              </a:rPr>
              <a:t>H</a:t>
            </a:r>
            <a:r>
              <a:rPr kumimoji="0" lang="en-CA" sz="1200" b="0" i="0" u="none" strike="noStrike" cap="none" spc="0" normalizeH="0" baseline="-25000" dirty="0">
                <a:ln>
                  <a:noFill/>
                </a:ln>
                <a:solidFill>
                  <a:srgbClr val="C00000"/>
                </a:solidFill>
                <a:effectLst/>
                <a:uFillTx/>
                <a:latin typeface="+mn-lt"/>
                <a:ea typeface="+mn-ea"/>
                <a:cs typeface="+mn-cs"/>
                <a:sym typeface="Helvetica Neue"/>
              </a:rPr>
              <a:t>AC</a:t>
            </a:r>
            <a:r>
              <a:rPr kumimoji="0" lang="en-CA" sz="1200" b="0" i="0" u="none" strike="noStrike" cap="none" spc="0" normalizeH="0" baseline="0" dirty="0">
                <a:ln>
                  <a:noFill/>
                </a:ln>
                <a:solidFill>
                  <a:srgbClr val="C00000"/>
                </a:solidFill>
                <a:effectLst/>
                <a:uFillTx/>
                <a:latin typeface="+mn-lt"/>
                <a:ea typeface="+mn-ea"/>
                <a:cs typeface="+mn-cs"/>
                <a:sym typeface="Helvetica Neue"/>
              </a:rPr>
              <a:t>(t) </a:t>
            </a:r>
            <a:r>
              <a:rPr kumimoji="0" lang="en-CA" sz="1200" b="0" i="0" u="none" strike="noStrike" cap="none" spc="0" normalizeH="0" baseline="0" dirty="0">
                <a:ln>
                  <a:noFill/>
                </a:ln>
                <a:solidFill>
                  <a:schemeClr val="tx1"/>
                </a:solidFill>
                <a:effectLst/>
                <a:uFillTx/>
                <a:latin typeface="+mn-lt"/>
                <a:ea typeface="+mn-ea"/>
                <a:cs typeface="+mn-cs"/>
                <a:sym typeface="Helvetica Neue"/>
              </a:rPr>
              <a:t>* </a:t>
            </a:r>
            <a:r>
              <a:rPr lang="en-CA" sz="1200" dirty="0">
                <a:solidFill>
                  <a:schemeClr val="tx1"/>
                </a:solidFill>
              </a:rPr>
              <a:t>g</a:t>
            </a:r>
            <a:r>
              <a:rPr lang="en-CA" sz="1200" baseline="-25000" dirty="0">
                <a:solidFill>
                  <a:schemeClr val="tx1"/>
                </a:solidFill>
              </a:rPr>
              <a:t>TEG</a:t>
            </a:r>
            <a:r>
              <a:rPr lang="en-CA" sz="1200" dirty="0">
                <a:solidFill>
                  <a:schemeClr val="tx1"/>
                </a:solidFill>
              </a:rPr>
              <a:t>[x</a:t>
            </a:r>
            <a:r>
              <a:rPr kumimoji="0" lang="en-CA" sz="1200" b="0" i="0" u="none" strike="noStrike" cap="none" spc="0" normalizeH="0" baseline="0" dirty="0">
                <a:ln>
                  <a:noFill/>
                </a:ln>
                <a:solidFill>
                  <a:schemeClr val="tx1"/>
                </a:solidFill>
                <a:effectLst/>
                <a:uFillTx/>
                <a:latin typeface="+mn-lt"/>
                <a:ea typeface="+mn-ea"/>
                <a:cs typeface="+mn-cs"/>
                <a:sym typeface="Helvetica Neue"/>
              </a:rPr>
              <a:t>(t)]</a:t>
            </a:r>
          </a:p>
        </p:txBody>
      </p:sp>
    </p:spTree>
    <p:extLst>
      <p:ext uri="{BB962C8B-B14F-4D97-AF65-F5344CB8AC3E}">
        <p14:creationId xmlns:p14="http://schemas.microsoft.com/office/powerpoint/2010/main" val="7638167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969217-EE2F-0A52-8DDF-E94E8A97E92D}"/>
              </a:ext>
            </a:extLst>
          </p:cNvPr>
          <p:cNvSpPr>
            <a:spLocks noGrp="1"/>
          </p:cNvSpPr>
          <p:nvPr>
            <p:ph idx="1"/>
          </p:nvPr>
        </p:nvSpPr>
        <p:spPr>
          <a:xfrm>
            <a:off x="115556" y="1281614"/>
            <a:ext cx="11997732" cy="5380195"/>
          </a:xfrm>
        </p:spPr>
        <p:txBody>
          <a:bodyPr>
            <a:normAutofit/>
          </a:bodyPr>
          <a:lstStyle/>
          <a:p>
            <a:pPr marL="0" indent="0">
              <a:buNone/>
            </a:pPr>
            <a:endParaRPr lang="en-US" sz="2400" dirty="0"/>
          </a:p>
          <a:p>
            <a:pPr marL="0" indent="0">
              <a:buNone/>
            </a:pPr>
            <a:endParaRPr lang="en-US" sz="2400" dirty="0"/>
          </a:p>
          <a:p>
            <a:pPr marL="0" indent="0">
              <a:buNone/>
            </a:pPr>
            <a:endParaRPr lang="en-US" sz="2400" dirty="0"/>
          </a:p>
          <a:p>
            <a:pPr marL="0" indent="0" algn="ctr">
              <a:buNone/>
            </a:pPr>
            <a:r>
              <a:rPr lang="en-US" sz="4400" b="1" dirty="0"/>
              <a:t>Example Time Domain /Bit-by-bit Mode</a:t>
            </a:r>
          </a:p>
          <a:p>
            <a:pPr marL="0" indent="0" algn="ctr">
              <a:buNone/>
            </a:pPr>
            <a:endParaRPr lang="en-US" sz="4400" b="1" dirty="0"/>
          </a:p>
          <a:p>
            <a:pPr marL="457189" lvl="1" indent="0">
              <a:buNone/>
            </a:pPr>
            <a:r>
              <a:rPr lang="en-CA" sz="2300" b="1" dirty="0"/>
              <a:t>Case 5 - The Tx model does have an </a:t>
            </a:r>
            <a:r>
              <a:rPr lang="en-CA" sz="2300" b="1" dirty="0" err="1"/>
              <a:t>AMI_GetWave</a:t>
            </a:r>
            <a:r>
              <a:rPr lang="en-CA" sz="2300" b="1" dirty="0"/>
              <a:t>() function, but the Rx doesn’t</a:t>
            </a:r>
          </a:p>
          <a:p>
            <a:pPr marL="0" indent="0">
              <a:buNone/>
            </a:pPr>
            <a:r>
              <a:rPr lang="en-US" sz="2400" dirty="0"/>
              <a:t> </a:t>
            </a:r>
            <a:endParaRPr lang="en-CA" sz="2400" dirty="0"/>
          </a:p>
        </p:txBody>
      </p:sp>
    </p:spTree>
    <p:extLst>
      <p:ext uri="{BB962C8B-B14F-4D97-AF65-F5344CB8AC3E}">
        <p14:creationId xmlns:p14="http://schemas.microsoft.com/office/powerpoint/2010/main" val="10175882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98982" y="316295"/>
            <a:ext cx="11263074" cy="1036345"/>
          </a:xfrm>
        </p:spPr>
        <p:txBody>
          <a:bodyPr>
            <a:normAutofit/>
          </a:bodyPr>
          <a:lstStyle/>
          <a:p>
            <a:r>
              <a:rPr lang="en-US" dirty="0"/>
              <a:t> Bit-by-Bit Simulation Step 1</a:t>
            </a:r>
          </a:p>
        </p:txBody>
      </p:sp>
      <p:pic>
        <p:nvPicPr>
          <p:cNvPr id="3" name="Picture 2">
            <a:extLst>
              <a:ext uri="{FF2B5EF4-FFF2-40B4-BE49-F238E27FC236}">
                <a16:creationId xmlns:a16="http://schemas.microsoft.com/office/drawing/2014/main" id="{4F8BFE66-6D4F-275B-6E1C-334512FAB2A1}"/>
              </a:ext>
            </a:extLst>
          </p:cNvPr>
          <p:cNvPicPr>
            <a:picLocks noChangeAspect="1"/>
          </p:cNvPicPr>
          <p:nvPr/>
        </p:nvPicPr>
        <p:blipFill>
          <a:blip r:embed="rId2"/>
          <a:stretch>
            <a:fillRect/>
          </a:stretch>
        </p:blipFill>
        <p:spPr>
          <a:xfrm>
            <a:off x="1294994" y="1393962"/>
            <a:ext cx="6112501" cy="4939119"/>
          </a:xfrm>
          <a:prstGeom prst="rect">
            <a:avLst/>
          </a:prstGeom>
        </p:spPr>
      </p:pic>
      <p:sp>
        <p:nvSpPr>
          <p:cNvPr id="5" name="TextBox 4">
            <a:extLst>
              <a:ext uri="{FF2B5EF4-FFF2-40B4-BE49-F238E27FC236}">
                <a16:creationId xmlns:a16="http://schemas.microsoft.com/office/drawing/2014/main" id="{76C306D5-7D54-3C00-3269-748025ED169D}"/>
              </a:ext>
            </a:extLst>
          </p:cNvPr>
          <p:cNvSpPr txBox="1"/>
          <p:nvPr/>
        </p:nvSpPr>
        <p:spPr>
          <a:xfrm>
            <a:off x="2593135" y="4883972"/>
            <a:ext cx="5578450"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CA" dirty="0">
                <a:solidFill>
                  <a:srgbClr val="C00000"/>
                </a:solidFill>
              </a:rPr>
              <a:t>Analog Channel Impulse response </a:t>
            </a:r>
            <a:r>
              <a:rPr kumimoji="0" lang="en-CA" b="0" i="0" u="none" strike="noStrike" cap="none" spc="0" normalizeH="0" baseline="0" dirty="0">
                <a:ln>
                  <a:noFill/>
                </a:ln>
                <a:solidFill>
                  <a:srgbClr val="C00000"/>
                </a:solidFill>
                <a:effectLst/>
                <a:uFillTx/>
                <a:latin typeface="+mn-lt"/>
                <a:ea typeface="+mn-ea"/>
                <a:cs typeface="+mn-cs"/>
                <a:sym typeface="Helvetica Neue"/>
              </a:rPr>
              <a:t>H</a:t>
            </a:r>
            <a:r>
              <a:rPr kumimoji="0" lang="en-CA" b="0" i="0" u="none" strike="noStrike" cap="none" spc="0" normalizeH="0" baseline="-25000" dirty="0">
                <a:ln>
                  <a:noFill/>
                </a:ln>
                <a:solidFill>
                  <a:srgbClr val="C00000"/>
                </a:solidFill>
                <a:effectLst/>
                <a:uFillTx/>
                <a:latin typeface="+mn-lt"/>
                <a:ea typeface="+mn-ea"/>
                <a:cs typeface="+mn-cs"/>
                <a:sym typeface="Helvetica Neue"/>
              </a:rPr>
              <a:t>AC</a:t>
            </a:r>
            <a:r>
              <a:rPr kumimoji="0" lang="en-CA" b="0" i="0" u="none" strike="noStrike" cap="none" spc="0" normalizeH="0" baseline="0" dirty="0">
                <a:ln>
                  <a:noFill/>
                </a:ln>
                <a:solidFill>
                  <a:srgbClr val="C00000"/>
                </a:solidFill>
                <a:effectLst/>
                <a:uFillTx/>
                <a:latin typeface="+mn-lt"/>
                <a:ea typeface="+mn-ea"/>
                <a:cs typeface="+mn-cs"/>
                <a:sym typeface="Helvetica Neue"/>
              </a:rPr>
              <a:t>(t)</a:t>
            </a:r>
          </a:p>
          <a:p>
            <a:pPr marL="0" marR="0" indent="0" algn="l" defTabSz="2438338" rtl="0" fontAlgn="auto" latinLnBrk="0" hangingPunct="0">
              <a:lnSpc>
                <a:spcPct val="100000"/>
              </a:lnSpc>
              <a:spcBef>
                <a:spcPts val="0"/>
              </a:spcBef>
              <a:spcAft>
                <a:spcPts val="0"/>
              </a:spcAft>
              <a:buClrTx/>
              <a:buSzTx/>
              <a:buFontTx/>
              <a:buNone/>
              <a:tabLst/>
            </a:pPr>
            <a:r>
              <a:rPr lang="en-CA" dirty="0">
                <a:solidFill>
                  <a:srgbClr val="C00000"/>
                </a:solidFill>
              </a:rPr>
              <a:t>    (</a:t>
            </a:r>
            <a:r>
              <a:rPr lang="en-US" b="0" i="0" dirty="0">
                <a:solidFill>
                  <a:srgbClr val="C00000"/>
                </a:solidFill>
                <a:effectLst/>
                <a:latin typeface="Helvetica" panose="020B0604020202020204" pitchFamily="34" charset="0"/>
              </a:rPr>
              <a:t>the derivative of the step response)</a:t>
            </a:r>
            <a:endParaRPr kumimoji="0" lang="en-CA" b="0" i="0" u="none" strike="noStrike" cap="none" spc="0" normalizeH="0" baseline="0" dirty="0">
              <a:ln>
                <a:noFill/>
              </a:ln>
              <a:solidFill>
                <a:srgbClr val="C00000"/>
              </a:solidFill>
              <a:effectLst/>
              <a:uFillTx/>
              <a:latin typeface="+mn-lt"/>
              <a:ea typeface="+mn-ea"/>
              <a:cs typeface="+mn-cs"/>
              <a:sym typeface="Helvetica Neue"/>
            </a:endParaRPr>
          </a:p>
        </p:txBody>
      </p:sp>
      <p:sp>
        <p:nvSpPr>
          <p:cNvPr id="6" name="TextBox 5">
            <a:extLst>
              <a:ext uri="{FF2B5EF4-FFF2-40B4-BE49-F238E27FC236}">
                <a16:creationId xmlns:a16="http://schemas.microsoft.com/office/drawing/2014/main" id="{F4C06317-2C88-2B6D-312D-56A7AFC9C21E}"/>
              </a:ext>
            </a:extLst>
          </p:cNvPr>
          <p:cNvSpPr txBox="1"/>
          <p:nvPr/>
        </p:nvSpPr>
        <p:spPr>
          <a:xfrm>
            <a:off x="2664559" y="1743628"/>
            <a:ext cx="4329711"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CA" b="0" i="0" u="none" strike="noStrike" cap="none" spc="0" normalizeH="0" baseline="0" dirty="0">
                <a:ln>
                  <a:noFill/>
                </a:ln>
                <a:solidFill>
                  <a:schemeClr val="tx2"/>
                </a:solidFill>
                <a:effectLst/>
                <a:uFillTx/>
                <a:latin typeface="+mn-lt"/>
                <a:ea typeface="+mn-ea"/>
                <a:cs typeface="+mn-cs"/>
                <a:sym typeface="Helvetica Neue"/>
              </a:rPr>
              <a:t>                    Step response</a:t>
            </a:r>
          </a:p>
          <a:p>
            <a:pPr marL="0" marR="0" indent="0" algn="l" defTabSz="2438338" rtl="0" fontAlgn="auto" latinLnBrk="0" hangingPunct="0">
              <a:lnSpc>
                <a:spcPct val="100000"/>
              </a:lnSpc>
              <a:spcBef>
                <a:spcPts val="0"/>
              </a:spcBef>
              <a:spcAft>
                <a:spcPts val="0"/>
              </a:spcAft>
              <a:buClrTx/>
              <a:buSzTx/>
              <a:buFontTx/>
              <a:buNone/>
              <a:tabLst/>
            </a:pPr>
            <a:r>
              <a:rPr lang="en-CA" dirty="0">
                <a:solidFill>
                  <a:schemeClr val="tx2"/>
                </a:solidFill>
              </a:rPr>
              <a:t>(from channel characterization)</a:t>
            </a:r>
            <a:endParaRPr kumimoji="0" lang="en-CA" b="0" i="0" u="none" strike="noStrike" cap="none" spc="0" normalizeH="0" baseline="0" dirty="0">
              <a:ln>
                <a:noFill/>
              </a:ln>
              <a:solidFill>
                <a:schemeClr val="tx2"/>
              </a:solidFill>
              <a:effectLst/>
              <a:uFillTx/>
              <a:latin typeface="+mn-lt"/>
              <a:ea typeface="+mn-ea"/>
              <a:cs typeface="+mn-cs"/>
              <a:sym typeface="Helvetica Neue"/>
            </a:endParaRPr>
          </a:p>
        </p:txBody>
      </p:sp>
      <p:sp>
        <p:nvSpPr>
          <p:cNvPr id="7" name="Arrow: Up-Down 6">
            <a:extLst>
              <a:ext uri="{FF2B5EF4-FFF2-40B4-BE49-F238E27FC236}">
                <a16:creationId xmlns:a16="http://schemas.microsoft.com/office/drawing/2014/main" id="{A0399050-96F3-C0A3-8203-44CDAD44ADC6}"/>
              </a:ext>
            </a:extLst>
          </p:cNvPr>
          <p:cNvSpPr/>
          <p:nvPr/>
        </p:nvSpPr>
        <p:spPr>
          <a:xfrm>
            <a:off x="4921751" y="3213253"/>
            <a:ext cx="302149" cy="826936"/>
          </a:xfrm>
          <a:prstGeom prst="upDownArrow">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Oval 7">
            <a:extLst>
              <a:ext uri="{FF2B5EF4-FFF2-40B4-BE49-F238E27FC236}">
                <a16:creationId xmlns:a16="http://schemas.microsoft.com/office/drawing/2014/main" id="{12F0BBE5-5F23-CA0D-5E8F-7ADEBC06BB5D}"/>
              </a:ext>
            </a:extLst>
          </p:cNvPr>
          <p:cNvSpPr/>
          <p:nvPr/>
        </p:nvSpPr>
        <p:spPr>
          <a:xfrm>
            <a:off x="4351245" y="3502741"/>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rPr>
              <a:t>1</a:t>
            </a:r>
          </a:p>
        </p:txBody>
      </p:sp>
      <p:pic>
        <p:nvPicPr>
          <p:cNvPr id="9" name="Picture 8">
            <a:extLst>
              <a:ext uri="{FF2B5EF4-FFF2-40B4-BE49-F238E27FC236}">
                <a16:creationId xmlns:a16="http://schemas.microsoft.com/office/drawing/2014/main" id="{B6334E00-268F-313E-E7D5-67A80283F290}"/>
              </a:ext>
            </a:extLst>
          </p:cNvPr>
          <p:cNvPicPr>
            <a:picLocks noChangeAspect="1"/>
          </p:cNvPicPr>
          <p:nvPr/>
        </p:nvPicPr>
        <p:blipFill>
          <a:blip r:embed="rId3"/>
          <a:stretch>
            <a:fillRect/>
          </a:stretch>
        </p:blipFill>
        <p:spPr>
          <a:xfrm>
            <a:off x="6796264" y="3103724"/>
            <a:ext cx="4371517" cy="1285740"/>
          </a:xfrm>
          <a:prstGeom prst="rect">
            <a:avLst/>
          </a:prstGeom>
        </p:spPr>
      </p:pic>
      <p:cxnSp>
        <p:nvCxnSpPr>
          <p:cNvPr id="10" name="Straight Arrow Connector 9">
            <a:extLst>
              <a:ext uri="{FF2B5EF4-FFF2-40B4-BE49-F238E27FC236}">
                <a16:creationId xmlns:a16="http://schemas.microsoft.com/office/drawing/2014/main" id="{7B3A5CA0-678C-0BF1-0A0A-B6F6925CD78A}"/>
              </a:ext>
            </a:extLst>
          </p:cNvPr>
          <p:cNvCxnSpPr>
            <a:cxnSpLocks/>
          </p:cNvCxnSpPr>
          <p:nvPr/>
        </p:nvCxnSpPr>
        <p:spPr>
          <a:xfrm>
            <a:off x="7169721" y="1979875"/>
            <a:ext cx="2893700" cy="15228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5763533-A90F-D241-CC85-F6D993363477}"/>
              </a:ext>
            </a:extLst>
          </p:cNvPr>
          <p:cNvCxnSpPr>
            <a:cxnSpLocks/>
            <a:stCxn id="5" idx="3"/>
          </p:cNvCxnSpPr>
          <p:nvPr/>
        </p:nvCxnSpPr>
        <p:spPr>
          <a:xfrm flipV="1">
            <a:off x="8171585" y="3626721"/>
            <a:ext cx="1891836" cy="162658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5286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98982" y="316295"/>
            <a:ext cx="11263074" cy="1036345"/>
          </a:xfrm>
        </p:spPr>
        <p:txBody>
          <a:bodyPr>
            <a:normAutofit/>
          </a:bodyPr>
          <a:lstStyle/>
          <a:p>
            <a:r>
              <a:rPr lang="en-US" dirty="0"/>
              <a:t> Bit-by-Bit Simulation Steps 2 and 3</a:t>
            </a:r>
          </a:p>
        </p:txBody>
      </p:sp>
      <p:pic>
        <p:nvPicPr>
          <p:cNvPr id="4" name="Picture 3">
            <a:extLst>
              <a:ext uri="{FF2B5EF4-FFF2-40B4-BE49-F238E27FC236}">
                <a16:creationId xmlns:a16="http://schemas.microsoft.com/office/drawing/2014/main" id="{5C1A46D6-53CC-F366-24F4-9D32451A5950}"/>
              </a:ext>
            </a:extLst>
          </p:cNvPr>
          <p:cNvPicPr>
            <a:picLocks noChangeAspect="1"/>
          </p:cNvPicPr>
          <p:nvPr/>
        </p:nvPicPr>
        <p:blipFill>
          <a:blip r:embed="rId2"/>
          <a:stretch>
            <a:fillRect/>
          </a:stretch>
        </p:blipFill>
        <p:spPr>
          <a:xfrm>
            <a:off x="3726704" y="3504731"/>
            <a:ext cx="3385975" cy="2793382"/>
          </a:xfrm>
          <a:prstGeom prst="rect">
            <a:avLst/>
          </a:prstGeom>
        </p:spPr>
      </p:pic>
      <p:pic>
        <p:nvPicPr>
          <p:cNvPr id="12" name="Picture 11">
            <a:extLst>
              <a:ext uri="{FF2B5EF4-FFF2-40B4-BE49-F238E27FC236}">
                <a16:creationId xmlns:a16="http://schemas.microsoft.com/office/drawing/2014/main" id="{2DAEA0F2-805B-7731-93F6-912EFC060B82}"/>
              </a:ext>
            </a:extLst>
          </p:cNvPr>
          <p:cNvPicPr>
            <a:picLocks noChangeAspect="1"/>
          </p:cNvPicPr>
          <p:nvPr/>
        </p:nvPicPr>
        <p:blipFill>
          <a:blip r:embed="rId3"/>
          <a:stretch>
            <a:fillRect/>
          </a:stretch>
        </p:blipFill>
        <p:spPr>
          <a:xfrm>
            <a:off x="7743341" y="1108389"/>
            <a:ext cx="3901085" cy="2279831"/>
          </a:xfrm>
          <a:prstGeom prst="rect">
            <a:avLst/>
          </a:prstGeom>
        </p:spPr>
      </p:pic>
      <p:pic>
        <p:nvPicPr>
          <p:cNvPr id="13" name="Picture 12">
            <a:extLst>
              <a:ext uri="{FF2B5EF4-FFF2-40B4-BE49-F238E27FC236}">
                <a16:creationId xmlns:a16="http://schemas.microsoft.com/office/drawing/2014/main" id="{8A4D36A2-8584-1E81-F23B-4BAAB1CDC6E3}"/>
              </a:ext>
            </a:extLst>
          </p:cNvPr>
          <p:cNvPicPr>
            <a:picLocks noChangeAspect="1"/>
          </p:cNvPicPr>
          <p:nvPr/>
        </p:nvPicPr>
        <p:blipFill>
          <a:blip r:embed="rId4"/>
          <a:stretch>
            <a:fillRect/>
          </a:stretch>
        </p:blipFill>
        <p:spPr>
          <a:xfrm>
            <a:off x="9197128" y="4738278"/>
            <a:ext cx="2364590" cy="1579769"/>
          </a:xfrm>
          <a:prstGeom prst="rect">
            <a:avLst/>
          </a:prstGeom>
        </p:spPr>
      </p:pic>
      <p:pic>
        <p:nvPicPr>
          <p:cNvPr id="14" name="Picture 13">
            <a:extLst>
              <a:ext uri="{FF2B5EF4-FFF2-40B4-BE49-F238E27FC236}">
                <a16:creationId xmlns:a16="http://schemas.microsoft.com/office/drawing/2014/main" id="{EFC897CD-6AB6-4763-7B58-A9C0BCBD1320}"/>
              </a:ext>
            </a:extLst>
          </p:cNvPr>
          <p:cNvPicPr>
            <a:picLocks noChangeAspect="1"/>
          </p:cNvPicPr>
          <p:nvPr/>
        </p:nvPicPr>
        <p:blipFill>
          <a:blip r:embed="rId5"/>
          <a:stretch>
            <a:fillRect/>
          </a:stretch>
        </p:blipFill>
        <p:spPr>
          <a:xfrm>
            <a:off x="236902" y="4708663"/>
            <a:ext cx="2820803" cy="1589450"/>
          </a:xfrm>
          <a:prstGeom prst="rect">
            <a:avLst/>
          </a:prstGeom>
        </p:spPr>
      </p:pic>
      <p:pic>
        <p:nvPicPr>
          <p:cNvPr id="15" name="Picture 14">
            <a:extLst>
              <a:ext uri="{FF2B5EF4-FFF2-40B4-BE49-F238E27FC236}">
                <a16:creationId xmlns:a16="http://schemas.microsoft.com/office/drawing/2014/main" id="{73892BBB-42D3-2F6D-EE0D-393F18A41BC3}"/>
              </a:ext>
            </a:extLst>
          </p:cNvPr>
          <p:cNvPicPr>
            <a:picLocks noChangeAspect="1"/>
          </p:cNvPicPr>
          <p:nvPr/>
        </p:nvPicPr>
        <p:blipFill>
          <a:blip r:embed="rId6"/>
          <a:stretch>
            <a:fillRect/>
          </a:stretch>
        </p:blipFill>
        <p:spPr>
          <a:xfrm>
            <a:off x="387475" y="1108389"/>
            <a:ext cx="3969892" cy="2322406"/>
          </a:xfrm>
          <a:prstGeom prst="rect">
            <a:avLst/>
          </a:prstGeom>
        </p:spPr>
      </p:pic>
      <p:sp>
        <p:nvSpPr>
          <p:cNvPr id="16" name="TextBox 15">
            <a:extLst>
              <a:ext uri="{FF2B5EF4-FFF2-40B4-BE49-F238E27FC236}">
                <a16:creationId xmlns:a16="http://schemas.microsoft.com/office/drawing/2014/main" id="{45EBF39D-B47F-4173-C8B1-B37889691D1F}"/>
              </a:ext>
            </a:extLst>
          </p:cNvPr>
          <p:cNvSpPr txBox="1"/>
          <p:nvPr/>
        </p:nvSpPr>
        <p:spPr>
          <a:xfrm>
            <a:off x="572014" y="4030826"/>
            <a:ext cx="2495876" cy="892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CA" sz="1400" b="0" i="0" u="none" strike="noStrike" cap="none" spc="0" normalizeH="0" baseline="0" dirty="0">
                <a:ln>
                  <a:noFill/>
                </a:ln>
                <a:solidFill>
                  <a:srgbClr val="00B050"/>
                </a:solidFill>
                <a:effectLst/>
                <a:uFillTx/>
                <a:latin typeface="+mn-lt"/>
                <a:ea typeface="+mn-ea"/>
                <a:cs typeface="+mn-cs"/>
                <a:sym typeface="Helvetica Neue"/>
              </a:rPr>
              <a:t>Tx AMI-Init() = </a:t>
            </a:r>
            <a:r>
              <a:rPr kumimoji="0" lang="en-CA" sz="1400" b="0" i="0" u="none" strike="noStrike" cap="none" spc="0" normalizeH="0" baseline="0" dirty="0">
                <a:ln>
                  <a:noFill/>
                </a:ln>
                <a:solidFill>
                  <a:srgbClr val="FF0000"/>
                </a:solidFill>
                <a:effectLst/>
                <a:uFillTx/>
                <a:latin typeface="+mn-lt"/>
                <a:ea typeface="+mn-ea"/>
                <a:cs typeface="+mn-cs"/>
                <a:sym typeface="Helvetica Neue"/>
              </a:rPr>
              <a:t>False </a:t>
            </a:r>
          </a:p>
          <a:p>
            <a:pPr marL="0" marR="0" indent="0" algn="l" defTabSz="2438338" rtl="0" fontAlgn="auto" latinLnBrk="0" hangingPunct="0">
              <a:lnSpc>
                <a:spcPct val="100000"/>
              </a:lnSpc>
              <a:spcBef>
                <a:spcPts val="0"/>
              </a:spcBef>
              <a:spcAft>
                <a:spcPts val="0"/>
              </a:spcAft>
              <a:buClrTx/>
              <a:buSzTx/>
              <a:buFontTx/>
              <a:buNone/>
              <a:tabLst/>
            </a:pPr>
            <a:r>
              <a:rPr lang="en-CA" sz="1400" dirty="0">
                <a:solidFill>
                  <a:srgbClr val="00B050"/>
                </a:solidFill>
              </a:rPr>
              <a:t>Tx equalization and/or filtering</a:t>
            </a:r>
          </a:p>
          <a:p>
            <a:pPr defTabSz="2438338">
              <a:lnSpc>
                <a:spcPct val="100000"/>
              </a:lnSpc>
              <a:spcBef>
                <a:spcPts val="0"/>
              </a:spcBef>
            </a:pPr>
            <a:r>
              <a:rPr lang="en-CA" sz="1400" dirty="0">
                <a:solidFill>
                  <a:srgbClr val="00B050"/>
                </a:solidFill>
              </a:rPr>
              <a:t>i</a:t>
            </a:r>
            <a:r>
              <a:rPr kumimoji="0" lang="en-CA" sz="1400" b="0" i="0" u="none" strike="noStrike" cap="none" spc="0" normalizeH="0" baseline="0" dirty="0">
                <a:ln>
                  <a:noFill/>
                </a:ln>
                <a:solidFill>
                  <a:srgbClr val="00B050"/>
                </a:solidFill>
                <a:effectLst/>
                <a:uFillTx/>
                <a:latin typeface="+mn-lt"/>
                <a:ea typeface="+mn-ea"/>
                <a:cs typeface="+mn-cs"/>
                <a:sym typeface="Helvetica Neue"/>
              </a:rPr>
              <a:t>s </a:t>
            </a:r>
            <a:r>
              <a:rPr kumimoji="0" lang="en-CA" sz="1400" b="0" i="0" u="none" strike="noStrike" cap="none" spc="0" normalizeH="0" baseline="0" dirty="0">
                <a:ln>
                  <a:noFill/>
                </a:ln>
                <a:solidFill>
                  <a:srgbClr val="FF0000"/>
                </a:solidFill>
                <a:effectLst/>
                <a:uFillTx/>
                <a:latin typeface="+mn-lt"/>
                <a:ea typeface="+mn-ea"/>
                <a:cs typeface="+mn-cs"/>
                <a:sym typeface="Helvetica Neue"/>
              </a:rPr>
              <a:t>not</a:t>
            </a:r>
            <a:r>
              <a:rPr kumimoji="0" lang="en-CA" sz="1400" b="0" i="0" u="none" strike="noStrike" cap="none" spc="0" normalizeH="0" baseline="0" dirty="0">
                <a:ln>
                  <a:noFill/>
                </a:ln>
                <a:solidFill>
                  <a:srgbClr val="00B050"/>
                </a:solidFill>
                <a:effectLst/>
                <a:uFillTx/>
                <a:latin typeface="+mn-lt"/>
                <a:ea typeface="+mn-ea"/>
                <a:cs typeface="+mn-cs"/>
                <a:sym typeface="Helvetica Neue"/>
              </a:rPr>
              <a:t> </a:t>
            </a:r>
            <a:r>
              <a:rPr lang="en-CA" sz="1400" dirty="0">
                <a:solidFill>
                  <a:srgbClr val="00B050"/>
                </a:solidFill>
              </a:rPr>
              <a:t>a</a:t>
            </a:r>
            <a:r>
              <a:rPr kumimoji="0" lang="en-CA" sz="1400" b="0" i="0" u="none" strike="noStrike" cap="none" spc="0" normalizeH="0" baseline="0" dirty="0">
                <a:ln>
                  <a:noFill/>
                </a:ln>
                <a:solidFill>
                  <a:srgbClr val="00B050"/>
                </a:solidFill>
                <a:effectLst/>
                <a:uFillTx/>
                <a:latin typeface="+mn-lt"/>
                <a:ea typeface="+mn-ea"/>
                <a:cs typeface="+mn-cs"/>
                <a:sym typeface="Helvetica Neue"/>
              </a:rPr>
              <a:t>pplied to </a:t>
            </a:r>
            <a:r>
              <a:rPr kumimoji="0" lang="en-CA" sz="1400" b="0" i="0" u="none" strike="noStrike" cap="none" spc="0" normalizeH="0" baseline="0" dirty="0">
                <a:ln>
                  <a:noFill/>
                </a:ln>
                <a:solidFill>
                  <a:srgbClr val="C00000"/>
                </a:solidFill>
                <a:effectLst/>
                <a:uFillTx/>
                <a:latin typeface="+mn-lt"/>
                <a:ea typeface="+mn-ea"/>
                <a:cs typeface="+mn-cs"/>
                <a:sym typeface="Helvetica Neue"/>
              </a:rPr>
              <a:t>H</a:t>
            </a:r>
            <a:r>
              <a:rPr kumimoji="0" lang="en-CA" sz="1400" b="0" i="0" u="none" strike="noStrike" cap="none" spc="0" normalizeH="0" baseline="-25000" dirty="0">
                <a:ln>
                  <a:noFill/>
                </a:ln>
                <a:solidFill>
                  <a:srgbClr val="C00000"/>
                </a:solidFill>
                <a:effectLst/>
                <a:uFillTx/>
                <a:latin typeface="+mn-lt"/>
                <a:ea typeface="+mn-ea"/>
                <a:cs typeface="+mn-cs"/>
                <a:sym typeface="Helvetica Neue"/>
              </a:rPr>
              <a:t>AC</a:t>
            </a:r>
            <a:r>
              <a:rPr kumimoji="0" lang="en-CA" sz="1400" b="0" i="0" u="none" strike="noStrike" cap="none" spc="0" normalizeH="0" baseline="0" dirty="0">
                <a:ln>
                  <a:noFill/>
                </a:ln>
                <a:solidFill>
                  <a:srgbClr val="C00000"/>
                </a:solidFill>
                <a:effectLst/>
                <a:uFillTx/>
                <a:latin typeface="+mn-lt"/>
                <a:ea typeface="+mn-ea"/>
                <a:cs typeface="+mn-cs"/>
                <a:sym typeface="Helvetica Neue"/>
              </a:rPr>
              <a:t>(t)</a:t>
            </a:r>
            <a:endParaRPr kumimoji="0" lang="en-CA" sz="1400" b="0" i="0" u="none" strike="noStrike" cap="none" spc="0" normalizeH="0" baseline="0" dirty="0">
              <a:ln>
                <a:noFill/>
              </a:ln>
              <a:solidFill>
                <a:schemeClr val="tx2"/>
              </a:solidFill>
              <a:effectLst/>
              <a:uFillTx/>
              <a:latin typeface="+mn-lt"/>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r>
              <a:rPr kumimoji="0" lang="en-CA" sz="1600" b="0" i="0" u="none" strike="noStrike" cap="none" spc="0" normalizeH="0" baseline="0" dirty="0">
                <a:ln>
                  <a:noFill/>
                </a:ln>
                <a:solidFill>
                  <a:srgbClr val="00B050"/>
                </a:solidFill>
                <a:effectLst/>
                <a:uFillTx/>
                <a:latin typeface="+mn-lt"/>
                <a:ea typeface="+mn-ea"/>
                <a:cs typeface="+mn-cs"/>
                <a:sym typeface="Helvetica Neue"/>
              </a:rPr>
              <a:t> </a:t>
            </a:r>
          </a:p>
        </p:txBody>
      </p:sp>
      <p:sp>
        <p:nvSpPr>
          <p:cNvPr id="17" name="TextBox 16">
            <a:extLst>
              <a:ext uri="{FF2B5EF4-FFF2-40B4-BE49-F238E27FC236}">
                <a16:creationId xmlns:a16="http://schemas.microsoft.com/office/drawing/2014/main" id="{5C759521-FB66-BFC0-9508-8DC7224BAEDF}"/>
              </a:ext>
            </a:extLst>
          </p:cNvPr>
          <p:cNvSpPr txBox="1"/>
          <p:nvPr/>
        </p:nvSpPr>
        <p:spPr>
          <a:xfrm>
            <a:off x="1319725" y="2748832"/>
            <a:ext cx="57066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CA" sz="1800" b="0" i="0" u="none" strike="noStrike" cap="none" spc="0" normalizeH="0" baseline="0" dirty="0">
                <a:ln>
                  <a:noFill/>
                </a:ln>
                <a:solidFill>
                  <a:srgbClr val="C00000"/>
                </a:solidFill>
                <a:effectLst/>
                <a:uFillTx/>
                <a:latin typeface="+mn-lt"/>
                <a:ea typeface="+mn-ea"/>
                <a:cs typeface="+mn-cs"/>
                <a:sym typeface="Helvetica Neue"/>
              </a:rPr>
              <a:t>H</a:t>
            </a:r>
            <a:r>
              <a:rPr kumimoji="0" lang="en-CA" sz="1800" b="0" i="0" u="none" strike="noStrike" cap="none" spc="0" normalizeH="0" baseline="-25000" dirty="0">
                <a:ln>
                  <a:noFill/>
                </a:ln>
                <a:solidFill>
                  <a:srgbClr val="C00000"/>
                </a:solidFill>
                <a:effectLst/>
                <a:uFillTx/>
                <a:latin typeface="+mn-lt"/>
                <a:ea typeface="+mn-ea"/>
                <a:cs typeface="+mn-cs"/>
                <a:sym typeface="Helvetica Neue"/>
              </a:rPr>
              <a:t>AC</a:t>
            </a:r>
            <a:r>
              <a:rPr kumimoji="0" lang="en-CA" sz="1800" b="0" i="0" u="none" strike="noStrike" cap="none" spc="0" normalizeH="0" baseline="0" dirty="0">
                <a:ln>
                  <a:noFill/>
                </a:ln>
                <a:solidFill>
                  <a:srgbClr val="C00000"/>
                </a:solidFill>
                <a:effectLst/>
                <a:uFillTx/>
                <a:latin typeface="+mn-lt"/>
                <a:ea typeface="+mn-ea"/>
                <a:cs typeface="+mn-cs"/>
                <a:sym typeface="Helvetica Neue"/>
              </a:rPr>
              <a:t>(t)</a:t>
            </a:r>
            <a:endParaRPr kumimoji="0" lang="en-CA" sz="1800" b="0" i="0" u="none" strike="noStrike" cap="none" spc="0" normalizeH="0" baseline="0" dirty="0">
              <a:ln>
                <a:noFill/>
              </a:ln>
              <a:solidFill>
                <a:schemeClr val="tx2"/>
              </a:solidFill>
              <a:effectLst/>
              <a:uFillTx/>
              <a:latin typeface="+mn-lt"/>
              <a:ea typeface="+mn-ea"/>
              <a:cs typeface="+mn-cs"/>
              <a:sym typeface="Helvetica Neue"/>
            </a:endParaRPr>
          </a:p>
        </p:txBody>
      </p:sp>
      <p:sp>
        <p:nvSpPr>
          <p:cNvPr id="18" name="Arrow: Down 17">
            <a:extLst>
              <a:ext uri="{FF2B5EF4-FFF2-40B4-BE49-F238E27FC236}">
                <a16:creationId xmlns:a16="http://schemas.microsoft.com/office/drawing/2014/main" id="{07158559-7980-8809-7912-2761E159FA2C}"/>
              </a:ext>
            </a:extLst>
          </p:cNvPr>
          <p:cNvSpPr/>
          <p:nvPr/>
        </p:nvSpPr>
        <p:spPr>
          <a:xfrm>
            <a:off x="1605060" y="3273356"/>
            <a:ext cx="182880" cy="691763"/>
          </a:xfrm>
          <a:prstGeom prst="downArrow">
            <a:avLst/>
          </a:prstGeom>
          <a:noFill/>
          <a:ln w="127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9" name="Arrow: Right 18">
            <a:extLst>
              <a:ext uri="{FF2B5EF4-FFF2-40B4-BE49-F238E27FC236}">
                <a16:creationId xmlns:a16="http://schemas.microsoft.com/office/drawing/2014/main" id="{89D13774-C39A-3314-26D6-42195F39DC45}"/>
              </a:ext>
            </a:extLst>
          </p:cNvPr>
          <p:cNvSpPr/>
          <p:nvPr/>
        </p:nvSpPr>
        <p:spPr>
          <a:xfrm>
            <a:off x="1972346" y="4836210"/>
            <a:ext cx="834867" cy="200942"/>
          </a:xfrm>
          <a:prstGeom prst="rightArrow">
            <a:avLst/>
          </a:prstGeom>
          <a:noFill/>
          <a:ln w="12700" cap="flat">
            <a:solidFill>
              <a:srgbClr val="00B05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0" name="Arrow: Right 19">
            <a:extLst>
              <a:ext uri="{FF2B5EF4-FFF2-40B4-BE49-F238E27FC236}">
                <a16:creationId xmlns:a16="http://schemas.microsoft.com/office/drawing/2014/main" id="{153B1DA6-BD96-5D67-E55C-B5A3F6BBAADC}"/>
              </a:ext>
            </a:extLst>
          </p:cNvPr>
          <p:cNvSpPr/>
          <p:nvPr/>
        </p:nvSpPr>
        <p:spPr>
          <a:xfrm>
            <a:off x="7688955" y="4896872"/>
            <a:ext cx="834867" cy="200942"/>
          </a:xfrm>
          <a:prstGeom prst="rightArrow">
            <a:avLst/>
          </a:prstGeom>
          <a:noFill/>
          <a:ln w="12700" cap="flat">
            <a:solidFill>
              <a:srgbClr val="00B05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 name="Arrow: Down 20">
            <a:extLst>
              <a:ext uri="{FF2B5EF4-FFF2-40B4-BE49-F238E27FC236}">
                <a16:creationId xmlns:a16="http://schemas.microsoft.com/office/drawing/2014/main" id="{E1E47BE5-8789-358B-3A4D-0D0A68279442}"/>
              </a:ext>
            </a:extLst>
          </p:cNvPr>
          <p:cNvSpPr/>
          <p:nvPr/>
        </p:nvSpPr>
        <p:spPr>
          <a:xfrm rot="10800000">
            <a:off x="10291686" y="3153551"/>
            <a:ext cx="175474" cy="691763"/>
          </a:xfrm>
          <a:prstGeom prst="downArrow">
            <a:avLst/>
          </a:prstGeom>
          <a:no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 name="TextBox 21">
            <a:extLst>
              <a:ext uri="{FF2B5EF4-FFF2-40B4-BE49-F238E27FC236}">
                <a16:creationId xmlns:a16="http://schemas.microsoft.com/office/drawing/2014/main" id="{E770DFF9-8E45-F690-9522-D10C0F3A900F}"/>
              </a:ext>
            </a:extLst>
          </p:cNvPr>
          <p:cNvSpPr txBox="1"/>
          <p:nvPr/>
        </p:nvSpPr>
        <p:spPr>
          <a:xfrm>
            <a:off x="9109043" y="4006250"/>
            <a:ext cx="2540760" cy="677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CA" sz="1400" dirty="0">
                <a:solidFill>
                  <a:schemeClr val="accent1"/>
                </a:solidFill>
              </a:rPr>
              <a:t>R</a:t>
            </a:r>
            <a:r>
              <a:rPr kumimoji="0" lang="en-CA" sz="1400" b="0" i="0" u="none" strike="noStrike" cap="none" spc="0" normalizeH="0" baseline="0" dirty="0">
                <a:ln>
                  <a:noFill/>
                </a:ln>
                <a:solidFill>
                  <a:schemeClr val="accent1"/>
                </a:solidFill>
                <a:effectLst/>
                <a:uFillTx/>
                <a:latin typeface="+mn-lt"/>
                <a:ea typeface="+mn-ea"/>
                <a:cs typeface="+mn-cs"/>
                <a:sym typeface="Helvetica Neue"/>
              </a:rPr>
              <a:t>x AMI-Init() = True</a:t>
            </a:r>
          </a:p>
          <a:p>
            <a:pPr marL="0" marR="0" indent="0" algn="l" defTabSz="2438338" rtl="0" fontAlgn="auto" latinLnBrk="0" hangingPunct="0">
              <a:lnSpc>
                <a:spcPct val="100000"/>
              </a:lnSpc>
              <a:spcBef>
                <a:spcPts val="0"/>
              </a:spcBef>
              <a:spcAft>
                <a:spcPts val="0"/>
              </a:spcAft>
              <a:buClrTx/>
              <a:buSzTx/>
              <a:buFontTx/>
              <a:buNone/>
              <a:tabLst/>
            </a:pPr>
            <a:r>
              <a:rPr lang="en-CA" sz="1400" dirty="0">
                <a:solidFill>
                  <a:schemeClr val="accent1"/>
                </a:solidFill>
              </a:rPr>
              <a:t>Rx equalization and/or filtering </a:t>
            </a:r>
          </a:p>
          <a:p>
            <a:pPr marL="0" marR="0" indent="0" algn="l" defTabSz="2438338" rtl="0" fontAlgn="auto" latinLnBrk="0" hangingPunct="0">
              <a:lnSpc>
                <a:spcPct val="100000"/>
              </a:lnSpc>
              <a:spcBef>
                <a:spcPts val="0"/>
              </a:spcBef>
              <a:spcAft>
                <a:spcPts val="0"/>
              </a:spcAft>
              <a:buClrTx/>
              <a:buSzTx/>
              <a:buFontTx/>
              <a:buNone/>
              <a:tabLst/>
            </a:pPr>
            <a:r>
              <a:rPr lang="en-CA" sz="1400" dirty="0">
                <a:solidFill>
                  <a:schemeClr val="accent1"/>
                </a:solidFill>
              </a:rPr>
              <a:t>was applied</a:t>
            </a:r>
            <a:r>
              <a:rPr kumimoji="0" lang="en-CA" sz="1600" b="0" i="0" u="none" strike="noStrike" cap="none" spc="0" normalizeH="0" baseline="0" dirty="0">
                <a:ln>
                  <a:noFill/>
                </a:ln>
                <a:solidFill>
                  <a:srgbClr val="00B050"/>
                </a:solidFill>
                <a:effectLst/>
                <a:uFillTx/>
                <a:latin typeface="+mn-lt"/>
                <a:ea typeface="+mn-ea"/>
                <a:cs typeface="+mn-cs"/>
                <a:sym typeface="Helvetica Neue"/>
              </a:rPr>
              <a:t> </a:t>
            </a:r>
          </a:p>
        </p:txBody>
      </p:sp>
      <p:sp>
        <p:nvSpPr>
          <p:cNvPr id="23" name="Oval 22">
            <a:extLst>
              <a:ext uri="{FF2B5EF4-FFF2-40B4-BE49-F238E27FC236}">
                <a16:creationId xmlns:a16="http://schemas.microsoft.com/office/drawing/2014/main" id="{0B4742A9-E7EB-1746-CFAA-D81B85DBC90D}"/>
              </a:ext>
            </a:extLst>
          </p:cNvPr>
          <p:cNvSpPr/>
          <p:nvPr/>
        </p:nvSpPr>
        <p:spPr>
          <a:xfrm>
            <a:off x="1819952" y="3452057"/>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lang="en-CA" sz="1800" b="1" dirty="0">
                <a:solidFill>
                  <a:schemeClr val="bg1"/>
                </a:solidFill>
                <a:latin typeface="Helvetica Neue Medium"/>
                <a:ea typeface="Helvetica Neue Medium"/>
                <a:cs typeface="Helvetica Neue Medium"/>
                <a:sym typeface="Helvetica Neue Medium"/>
              </a:rPr>
              <a:t>2</a:t>
            </a:r>
            <a:endPar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endParaRPr>
          </a:p>
        </p:txBody>
      </p:sp>
      <p:sp>
        <p:nvSpPr>
          <p:cNvPr id="24" name="Oval 23">
            <a:extLst>
              <a:ext uri="{FF2B5EF4-FFF2-40B4-BE49-F238E27FC236}">
                <a16:creationId xmlns:a16="http://schemas.microsoft.com/office/drawing/2014/main" id="{D09313EF-B78E-D63C-B41E-74E41B40093F}"/>
              </a:ext>
            </a:extLst>
          </p:cNvPr>
          <p:cNvSpPr/>
          <p:nvPr/>
        </p:nvSpPr>
        <p:spPr>
          <a:xfrm>
            <a:off x="9897889" y="3469780"/>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rPr>
              <a:t>3</a:t>
            </a:r>
          </a:p>
        </p:txBody>
      </p:sp>
      <p:sp>
        <p:nvSpPr>
          <p:cNvPr id="25" name="TextBox 24">
            <a:extLst>
              <a:ext uri="{FF2B5EF4-FFF2-40B4-BE49-F238E27FC236}">
                <a16:creationId xmlns:a16="http://schemas.microsoft.com/office/drawing/2014/main" id="{61960EFB-9FFB-7470-D95B-88016C30411E}"/>
              </a:ext>
            </a:extLst>
          </p:cNvPr>
          <p:cNvSpPr txBox="1"/>
          <p:nvPr/>
        </p:nvSpPr>
        <p:spPr>
          <a:xfrm>
            <a:off x="8437158" y="2610332"/>
            <a:ext cx="597921"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defTabSz="2438338">
              <a:lnSpc>
                <a:spcPct val="100000"/>
              </a:lnSpc>
              <a:spcBef>
                <a:spcPts val="0"/>
              </a:spcBef>
            </a:pPr>
            <a:r>
              <a:rPr kumimoji="0" lang="en-CA" sz="1800" b="0" i="0" u="none" strike="noStrike" cap="none" spc="0" normalizeH="0" baseline="0" dirty="0">
                <a:ln>
                  <a:noFill/>
                </a:ln>
                <a:solidFill>
                  <a:schemeClr val="accent1"/>
                </a:solidFill>
                <a:effectLst/>
                <a:uFillTx/>
                <a:latin typeface="+mn-lt"/>
                <a:ea typeface="+mn-ea"/>
                <a:cs typeface="+mn-cs"/>
                <a:sym typeface="Helvetica Neue"/>
              </a:rPr>
              <a:t>H</a:t>
            </a:r>
            <a:r>
              <a:rPr lang="en-CA" sz="1800" baseline="-25000" dirty="0">
                <a:solidFill>
                  <a:schemeClr val="accent1"/>
                </a:solidFill>
              </a:rPr>
              <a:t>REI</a:t>
            </a:r>
            <a:r>
              <a:rPr kumimoji="0" lang="en-CA" sz="1800" b="0" i="0" u="none" strike="noStrike" cap="none" spc="0" normalizeH="0" baseline="0" dirty="0">
                <a:ln>
                  <a:noFill/>
                </a:ln>
                <a:solidFill>
                  <a:schemeClr val="accent1"/>
                </a:solidFill>
                <a:effectLst/>
                <a:uFillTx/>
                <a:latin typeface="+mn-lt"/>
                <a:ea typeface="+mn-ea"/>
                <a:cs typeface="+mn-cs"/>
                <a:sym typeface="Helvetica Neue"/>
              </a:rPr>
              <a:t>(t)</a:t>
            </a:r>
            <a:endParaRPr kumimoji="0" lang="en-CA" sz="1800" b="0" i="0" u="none" strike="noStrike" cap="none" spc="0" normalizeH="0" baseline="0" dirty="0">
              <a:ln>
                <a:noFill/>
              </a:ln>
              <a:solidFill>
                <a:schemeClr val="tx2"/>
              </a:solidFill>
              <a:effectLst/>
              <a:uFillTx/>
              <a:latin typeface="+mn-lt"/>
              <a:ea typeface="+mn-ea"/>
              <a:cs typeface="+mn-cs"/>
              <a:sym typeface="Helvetica Neue"/>
            </a:endParaRPr>
          </a:p>
        </p:txBody>
      </p:sp>
      <p:pic>
        <p:nvPicPr>
          <p:cNvPr id="26" name="Picture 25">
            <a:extLst>
              <a:ext uri="{FF2B5EF4-FFF2-40B4-BE49-F238E27FC236}">
                <a16:creationId xmlns:a16="http://schemas.microsoft.com/office/drawing/2014/main" id="{565F92D0-09A0-5517-A5E5-DD505BC25EE6}"/>
              </a:ext>
            </a:extLst>
          </p:cNvPr>
          <p:cNvPicPr>
            <a:picLocks noChangeAspect="1"/>
          </p:cNvPicPr>
          <p:nvPr/>
        </p:nvPicPr>
        <p:blipFill>
          <a:blip r:embed="rId7"/>
          <a:stretch>
            <a:fillRect/>
          </a:stretch>
        </p:blipFill>
        <p:spPr>
          <a:xfrm>
            <a:off x="4357367" y="1752957"/>
            <a:ext cx="3385974" cy="995874"/>
          </a:xfrm>
          <a:prstGeom prst="rect">
            <a:avLst/>
          </a:prstGeom>
        </p:spPr>
      </p:pic>
      <p:sp>
        <p:nvSpPr>
          <p:cNvPr id="27" name="TextBox 26">
            <a:extLst>
              <a:ext uri="{FF2B5EF4-FFF2-40B4-BE49-F238E27FC236}">
                <a16:creationId xmlns:a16="http://schemas.microsoft.com/office/drawing/2014/main" id="{F4F9EB4F-A8E9-F8E8-7FC2-A44073A271DE}"/>
              </a:ext>
            </a:extLst>
          </p:cNvPr>
          <p:cNvSpPr txBox="1"/>
          <p:nvPr/>
        </p:nvSpPr>
        <p:spPr>
          <a:xfrm>
            <a:off x="4443679" y="5503388"/>
            <a:ext cx="2374048"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defTabSz="2438338">
              <a:lnSpc>
                <a:spcPct val="100000"/>
              </a:lnSpc>
              <a:spcBef>
                <a:spcPts val="0"/>
              </a:spcBef>
            </a:pPr>
            <a:r>
              <a:rPr kumimoji="0" lang="en-CA" sz="1600" b="0" i="0" u="none" strike="noStrike" cap="none" spc="0" normalizeH="0" baseline="0" dirty="0">
                <a:ln>
                  <a:noFill/>
                </a:ln>
                <a:solidFill>
                  <a:srgbClr val="00B050"/>
                </a:solidFill>
                <a:effectLst/>
                <a:uFillTx/>
                <a:latin typeface="+mn-lt"/>
                <a:ea typeface="+mn-ea"/>
                <a:cs typeface="+mn-cs"/>
                <a:sym typeface="Helvetica Neue"/>
              </a:rPr>
              <a:t>H</a:t>
            </a:r>
            <a:r>
              <a:rPr lang="en-CA" sz="1600" baseline="-25000" dirty="0">
                <a:solidFill>
                  <a:srgbClr val="00B050"/>
                </a:solidFill>
              </a:rPr>
              <a:t>TEI</a:t>
            </a:r>
            <a:r>
              <a:rPr kumimoji="0" lang="en-CA" sz="1600" b="0" i="0" u="none" strike="noStrike" cap="none" spc="0" normalizeH="0" baseline="0" dirty="0">
                <a:ln>
                  <a:noFill/>
                </a:ln>
                <a:solidFill>
                  <a:srgbClr val="00B050"/>
                </a:solidFill>
                <a:effectLst/>
                <a:uFillTx/>
                <a:latin typeface="+mn-lt"/>
                <a:ea typeface="+mn-ea"/>
                <a:cs typeface="+mn-cs"/>
                <a:sym typeface="Helvetica Neue"/>
              </a:rPr>
              <a:t>(t) identical with </a:t>
            </a:r>
            <a:r>
              <a:rPr kumimoji="0" lang="en-CA" sz="1600" b="0" i="0" u="none" strike="noStrike" cap="none" spc="0" normalizeH="0" baseline="0" dirty="0">
                <a:ln>
                  <a:noFill/>
                </a:ln>
                <a:solidFill>
                  <a:srgbClr val="C00000"/>
                </a:solidFill>
                <a:effectLst/>
                <a:uFillTx/>
                <a:latin typeface="+mn-lt"/>
                <a:ea typeface="+mn-ea"/>
                <a:cs typeface="+mn-cs"/>
                <a:sym typeface="Helvetica Neue"/>
              </a:rPr>
              <a:t>H</a:t>
            </a:r>
            <a:r>
              <a:rPr kumimoji="0" lang="en-CA" sz="1600" b="0" i="0" u="none" strike="noStrike" cap="none" spc="0" normalizeH="0" baseline="-25000" dirty="0">
                <a:ln>
                  <a:noFill/>
                </a:ln>
                <a:solidFill>
                  <a:srgbClr val="C00000"/>
                </a:solidFill>
                <a:effectLst/>
                <a:uFillTx/>
                <a:latin typeface="+mn-lt"/>
                <a:ea typeface="+mn-ea"/>
                <a:cs typeface="+mn-cs"/>
                <a:sym typeface="Helvetica Neue"/>
              </a:rPr>
              <a:t>AC</a:t>
            </a:r>
            <a:r>
              <a:rPr kumimoji="0" lang="en-CA" sz="1600" b="0" i="0" u="none" strike="noStrike" cap="none" spc="0" normalizeH="0" baseline="0" dirty="0">
                <a:ln>
                  <a:noFill/>
                </a:ln>
                <a:solidFill>
                  <a:srgbClr val="C00000"/>
                </a:solidFill>
                <a:effectLst/>
                <a:uFillTx/>
                <a:latin typeface="+mn-lt"/>
                <a:ea typeface="+mn-ea"/>
                <a:cs typeface="+mn-cs"/>
                <a:sym typeface="Helvetica Neue"/>
              </a:rPr>
              <a:t>(t)</a:t>
            </a:r>
            <a:endParaRPr kumimoji="0" lang="en-CA" sz="1600" b="0" i="0" u="none" strike="noStrike" cap="none" spc="0" normalizeH="0" baseline="0" dirty="0">
              <a:ln>
                <a:noFill/>
              </a:ln>
              <a:solidFill>
                <a:schemeClr val="tx2"/>
              </a:solidFill>
              <a:effectLst/>
              <a:uFillTx/>
              <a:latin typeface="+mn-lt"/>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r>
              <a:rPr kumimoji="0" lang="en-CA" b="0" i="0" u="none" strike="noStrike" cap="none" spc="0" normalizeH="0" baseline="0" dirty="0">
                <a:ln>
                  <a:noFill/>
                </a:ln>
                <a:solidFill>
                  <a:srgbClr val="00B050"/>
                </a:solidFill>
                <a:effectLst/>
                <a:uFillTx/>
                <a:latin typeface="+mn-lt"/>
                <a:ea typeface="+mn-ea"/>
                <a:cs typeface="+mn-cs"/>
                <a:sym typeface="Helvetica Neue"/>
              </a:rPr>
              <a:t> </a:t>
            </a:r>
          </a:p>
        </p:txBody>
      </p:sp>
    </p:spTree>
    <p:extLst>
      <p:ext uri="{BB962C8B-B14F-4D97-AF65-F5344CB8AC3E}">
        <p14:creationId xmlns:p14="http://schemas.microsoft.com/office/powerpoint/2010/main" val="37632707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98982" y="316295"/>
            <a:ext cx="11263074" cy="1036345"/>
          </a:xfrm>
        </p:spPr>
        <p:txBody>
          <a:bodyPr>
            <a:normAutofit/>
          </a:bodyPr>
          <a:lstStyle/>
          <a:p>
            <a:r>
              <a:rPr lang="en-US" dirty="0"/>
              <a:t> Bit-by-Bit Simulation Steps 4 to 7</a:t>
            </a:r>
          </a:p>
        </p:txBody>
      </p:sp>
      <p:pic>
        <p:nvPicPr>
          <p:cNvPr id="3" name="Picture 2">
            <a:extLst>
              <a:ext uri="{FF2B5EF4-FFF2-40B4-BE49-F238E27FC236}">
                <a16:creationId xmlns:a16="http://schemas.microsoft.com/office/drawing/2014/main" id="{C388B1E5-1EDB-B965-B1BE-040F34023F9F}"/>
              </a:ext>
            </a:extLst>
          </p:cNvPr>
          <p:cNvPicPr>
            <a:picLocks noChangeAspect="1"/>
          </p:cNvPicPr>
          <p:nvPr/>
        </p:nvPicPr>
        <p:blipFill>
          <a:blip r:embed="rId2"/>
          <a:stretch>
            <a:fillRect/>
          </a:stretch>
        </p:blipFill>
        <p:spPr>
          <a:xfrm>
            <a:off x="7054547" y="1251611"/>
            <a:ext cx="3489216" cy="2371653"/>
          </a:xfrm>
          <a:prstGeom prst="rect">
            <a:avLst/>
          </a:prstGeom>
        </p:spPr>
      </p:pic>
      <p:pic>
        <p:nvPicPr>
          <p:cNvPr id="5" name="Picture 4">
            <a:extLst>
              <a:ext uri="{FF2B5EF4-FFF2-40B4-BE49-F238E27FC236}">
                <a16:creationId xmlns:a16="http://schemas.microsoft.com/office/drawing/2014/main" id="{EF79C44B-5762-CCC2-60D4-D943DDD3436A}"/>
              </a:ext>
            </a:extLst>
          </p:cNvPr>
          <p:cNvPicPr>
            <a:picLocks noChangeAspect="1"/>
          </p:cNvPicPr>
          <p:nvPr/>
        </p:nvPicPr>
        <p:blipFill>
          <a:blip r:embed="rId3"/>
          <a:stretch>
            <a:fillRect/>
          </a:stretch>
        </p:blipFill>
        <p:spPr>
          <a:xfrm>
            <a:off x="7111773" y="3824367"/>
            <a:ext cx="3394830" cy="2308180"/>
          </a:xfrm>
          <a:prstGeom prst="rect">
            <a:avLst/>
          </a:prstGeom>
        </p:spPr>
      </p:pic>
      <p:pic>
        <p:nvPicPr>
          <p:cNvPr id="6" name="Picture 5">
            <a:extLst>
              <a:ext uri="{FF2B5EF4-FFF2-40B4-BE49-F238E27FC236}">
                <a16:creationId xmlns:a16="http://schemas.microsoft.com/office/drawing/2014/main" id="{8E47309B-EB1C-C10B-DC43-31CB61AC3413}"/>
              </a:ext>
            </a:extLst>
          </p:cNvPr>
          <p:cNvPicPr>
            <a:picLocks noChangeAspect="1"/>
          </p:cNvPicPr>
          <p:nvPr/>
        </p:nvPicPr>
        <p:blipFill>
          <a:blip r:embed="rId4"/>
          <a:stretch>
            <a:fillRect/>
          </a:stretch>
        </p:blipFill>
        <p:spPr>
          <a:xfrm>
            <a:off x="1040584" y="3913615"/>
            <a:ext cx="3882250" cy="2267144"/>
          </a:xfrm>
          <a:prstGeom prst="rect">
            <a:avLst/>
          </a:prstGeom>
        </p:spPr>
      </p:pic>
      <p:pic>
        <p:nvPicPr>
          <p:cNvPr id="7" name="Picture 6">
            <a:extLst>
              <a:ext uri="{FF2B5EF4-FFF2-40B4-BE49-F238E27FC236}">
                <a16:creationId xmlns:a16="http://schemas.microsoft.com/office/drawing/2014/main" id="{E56B325E-A3D6-BCA1-0003-91242501203B}"/>
              </a:ext>
            </a:extLst>
          </p:cNvPr>
          <p:cNvPicPr>
            <a:picLocks noChangeAspect="1"/>
          </p:cNvPicPr>
          <p:nvPr/>
        </p:nvPicPr>
        <p:blipFill>
          <a:blip r:embed="rId5"/>
          <a:stretch>
            <a:fillRect/>
          </a:stretch>
        </p:blipFill>
        <p:spPr>
          <a:xfrm>
            <a:off x="958062" y="1189026"/>
            <a:ext cx="4143338" cy="2420286"/>
          </a:xfrm>
          <a:prstGeom prst="rect">
            <a:avLst/>
          </a:prstGeom>
        </p:spPr>
      </p:pic>
      <p:sp>
        <p:nvSpPr>
          <p:cNvPr id="8" name="Arrow: Down 7">
            <a:extLst>
              <a:ext uri="{FF2B5EF4-FFF2-40B4-BE49-F238E27FC236}">
                <a16:creationId xmlns:a16="http://schemas.microsoft.com/office/drawing/2014/main" id="{8A2837CA-46E3-DFBE-5E0E-0AAAE54E3B00}"/>
              </a:ext>
            </a:extLst>
          </p:cNvPr>
          <p:cNvSpPr/>
          <p:nvPr/>
        </p:nvSpPr>
        <p:spPr>
          <a:xfrm>
            <a:off x="3322671" y="3282938"/>
            <a:ext cx="182880" cy="691763"/>
          </a:xfrm>
          <a:prstGeom prst="downArrow">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chemeClr val="tx1"/>
              </a:solidFill>
              <a:effectLst/>
              <a:uFillTx/>
              <a:latin typeface="Helvetica Neue Medium"/>
              <a:ea typeface="Helvetica Neue Medium"/>
              <a:cs typeface="Helvetica Neue Medium"/>
              <a:sym typeface="Helvetica Neue Medium"/>
            </a:endParaRPr>
          </a:p>
        </p:txBody>
      </p:sp>
      <p:sp>
        <p:nvSpPr>
          <p:cNvPr id="9" name="Arrow: Right 8">
            <a:extLst>
              <a:ext uri="{FF2B5EF4-FFF2-40B4-BE49-F238E27FC236}">
                <a16:creationId xmlns:a16="http://schemas.microsoft.com/office/drawing/2014/main" id="{174D77D2-8FC8-F1BF-2FAF-7BF7F77A2D23}"/>
              </a:ext>
            </a:extLst>
          </p:cNvPr>
          <p:cNvSpPr/>
          <p:nvPr/>
        </p:nvSpPr>
        <p:spPr>
          <a:xfrm>
            <a:off x="5599652" y="4111658"/>
            <a:ext cx="834867" cy="200942"/>
          </a:xfrm>
          <a:prstGeom prst="rightArrow">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TextBox 9">
            <a:extLst>
              <a:ext uri="{FF2B5EF4-FFF2-40B4-BE49-F238E27FC236}">
                <a16:creationId xmlns:a16="http://schemas.microsoft.com/office/drawing/2014/main" id="{EE2B6959-3E30-3214-98F6-BAD962F2C2BE}"/>
              </a:ext>
            </a:extLst>
          </p:cNvPr>
          <p:cNvSpPr txBox="1"/>
          <p:nvPr/>
        </p:nvSpPr>
        <p:spPr>
          <a:xfrm>
            <a:off x="2558618" y="6234978"/>
            <a:ext cx="2244494"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CA" sz="1600" b="0" i="0" u="none" strike="noStrike" cap="none" spc="0" normalizeH="0" baseline="0" dirty="0">
                <a:ln>
                  <a:noFill/>
                </a:ln>
                <a:solidFill>
                  <a:schemeClr val="tx1"/>
                </a:solidFill>
                <a:effectLst/>
                <a:uFillTx/>
                <a:latin typeface="+mn-lt"/>
                <a:ea typeface="+mn-ea"/>
                <a:cs typeface="+mn-cs"/>
                <a:sym typeface="Helvetica Neue"/>
              </a:rPr>
              <a:t>Tx Equalization &amp; Filtering</a:t>
            </a:r>
          </a:p>
        </p:txBody>
      </p:sp>
      <p:sp>
        <p:nvSpPr>
          <p:cNvPr id="11" name="TextBox 10">
            <a:extLst>
              <a:ext uri="{FF2B5EF4-FFF2-40B4-BE49-F238E27FC236}">
                <a16:creationId xmlns:a16="http://schemas.microsoft.com/office/drawing/2014/main" id="{A299F86F-3373-BE8F-6475-04F41B9A9BAF}"/>
              </a:ext>
            </a:extLst>
          </p:cNvPr>
          <p:cNvSpPr txBox="1"/>
          <p:nvPr/>
        </p:nvSpPr>
        <p:spPr>
          <a:xfrm>
            <a:off x="2797539" y="5691805"/>
            <a:ext cx="892873"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CA" sz="1800" dirty="0">
                <a:solidFill>
                  <a:schemeClr val="tx1"/>
                </a:solidFill>
              </a:rPr>
              <a:t>g</a:t>
            </a:r>
            <a:r>
              <a:rPr lang="en-CA" sz="1800" baseline="-25000" dirty="0">
                <a:solidFill>
                  <a:schemeClr val="tx1"/>
                </a:solidFill>
              </a:rPr>
              <a:t>TEG</a:t>
            </a:r>
            <a:r>
              <a:rPr lang="en-CA" sz="1800" dirty="0">
                <a:solidFill>
                  <a:schemeClr val="tx1"/>
                </a:solidFill>
              </a:rPr>
              <a:t>[x</a:t>
            </a:r>
            <a:r>
              <a:rPr kumimoji="0" lang="en-CA" sz="1800" b="0" i="0" u="none" strike="noStrike" cap="none" spc="0" normalizeH="0" baseline="0" dirty="0">
                <a:ln>
                  <a:noFill/>
                </a:ln>
                <a:solidFill>
                  <a:schemeClr val="tx1"/>
                </a:solidFill>
                <a:effectLst/>
                <a:uFillTx/>
                <a:latin typeface="+mn-lt"/>
                <a:ea typeface="+mn-ea"/>
                <a:cs typeface="+mn-cs"/>
                <a:sym typeface="Helvetica Neue"/>
              </a:rPr>
              <a:t>(t)]</a:t>
            </a:r>
          </a:p>
        </p:txBody>
      </p:sp>
      <p:sp>
        <p:nvSpPr>
          <p:cNvPr id="29" name="TextBox 28">
            <a:extLst>
              <a:ext uri="{FF2B5EF4-FFF2-40B4-BE49-F238E27FC236}">
                <a16:creationId xmlns:a16="http://schemas.microsoft.com/office/drawing/2014/main" id="{C768A60A-11A2-05E8-9D42-B8E817A94D9A}"/>
              </a:ext>
            </a:extLst>
          </p:cNvPr>
          <p:cNvSpPr txBox="1"/>
          <p:nvPr/>
        </p:nvSpPr>
        <p:spPr>
          <a:xfrm>
            <a:off x="2256526" y="1158029"/>
            <a:ext cx="2155745" cy="2077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CA" b="0" i="0" u="none" strike="noStrike" cap="none" spc="0" normalizeH="0" baseline="0" dirty="0">
                <a:ln>
                  <a:noFill/>
                </a:ln>
                <a:solidFill>
                  <a:schemeClr val="tx1"/>
                </a:solidFill>
                <a:effectLst/>
                <a:uFillTx/>
                <a:latin typeface="+mn-lt"/>
                <a:ea typeface="+mn-ea"/>
                <a:cs typeface="+mn-cs"/>
                <a:sym typeface="Helvetica Neue"/>
              </a:rPr>
              <a:t>Stimulus from the EDA tool</a:t>
            </a:r>
          </a:p>
        </p:txBody>
      </p:sp>
      <p:sp>
        <p:nvSpPr>
          <p:cNvPr id="31" name="TextBox 30">
            <a:extLst>
              <a:ext uri="{FF2B5EF4-FFF2-40B4-BE49-F238E27FC236}">
                <a16:creationId xmlns:a16="http://schemas.microsoft.com/office/drawing/2014/main" id="{6F98FBFE-5067-1242-DE8F-9A7EC53C9032}"/>
              </a:ext>
            </a:extLst>
          </p:cNvPr>
          <p:cNvSpPr txBox="1"/>
          <p:nvPr/>
        </p:nvSpPr>
        <p:spPr>
          <a:xfrm>
            <a:off x="5202450" y="4389742"/>
            <a:ext cx="1804708"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2438338">
              <a:lnSpc>
                <a:spcPct val="100000"/>
              </a:lnSpc>
              <a:spcBef>
                <a:spcPts val="0"/>
              </a:spcBef>
            </a:pPr>
            <a:r>
              <a:rPr kumimoji="0" lang="en-CA" sz="1800" b="0" i="0" u="none" strike="noStrike" cap="none" spc="0" normalizeH="0" baseline="0" dirty="0">
                <a:ln>
                  <a:noFill/>
                </a:ln>
                <a:solidFill>
                  <a:schemeClr val="tx1"/>
                </a:solidFill>
                <a:effectLst/>
                <a:uFillTx/>
                <a:latin typeface="+mn-lt"/>
                <a:ea typeface="+mn-ea"/>
                <a:cs typeface="+mn-cs"/>
                <a:sym typeface="Helvetica Neue"/>
              </a:rPr>
              <a:t>H</a:t>
            </a:r>
            <a:r>
              <a:rPr lang="en-CA" sz="1800" baseline="-25000" dirty="0">
                <a:solidFill>
                  <a:schemeClr val="tx1"/>
                </a:solidFill>
              </a:rPr>
              <a:t>TEI</a:t>
            </a:r>
            <a:r>
              <a:rPr kumimoji="0" lang="en-CA" sz="1800" b="0" i="0" u="none" strike="noStrike" cap="none" spc="0" normalizeH="0" baseline="0" dirty="0">
                <a:ln>
                  <a:noFill/>
                </a:ln>
                <a:solidFill>
                  <a:schemeClr val="tx1"/>
                </a:solidFill>
                <a:effectLst/>
                <a:uFillTx/>
                <a:latin typeface="+mn-lt"/>
                <a:ea typeface="+mn-ea"/>
                <a:cs typeface="+mn-cs"/>
                <a:sym typeface="Helvetica Neue"/>
              </a:rPr>
              <a:t>(t) * </a:t>
            </a:r>
            <a:r>
              <a:rPr lang="en-CA" sz="1800" dirty="0" err="1">
                <a:solidFill>
                  <a:schemeClr val="tx1"/>
                </a:solidFill>
              </a:rPr>
              <a:t>g</a:t>
            </a:r>
            <a:r>
              <a:rPr lang="en-CA" sz="1800" baseline="-25000" dirty="0" err="1">
                <a:solidFill>
                  <a:schemeClr val="tx1"/>
                </a:solidFill>
              </a:rPr>
              <a:t>TEG</a:t>
            </a:r>
            <a:r>
              <a:rPr lang="en-CA" sz="1800" dirty="0">
                <a:solidFill>
                  <a:schemeClr val="tx1"/>
                </a:solidFill>
              </a:rPr>
              <a:t>[x</a:t>
            </a:r>
            <a:r>
              <a:rPr kumimoji="0" lang="en-CA" sz="1800" b="0" i="0" u="none" strike="noStrike" cap="none" spc="0" normalizeH="0" baseline="0" dirty="0">
                <a:ln>
                  <a:noFill/>
                </a:ln>
                <a:solidFill>
                  <a:schemeClr val="tx1"/>
                </a:solidFill>
                <a:effectLst/>
                <a:uFillTx/>
                <a:latin typeface="+mn-lt"/>
                <a:ea typeface="+mn-ea"/>
                <a:cs typeface="+mn-cs"/>
                <a:sym typeface="Helvetica Neue"/>
              </a:rPr>
              <a:t>(t)]</a:t>
            </a:r>
          </a:p>
        </p:txBody>
      </p:sp>
      <p:sp>
        <p:nvSpPr>
          <p:cNvPr id="32" name="TextBox 31">
            <a:extLst>
              <a:ext uri="{FF2B5EF4-FFF2-40B4-BE49-F238E27FC236}">
                <a16:creationId xmlns:a16="http://schemas.microsoft.com/office/drawing/2014/main" id="{9864F260-D6D6-E3B7-4664-EA77E0245F8C}"/>
              </a:ext>
            </a:extLst>
          </p:cNvPr>
          <p:cNvSpPr txBox="1"/>
          <p:nvPr/>
        </p:nvSpPr>
        <p:spPr>
          <a:xfrm>
            <a:off x="7942263" y="1497832"/>
            <a:ext cx="1639873"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CA" sz="1800" dirty="0">
                <a:solidFill>
                  <a:schemeClr val="tx1"/>
                </a:solidFill>
              </a:rPr>
              <a:t>Virtual </a:t>
            </a:r>
            <a:r>
              <a:rPr lang="en-CA" sz="1800" dirty="0" err="1">
                <a:solidFill>
                  <a:schemeClr val="tx1"/>
                </a:solidFill>
              </a:rPr>
              <a:t>g</a:t>
            </a:r>
            <a:r>
              <a:rPr lang="en-CA" sz="1800" baseline="-25000" dirty="0" err="1">
                <a:solidFill>
                  <a:schemeClr val="tx1"/>
                </a:solidFill>
              </a:rPr>
              <a:t>REG</a:t>
            </a:r>
            <a:r>
              <a:rPr lang="en-CA" sz="1800" dirty="0">
                <a:solidFill>
                  <a:schemeClr val="tx1"/>
                </a:solidFill>
              </a:rPr>
              <a:t>[x</a:t>
            </a:r>
            <a:r>
              <a:rPr kumimoji="0" lang="en-CA" sz="1800" b="0" i="0" u="none" strike="noStrike" cap="none" spc="0" normalizeH="0" baseline="0" dirty="0">
                <a:ln>
                  <a:noFill/>
                </a:ln>
                <a:solidFill>
                  <a:schemeClr val="tx1"/>
                </a:solidFill>
                <a:effectLst/>
                <a:uFillTx/>
                <a:latin typeface="+mn-lt"/>
                <a:ea typeface="+mn-ea"/>
                <a:cs typeface="+mn-cs"/>
                <a:sym typeface="Helvetica Neue"/>
              </a:rPr>
              <a:t>(t)]</a:t>
            </a:r>
          </a:p>
        </p:txBody>
      </p:sp>
      <p:sp>
        <p:nvSpPr>
          <p:cNvPr id="33" name="TextBox 32">
            <a:extLst>
              <a:ext uri="{FF2B5EF4-FFF2-40B4-BE49-F238E27FC236}">
                <a16:creationId xmlns:a16="http://schemas.microsoft.com/office/drawing/2014/main" id="{49367310-EC1C-F3A1-0742-BF3596C739FB}"/>
              </a:ext>
            </a:extLst>
          </p:cNvPr>
          <p:cNvSpPr txBox="1"/>
          <p:nvPr/>
        </p:nvSpPr>
        <p:spPr>
          <a:xfrm>
            <a:off x="7594498" y="1119557"/>
            <a:ext cx="2725105"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CA" sz="1600" dirty="0">
                <a:solidFill>
                  <a:srgbClr val="FF0000"/>
                </a:solidFill>
              </a:rPr>
              <a:t>No</a:t>
            </a:r>
            <a:r>
              <a:rPr lang="en-CA" sz="1600" dirty="0">
                <a:solidFill>
                  <a:schemeClr val="tx1"/>
                </a:solidFill>
              </a:rPr>
              <a:t> R</a:t>
            </a:r>
            <a:r>
              <a:rPr kumimoji="0" lang="en-CA" sz="1600" b="0" i="0" u="none" strike="noStrike" cap="none" spc="0" normalizeH="0" baseline="0" dirty="0">
                <a:ln>
                  <a:noFill/>
                </a:ln>
                <a:solidFill>
                  <a:schemeClr val="tx1"/>
                </a:solidFill>
                <a:effectLst/>
                <a:uFillTx/>
                <a:latin typeface="+mn-lt"/>
                <a:ea typeface="+mn-ea"/>
                <a:cs typeface="+mn-cs"/>
                <a:sym typeface="Helvetica Neue"/>
              </a:rPr>
              <a:t>x Equalization &amp; Filtering</a:t>
            </a:r>
          </a:p>
        </p:txBody>
      </p:sp>
      <p:sp>
        <p:nvSpPr>
          <p:cNvPr id="34" name="TextBox 33">
            <a:extLst>
              <a:ext uri="{FF2B5EF4-FFF2-40B4-BE49-F238E27FC236}">
                <a16:creationId xmlns:a16="http://schemas.microsoft.com/office/drawing/2014/main" id="{DE7C2D68-9401-8267-7343-CEDF0AB742CC}"/>
              </a:ext>
            </a:extLst>
          </p:cNvPr>
          <p:cNvSpPr txBox="1"/>
          <p:nvPr/>
        </p:nvSpPr>
        <p:spPr>
          <a:xfrm>
            <a:off x="10577443" y="1427334"/>
            <a:ext cx="1331717" cy="19082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CA" sz="1200" dirty="0">
                <a:solidFill>
                  <a:schemeClr val="tx1"/>
                </a:solidFill>
              </a:rPr>
              <a:t>R</a:t>
            </a:r>
            <a:r>
              <a:rPr kumimoji="0" lang="en-CA" sz="1200" b="0" i="0" u="none" strike="noStrike" cap="none" spc="0" normalizeH="0" baseline="0" dirty="0">
                <a:ln>
                  <a:noFill/>
                </a:ln>
                <a:solidFill>
                  <a:schemeClr val="tx1"/>
                </a:solidFill>
                <a:effectLst/>
                <a:uFillTx/>
                <a:latin typeface="+mn-lt"/>
                <a:ea typeface="+mn-ea"/>
                <a:cs typeface="+mn-cs"/>
                <a:sym typeface="Helvetica Neue"/>
              </a:rPr>
              <a:t>x </a:t>
            </a:r>
            <a:r>
              <a:rPr kumimoji="0" lang="en-CA" sz="1200" b="0" i="0" u="none" strike="noStrike" cap="none" spc="0" normalizeH="0" baseline="0" dirty="0" err="1">
                <a:ln>
                  <a:noFill/>
                </a:ln>
                <a:solidFill>
                  <a:schemeClr val="tx1"/>
                </a:solidFill>
                <a:effectLst/>
                <a:uFillTx/>
                <a:latin typeface="+mn-lt"/>
                <a:ea typeface="+mn-ea"/>
                <a:cs typeface="+mn-cs"/>
                <a:sym typeface="Helvetica Neue"/>
              </a:rPr>
              <a:t>AMI_GetWave</a:t>
            </a:r>
            <a:r>
              <a:rPr kumimoji="0" lang="en-CA" sz="1200" b="0" i="0" u="none" strike="noStrike" cap="none" spc="0" normalizeH="0" baseline="0" dirty="0">
                <a:ln>
                  <a:noFill/>
                </a:ln>
                <a:solidFill>
                  <a:schemeClr val="tx1"/>
                </a:solidFill>
                <a:effectLst/>
                <a:uFillTx/>
                <a:latin typeface="+mn-lt"/>
                <a:ea typeface="+mn-ea"/>
                <a:cs typeface="+mn-cs"/>
                <a:sym typeface="Helvetica Neue"/>
              </a:rPr>
              <a:t>() = False =&gt;</a:t>
            </a:r>
          </a:p>
          <a:p>
            <a:pPr marL="0" marR="0" indent="0" algn="l" defTabSz="2438338" rtl="0" fontAlgn="auto" latinLnBrk="0" hangingPunct="0">
              <a:lnSpc>
                <a:spcPct val="100000"/>
              </a:lnSpc>
              <a:spcBef>
                <a:spcPts val="0"/>
              </a:spcBef>
              <a:spcAft>
                <a:spcPts val="0"/>
              </a:spcAft>
              <a:buClrTx/>
              <a:buSzTx/>
              <a:buFontTx/>
              <a:buNone/>
              <a:tabLst/>
            </a:pPr>
            <a:r>
              <a:rPr lang="en-CA" sz="1200" dirty="0">
                <a:solidFill>
                  <a:schemeClr val="tx1"/>
                </a:solidFill>
              </a:rPr>
              <a:t>Rx equalization and/or filtering</a:t>
            </a:r>
          </a:p>
          <a:p>
            <a:pPr defTabSz="2438338">
              <a:lnSpc>
                <a:spcPct val="100000"/>
              </a:lnSpc>
              <a:spcBef>
                <a:spcPts val="0"/>
              </a:spcBef>
            </a:pPr>
            <a:r>
              <a:rPr lang="en-CA" sz="1200" dirty="0">
                <a:solidFill>
                  <a:schemeClr val="tx1"/>
                </a:solidFill>
              </a:rPr>
              <a:t>i</a:t>
            </a:r>
            <a:r>
              <a:rPr kumimoji="0" lang="en-CA" sz="1200" b="0" i="0" u="none" strike="noStrike" cap="none" spc="0" normalizeH="0" baseline="0" dirty="0">
                <a:ln>
                  <a:noFill/>
                </a:ln>
                <a:solidFill>
                  <a:schemeClr val="tx1"/>
                </a:solidFill>
                <a:effectLst/>
                <a:uFillTx/>
                <a:latin typeface="+mn-lt"/>
                <a:ea typeface="+mn-ea"/>
                <a:cs typeface="+mn-cs"/>
                <a:sym typeface="Helvetica Neue"/>
              </a:rPr>
              <a:t>s </a:t>
            </a:r>
            <a:r>
              <a:rPr kumimoji="0" lang="en-CA" sz="1200" b="0" i="0" u="none" strike="noStrike" cap="none" spc="0" normalizeH="0" baseline="0" dirty="0">
                <a:ln>
                  <a:noFill/>
                </a:ln>
                <a:solidFill>
                  <a:srgbClr val="FF0000"/>
                </a:solidFill>
                <a:effectLst/>
                <a:uFillTx/>
                <a:latin typeface="+mn-lt"/>
                <a:ea typeface="+mn-ea"/>
                <a:cs typeface="+mn-cs"/>
                <a:sym typeface="Helvetica Neue"/>
              </a:rPr>
              <a:t>not</a:t>
            </a:r>
            <a:r>
              <a:rPr kumimoji="0" lang="en-CA" sz="1200" b="0" i="0" u="none" strike="noStrike" cap="none" spc="0" normalizeH="0" baseline="0" dirty="0">
                <a:ln>
                  <a:noFill/>
                </a:ln>
                <a:solidFill>
                  <a:schemeClr val="tx1"/>
                </a:solidFill>
                <a:effectLst/>
                <a:uFillTx/>
                <a:latin typeface="+mn-lt"/>
                <a:ea typeface="+mn-ea"/>
                <a:cs typeface="+mn-cs"/>
                <a:sym typeface="Helvetica Neue"/>
              </a:rPr>
              <a:t> </a:t>
            </a:r>
            <a:r>
              <a:rPr lang="en-CA" sz="1200" dirty="0">
                <a:solidFill>
                  <a:schemeClr val="tx1"/>
                </a:solidFill>
              </a:rPr>
              <a:t>a</a:t>
            </a:r>
            <a:r>
              <a:rPr kumimoji="0" lang="en-CA" sz="1200" b="0" i="0" u="none" strike="noStrike" cap="none" spc="0" normalizeH="0" baseline="0" dirty="0">
                <a:ln>
                  <a:noFill/>
                </a:ln>
                <a:solidFill>
                  <a:schemeClr val="tx1"/>
                </a:solidFill>
                <a:effectLst/>
                <a:uFillTx/>
                <a:latin typeface="+mn-lt"/>
                <a:ea typeface="+mn-ea"/>
                <a:cs typeface="+mn-cs"/>
                <a:sym typeface="Helvetica Neue"/>
              </a:rPr>
              <a:t>pplied to </a:t>
            </a:r>
            <a:r>
              <a:rPr lang="en-CA" sz="1200" dirty="0">
                <a:solidFill>
                  <a:schemeClr val="tx1"/>
                </a:solidFill>
              </a:rPr>
              <a:t>the R</a:t>
            </a:r>
            <a:r>
              <a:rPr kumimoji="0" lang="en-CA" sz="1200" b="0" i="0" u="none" strike="noStrike" cap="none" spc="0" normalizeH="0" baseline="0" dirty="0">
                <a:ln>
                  <a:noFill/>
                </a:ln>
                <a:solidFill>
                  <a:schemeClr val="tx1"/>
                </a:solidFill>
                <a:effectLst/>
                <a:uFillTx/>
                <a:latin typeface="+mn-lt"/>
                <a:ea typeface="+mn-ea"/>
                <a:cs typeface="+mn-cs"/>
                <a:sym typeface="Helvetica Neue"/>
              </a:rPr>
              <a:t>x </a:t>
            </a:r>
            <a:r>
              <a:rPr kumimoji="0" lang="en-CA" sz="1200" b="0" i="0" u="none" strike="noStrike" cap="none" spc="0" normalizeH="0" baseline="0" dirty="0" err="1">
                <a:ln>
                  <a:noFill/>
                </a:ln>
                <a:solidFill>
                  <a:schemeClr val="tx1"/>
                </a:solidFill>
                <a:effectLst/>
                <a:uFillTx/>
                <a:latin typeface="+mn-lt"/>
                <a:ea typeface="+mn-ea"/>
                <a:cs typeface="+mn-cs"/>
                <a:sym typeface="Helvetica Neue"/>
              </a:rPr>
              <a:t>AMI_GetWave</a:t>
            </a:r>
            <a:r>
              <a:rPr kumimoji="0" lang="en-CA" sz="1200" b="0" i="0" u="none" strike="noStrike" cap="none" spc="0" normalizeH="0" baseline="0" dirty="0">
                <a:ln>
                  <a:noFill/>
                </a:ln>
                <a:solidFill>
                  <a:schemeClr val="tx1"/>
                </a:solidFill>
                <a:effectLst/>
                <a:uFillTx/>
                <a:latin typeface="+mn-lt"/>
                <a:ea typeface="+mn-ea"/>
                <a:cs typeface="+mn-cs"/>
                <a:sym typeface="Helvetica Neue"/>
              </a:rPr>
              <a:t>() </a:t>
            </a:r>
            <a:endParaRPr lang="en-CA" sz="1200" dirty="0">
              <a:solidFill>
                <a:schemeClr val="tx1"/>
              </a:solidFill>
            </a:endParaRPr>
          </a:p>
          <a:p>
            <a:pPr defTabSz="2438338">
              <a:lnSpc>
                <a:spcPct val="100000"/>
              </a:lnSpc>
              <a:spcBef>
                <a:spcPts val="0"/>
              </a:spcBef>
            </a:pPr>
            <a:r>
              <a:rPr kumimoji="0" lang="en-CA" sz="1200" b="0" i="0" u="none" strike="noStrike" cap="none" spc="0" normalizeH="0" baseline="0" dirty="0">
                <a:ln>
                  <a:noFill/>
                </a:ln>
                <a:solidFill>
                  <a:schemeClr val="tx1"/>
                </a:solidFill>
                <a:effectLst/>
                <a:uFillTx/>
                <a:latin typeface="+mn-lt"/>
                <a:ea typeface="+mn-ea"/>
                <a:cs typeface="+mn-cs"/>
                <a:sym typeface="Helvetica Neue"/>
              </a:rPr>
              <a:t>Function</a:t>
            </a:r>
          </a:p>
          <a:p>
            <a:pPr defTabSz="2438338">
              <a:lnSpc>
                <a:spcPct val="100000"/>
              </a:lnSpc>
              <a:spcBef>
                <a:spcPts val="0"/>
              </a:spcBef>
            </a:pPr>
            <a:r>
              <a:rPr lang="en-CA" sz="1200" dirty="0">
                <a:solidFill>
                  <a:schemeClr val="tx1"/>
                </a:solidFill>
              </a:rPr>
              <a:t>Use </a:t>
            </a:r>
            <a:r>
              <a:rPr kumimoji="0" lang="en-CA" sz="1200" b="0" i="0" u="none" strike="noStrike" cap="none" spc="0" normalizeH="0" baseline="0" dirty="0">
                <a:ln>
                  <a:noFill/>
                </a:ln>
                <a:solidFill>
                  <a:schemeClr val="tx1"/>
                </a:solidFill>
                <a:effectLst/>
                <a:uFillTx/>
                <a:latin typeface="+mn-lt"/>
                <a:ea typeface="+mn-ea"/>
                <a:cs typeface="+mn-cs"/>
                <a:sym typeface="Helvetica Neue"/>
              </a:rPr>
              <a:t>H</a:t>
            </a:r>
            <a:r>
              <a:rPr lang="en-CA" sz="1200" baseline="-25000" dirty="0">
                <a:solidFill>
                  <a:schemeClr val="tx1"/>
                </a:solidFill>
              </a:rPr>
              <a:t>REI</a:t>
            </a:r>
            <a:r>
              <a:rPr kumimoji="0" lang="en-CA" sz="1200" b="0" i="0" u="none" strike="noStrike" cap="none" spc="0" normalizeH="0" baseline="0" dirty="0">
                <a:ln>
                  <a:noFill/>
                </a:ln>
                <a:solidFill>
                  <a:schemeClr val="tx1"/>
                </a:solidFill>
                <a:effectLst/>
                <a:uFillTx/>
                <a:latin typeface="+mn-lt"/>
                <a:ea typeface="+mn-ea"/>
                <a:cs typeface="+mn-cs"/>
                <a:sym typeface="Helvetica Neue"/>
              </a:rPr>
              <a:t>(t) instead</a:t>
            </a:r>
          </a:p>
          <a:p>
            <a:pPr marL="0" marR="0" indent="0" algn="l" defTabSz="2438338" rtl="0" fontAlgn="auto" latinLnBrk="0" hangingPunct="0">
              <a:lnSpc>
                <a:spcPct val="100000"/>
              </a:lnSpc>
              <a:spcBef>
                <a:spcPts val="0"/>
              </a:spcBef>
              <a:spcAft>
                <a:spcPts val="0"/>
              </a:spcAft>
              <a:buClrTx/>
              <a:buSzTx/>
              <a:buFontTx/>
              <a:buNone/>
              <a:tabLst/>
            </a:pPr>
            <a:r>
              <a:rPr kumimoji="0" lang="en-CA" sz="1600" b="0" i="0" u="none" strike="noStrike" cap="none" spc="0" normalizeH="0" baseline="0" dirty="0">
                <a:ln>
                  <a:noFill/>
                </a:ln>
                <a:solidFill>
                  <a:srgbClr val="00B050"/>
                </a:solidFill>
                <a:effectLst/>
                <a:uFillTx/>
                <a:latin typeface="+mn-lt"/>
                <a:ea typeface="+mn-ea"/>
                <a:cs typeface="+mn-cs"/>
                <a:sym typeface="Helvetica Neue"/>
              </a:rPr>
              <a:t> </a:t>
            </a:r>
          </a:p>
        </p:txBody>
      </p:sp>
      <p:sp>
        <p:nvSpPr>
          <p:cNvPr id="35" name="Oval 34">
            <a:extLst>
              <a:ext uri="{FF2B5EF4-FFF2-40B4-BE49-F238E27FC236}">
                <a16:creationId xmlns:a16="http://schemas.microsoft.com/office/drawing/2014/main" id="{EA19C8B1-11D5-A76F-F8E7-98B487532747}"/>
              </a:ext>
            </a:extLst>
          </p:cNvPr>
          <p:cNvSpPr/>
          <p:nvPr/>
        </p:nvSpPr>
        <p:spPr>
          <a:xfrm>
            <a:off x="1938391" y="1483781"/>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rPr>
              <a:t>4</a:t>
            </a:r>
          </a:p>
        </p:txBody>
      </p:sp>
      <p:sp>
        <p:nvSpPr>
          <p:cNvPr id="36" name="Oval 35">
            <a:extLst>
              <a:ext uri="{FF2B5EF4-FFF2-40B4-BE49-F238E27FC236}">
                <a16:creationId xmlns:a16="http://schemas.microsoft.com/office/drawing/2014/main" id="{4A73AF83-FC9E-6A61-05A4-F36D3C465F4B}"/>
              </a:ext>
            </a:extLst>
          </p:cNvPr>
          <p:cNvSpPr/>
          <p:nvPr/>
        </p:nvSpPr>
        <p:spPr>
          <a:xfrm>
            <a:off x="1879303" y="3859396"/>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lang="en-CA" sz="1800" b="1" dirty="0">
                <a:solidFill>
                  <a:schemeClr val="bg1"/>
                </a:solidFill>
                <a:latin typeface="Helvetica Neue Medium"/>
                <a:ea typeface="Helvetica Neue Medium"/>
                <a:cs typeface="Helvetica Neue Medium"/>
                <a:sym typeface="Helvetica Neue Medium"/>
              </a:rPr>
              <a:t>5</a:t>
            </a:r>
            <a:endPar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endParaRPr>
          </a:p>
        </p:txBody>
      </p:sp>
      <p:sp>
        <p:nvSpPr>
          <p:cNvPr id="37" name="Oval 36">
            <a:extLst>
              <a:ext uri="{FF2B5EF4-FFF2-40B4-BE49-F238E27FC236}">
                <a16:creationId xmlns:a16="http://schemas.microsoft.com/office/drawing/2014/main" id="{51514181-1A2C-0FBC-E77E-AF715AAB2518}"/>
              </a:ext>
            </a:extLst>
          </p:cNvPr>
          <p:cNvSpPr/>
          <p:nvPr/>
        </p:nvSpPr>
        <p:spPr>
          <a:xfrm>
            <a:off x="9750365" y="1450860"/>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lang="en-CA" sz="1800" b="1" dirty="0">
                <a:solidFill>
                  <a:schemeClr val="bg1"/>
                </a:solidFill>
                <a:latin typeface="Helvetica Neue Medium"/>
                <a:ea typeface="Helvetica Neue Medium"/>
                <a:cs typeface="Helvetica Neue Medium"/>
                <a:sym typeface="Helvetica Neue Medium"/>
              </a:rPr>
              <a:t>7</a:t>
            </a:r>
            <a:endPar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endParaRPr>
          </a:p>
        </p:txBody>
      </p:sp>
      <p:sp>
        <p:nvSpPr>
          <p:cNvPr id="38" name="Oval 37">
            <a:extLst>
              <a:ext uri="{FF2B5EF4-FFF2-40B4-BE49-F238E27FC236}">
                <a16:creationId xmlns:a16="http://schemas.microsoft.com/office/drawing/2014/main" id="{9E245648-04B2-1D42-9DC2-EED6EFA7629B}"/>
              </a:ext>
            </a:extLst>
          </p:cNvPr>
          <p:cNvSpPr/>
          <p:nvPr/>
        </p:nvSpPr>
        <p:spPr>
          <a:xfrm>
            <a:off x="9742242" y="3744603"/>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lang="en-CA" sz="1800" b="1" dirty="0">
                <a:solidFill>
                  <a:schemeClr val="bg1"/>
                </a:solidFill>
                <a:latin typeface="Helvetica Neue Medium"/>
                <a:ea typeface="Helvetica Neue Medium"/>
                <a:cs typeface="Helvetica Neue Medium"/>
                <a:sym typeface="Helvetica Neue Medium"/>
              </a:rPr>
              <a:t>6</a:t>
            </a:r>
            <a:endPar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endParaRPr>
          </a:p>
        </p:txBody>
      </p:sp>
      <p:sp>
        <p:nvSpPr>
          <p:cNvPr id="39" name="TextBox 38">
            <a:extLst>
              <a:ext uri="{FF2B5EF4-FFF2-40B4-BE49-F238E27FC236}">
                <a16:creationId xmlns:a16="http://schemas.microsoft.com/office/drawing/2014/main" id="{943DD268-3E6E-5FDC-D8BA-9C7F8F670C9D}"/>
              </a:ext>
            </a:extLst>
          </p:cNvPr>
          <p:cNvSpPr txBox="1"/>
          <p:nvPr/>
        </p:nvSpPr>
        <p:spPr>
          <a:xfrm>
            <a:off x="186236" y="3376621"/>
            <a:ext cx="1311503" cy="15388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CA" sz="1200" b="0" i="0" u="none" strike="noStrike" cap="none" spc="0" normalizeH="0" baseline="0" dirty="0">
                <a:ln>
                  <a:noFill/>
                </a:ln>
                <a:solidFill>
                  <a:schemeClr val="tx1"/>
                </a:solidFill>
                <a:effectLst/>
                <a:uFillTx/>
                <a:latin typeface="+mn-lt"/>
                <a:ea typeface="+mn-ea"/>
                <a:cs typeface="+mn-cs"/>
                <a:sym typeface="Helvetica Neue"/>
              </a:rPr>
              <a:t>Tx </a:t>
            </a:r>
            <a:r>
              <a:rPr kumimoji="0" lang="en-CA" sz="1200" b="0" i="0" u="none" strike="noStrike" cap="none" spc="0" normalizeH="0" baseline="0" dirty="0" err="1">
                <a:ln>
                  <a:noFill/>
                </a:ln>
                <a:solidFill>
                  <a:schemeClr val="tx1"/>
                </a:solidFill>
                <a:effectLst/>
                <a:uFillTx/>
                <a:latin typeface="+mn-lt"/>
                <a:ea typeface="+mn-ea"/>
                <a:cs typeface="+mn-cs"/>
                <a:sym typeface="Helvetica Neue"/>
              </a:rPr>
              <a:t>AMI_GetWave</a:t>
            </a:r>
            <a:r>
              <a:rPr kumimoji="0" lang="en-CA" sz="1200" b="0" i="0" u="none" strike="noStrike" cap="none" spc="0" normalizeH="0" baseline="0" dirty="0">
                <a:ln>
                  <a:noFill/>
                </a:ln>
                <a:solidFill>
                  <a:schemeClr val="tx1"/>
                </a:solidFill>
                <a:effectLst/>
                <a:uFillTx/>
                <a:latin typeface="+mn-lt"/>
                <a:ea typeface="+mn-ea"/>
                <a:cs typeface="+mn-cs"/>
                <a:sym typeface="Helvetica Neue"/>
              </a:rPr>
              <a:t>() = True =&gt;</a:t>
            </a:r>
          </a:p>
          <a:p>
            <a:pPr marL="0" marR="0" indent="0" algn="l" defTabSz="2438338" rtl="0" fontAlgn="auto" latinLnBrk="0" hangingPunct="0">
              <a:lnSpc>
                <a:spcPct val="100000"/>
              </a:lnSpc>
              <a:spcBef>
                <a:spcPts val="0"/>
              </a:spcBef>
              <a:spcAft>
                <a:spcPts val="0"/>
              </a:spcAft>
              <a:buClrTx/>
              <a:buSzTx/>
              <a:buFontTx/>
              <a:buNone/>
              <a:tabLst/>
            </a:pPr>
            <a:r>
              <a:rPr lang="en-CA" sz="1200" dirty="0">
                <a:solidFill>
                  <a:schemeClr val="tx1"/>
                </a:solidFill>
              </a:rPr>
              <a:t>Tx equalization and/or filtering</a:t>
            </a:r>
          </a:p>
          <a:p>
            <a:pPr defTabSz="2438338">
              <a:lnSpc>
                <a:spcPct val="100000"/>
              </a:lnSpc>
              <a:spcBef>
                <a:spcPts val="0"/>
              </a:spcBef>
            </a:pPr>
            <a:r>
              <a:rPr lang="en-CA" sz="1200" dirty="0">
                <a:solidFill>
                  <a:schemeClr val="tx1"/>
                </a:solidFill>
              </a:rPr>
              <a:t>i</a:t>
            </a:r>
            <a:r>
              <a:rPr kumimoji="0" lang="en-CA" sz="1200" b="0" i="0" u="none" strike="noStrike" cap="none" spc="0" normalizeH="0" baseline="0" dirty="0">
                <a:ln>
                  <a:noFill/>
                </a:ln>
                <a:solidFill>
                  <a:schemeClr val="tx1"/>
                </a:solidFill>
                <a:effectLst/>
                <a:uFillTx/>
                <a:latin typeface="+mn-lt"/>
                <a:ea typeface="+mn-ea"/>
                <a:cs typeface="+mn-cs"/>
                <a:sym typeface="Helvetica Neue"/>
              </a:rPr>
              <a:t>s </a:t>
            </a:r>
            <a:r>
              <a:rPr lang="en-CA" sz="1200" dirty="0">
                <a:solidFill>
                  <a:schemeClr val="tx1"/>
                </a:solidFill>
              </a:rPr>
              <a:t>a</a:t>
            </a:r>
            <a:r>
              <a:rPr kumimoji="0" lang="en-CA" sz="1200" b="0" i="0" u="none" strike="noStrike" cap="none" spc="0" normalizeH="0" baseline="0" dirty="0">
                <a:ln>
                  <a:noFill/>
                </a:ln>
                <a:solidFill>
                  <a:schemeClr val="tx1"/>
                </a:solidFill>
                <a:effectLst/>
                <a:uFillTx/>
                <a:latin typeface="+mn-lt"/>
                <a:ea typeface="+mn-ea"/>
                <a:cs typeface="+mn-cs"/>
                <a:sym typeface="Helvetica Neue"/>
              </a:rPr>
              <a:t>pplied to </a:t>
            </a:r>
            <a:r>
              <a:rPr lang="en-CA" sz="1200" dirty="0">
                <a:solidFill>
                  <a:schemeClr val="tx1"/>
                </a:solidFill>
              </a:rPr>
              <a:t>the </a:t>
            </a:r>
            <a:r>
              <a:rPr kumimoji="0" lang="en-CA" sz="1200" b="0" i="0" u="none" strike="noStrike" cap="none" spc="0" normalizeH="0" baseline="0" dirty="0">
                <a:ln>
                  <a:noFill/>
                </a:ln>
                <a:solidFill>
                  <a:schemeClr val="tx1"/>
                </a:solidFill>
                <a:effectLst/>
                <a:uFillTx/>
                <a:latin typeface="+mn-lt"/>
                <a:ea typeface="+mn-ea"/>
                <a:cs typeface="+mn-cs"/>
                <a:sym typeface="Helvetica Neue"/>
              </a:rPr>
              <a:t>Tx </a:t>
            </a:r>
            <a:r>
              <a:rPr kumimoji="0" lang="en-CA" sz="1200" b="0" i="0" u="none" strike="noStrike" cap="none" spc="0" normalizeH="0" baseline="0" dirty="0" err="1">
                <a:ln>
                  <a:noFill/>
                </a:ln>
                <a:solidFill>
                  <a:schemeClr val="tx1"/>
                </a:solidFill>
                <a:effectLst/>
                <a:uFillTx/>
                <a:latin typeface="+mn-lt"/>
                <a:ea typeface="+mn-ea"/>
                <a:cs typeface="+mn-cs"/>
                <a:sym typeface="Helvetica Neue"/>
              </a:rPr>
              <a:t>AMI_GetWave</a:t>
            </a:r>
            <a:r>
              <a:rPr kumimoji="0" lang="en-CA" sz="1200" b="0" i="0" u="none" strike="noStrike" cap="none" spc="0" normalizeH="0" baseline="0" dirty="0">
                <a:ln>
                  <a:noFill/>
                </a:ln>
                <a:solidFill>
                  <a:schemeClr val="tx1"/>
                </a:solidFill>
                <a:effectLst/>
                <a:uFillTx/>
                <a:latin typeface="+mn-lt"/>
                <a:ea typeface="+mn-ea"/>
                <a:cs typeface="+mn-cs"/>
                <a:sym typeface="Helvetica Neue"/>
              </a:rPr>
              <a:t>() </a:t>
            </a:r>
            <a:endParaRPr lang="en-CA" sz="1200" dirty="0">
              <a:solidFill>
                <a:schemeClr val="tx1"/>
              </a:solidFill>
            </a:endParaRPr>
          </a:p>
          <a:p>
            <a:pPr defTabSz="2438338">
              <a:lnSpc>
                <a:spcPct val="100000"/>
              </a:lnSpc>
              <a:spcBef>
                <a:spcPts val="0"/>
              </a:spcBef>
            </a:pPr>
            <a:r>
              <a:rPr kumimoji="0" lang="en-CA" sz="1200" b="0" i="0" u="none" strike="noStrike" cap="none" spc="0" normalizeH="0" baseline="0" dirty="0">
                <a:ln>
                  <a:noFill/>
                </a:ln>
                <a:solidFill>
                  <a:schemeClr val="tx1"/>
                </a:solidFill>
                <a:effectLst/>
                <a:uFillTx/>
                <a:latin typeface="+mn-lt"/>
                <a:ea typeface="+mn-ea"/>
                <a:cs typeface="+mn-cs"/>
                <a:sym typeface="Helvetica Neue"/>
              </a:rPr>
              <a:t>function</a:t>
            </a:r>
          </a:p>
          <a:p>
            <a:pPr marL="0" marR="0" indent="0" algn="l" defTabSz="2438338" rtl="0" fontAlgn="auto" latinLnBrk="0" hangingPunct="0">
              <a:lnSpc>
                <a:spcPct val="100000"/>
              </a:lnSpc>
              <a:spcBef>
                <a:spcPts val="0"/>
              </a:spcBef>
              <a:spcAft>
                <a:spcPts val="0"/>
              </a:spcAft>
              <a:buClrTx/>
              <a:buSzTx/>
              <a:buFontTx/>
              <a:buNone/>
              <a:tabLst/>
            </a:pPr>
            <a:r>
              <a:rPr kumimoji="0" lang="en-CA" sz="1600" b="0" i="0" u="none" strike="noStrike" cap="none" spc="0" normalizeH="0" baseline="0" dirty="0">
                <a:ln>
                  <a:noFill/>
                </a:ln>
                <a:solidFill>
                  <a:srgbClr val="00B050"/>
                </a:solidFill>
                <a:effectLst/>
                <a:uFillTx/>
                <a:latin typeface="+mn-lt"/>
                <a:ea typeface="+mn-ea"/>
                <a:cs typeface="+mn-cs"/>
                <a:sym typeface="Helvetica Neue"/>
              </a:rPr>
              <a:t> </a:t>
            </a:r>
          </a:p>
        </p:txBody>
      </p:sp>
      <p:pic>
        <p:nvPicPr>
          <p:cNvPr id="40" name="Picture 39">
            <a:extLst>
              <a:ext uri="{FF2B5EF4-FFF2-40B4-BE49-F238E27FC236}">
                <a16:creationId xmlns:a16="http://schemas.microsoft.com/office/drawing/2014/main" id="{B874ABF4-4780-D9D8-9D33-9BA4AF02422B}"/>
              </a:ext>
            </a:extLst>
          </p:cNvPr>
          <p:cNvPicPr>
            <a:picLocks noChangeAspect="1"/>
          </p:cNvPicPr>
          <p:nvPr/>
        </p:nvPicPr>
        <p:blipFill>
          <a:blip r:embed="rId6"/>
          <a:stretch>
            <a:fillRect/>
          </a:stretch>
        </p:blipFill>
        <p:spPr>
          <a:xfrm>
            <a:off x="4412271" y="3117368"/>
            <a:ext cx="2990116" cy="879446"/>
          </a:xfrm>
          <a:prstGeom prst="rect">
            <a:avLst/>
          </a:prstGeom>
        </p:spPr>
      </p:pic>
      <p:cxnSp>
        <p:nvCxnSpPr>
          <p:cNvPr id="41" name="Straight Arrow Connector 40">
            <a:extLst>
              <a:ext uri="{FF2B5EF4-FFF2-40B4-BE49-F238E27FC236}">
                <a16:creationId xmlns:a16="http://schemas.microsoft.com/office/drawing/2014/main" id="{95410997-E5EC-353C-BB97-6A60656E89A9}"/>
              </a:ext>
            </a:extLst>
          </p:cNvPr>
          <p:cNvCxnSpPr>
            <a:cxnSpLocks/>
          </p:cNvCxnSpPr>
          <p:nvPr/>
        </p:nvCxnSpPr>
        <p:spPr>
          <a:xfrm>
            <a:off x="3714374" y="2546855"/>
            <a:ext cx="764128" cy="851530"/>
          </a:xfrm>
          <a:prstGeom prst="straightConnector1">
            <a:avLst/>
          </a:prstGeom>
          <a:noFill/>
          <a:ln w="25400" cap="flat">
            <a:solidFill>
              <a:srgbClr val="00B05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2" name="Straight Arrow Connector 41">
            <a:extLst>
              <a:ext uri="{FF2B5EF4-FFF2-40B4-BE49-F238E27FC236}">
                <a16:creationId xmlns:a16="http://schemas.microsoft.com/office/drawing/2014/main" id="{24B28AAE-797E-FB28-EEE7-849E3C0D40D9}"/>
              </a:ext>
            </a:extLst>
          </p:cNvPr>
          <p:cNvCxnSpPr>
            <a:cxnSpLocks/>
          </p:cNvCxnSpPr>
          <p:nvPr/>
        </p:nvCxnSpPr>
        <p:spPr>
          <a:xfrm flipV="1">
            <a:off x="3930545" y="3413527"/>
            <a:ext cx="1311503" cy="1728612"/>
          </a:xfrm>
          <a:prstGeom prst="straightConnector1">
            <a:avLst/>
          </a:prstGeom>
          <a:noFill/>
          <a:ln w="25400" cap="flat">
            <a:solidFill>
              <a:srgbClr val="FFC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3" name="Straight Arrow Connector 42">
            <a:extLst>
              <a:ext uri="{FF2B5EF4-FFF2-40B4-BE49-F238E27FC236}">
                <a16:creationId xmlns:a16="http://schemas.microsoft.com/office/drawing/2014/main" id="{9707D77F-7B0C-0E4F-6A29-5B3C2111698B}"/>
              </a:ext>
            </a:extLst>
          </p:cNvPr>
          <p:cNvCxnSpPr>
            <a:cxnSpLocks/>
          </p:cNvCxnSpPr>
          <p:nvPr/>
        </p:nvCxnSpPr>
        <p:spPr>
          <a:xfrm flipV="1">
            <a:off x="7233920" y="2476589"/>
            <a:ext cx="823854" cy="933787"/>
          </a:xfrm>
          <a:prstGeom prst="straightConnector1">
            <a:avLst/>
          </a:prstGeom>
          <a:ln w="25400">
            <a:solidFill>
              <a:schemeClr val="accent3">
                <a:lumMod val="50000"/>
              </a:schemeClr>
            </a:solidFill>
            <a:tailEnd type="triangle"/>
          </a:ln>
        </p:spPr>
        <p:style>
          <a:lnRef idx="1">
            <a:schemeClr val="accent3"/>
          </a:lnRef>
          <a:fillRef idx="0">
            <a:schemeClr val="accent3"/>
          </a:fillRef>
          <a:effectRef idx="0">
            <a:schemeClr val="accent3"/>
          </a:effectRef>
          <a:fontRef idx="minor">
            <a:schemeClr val="tx1"/>
          </a:fontRef>
        </p:style>
      </p:cxnSp>
      <p:cxnSp>
        <p:nvCxnSpPr>
          <p:cNvPr id="44" name="Straight Arrow Connector 43">
            <a:extLst>
              <a:ext uri="{FF2B5EF4-FFF2-40B4-BE49-F238E27FC236}">
                <a16:creationId xmlns:a16="http://schemas.microsoft.com/office/drawing/2014/main" id="{FEC6D47E-806F-22A5-2EA8-37C8009F02A3}"/>
              </a:ext>
            </a:extLst>
          </p:cNvPr>
          <p:cNvCxnSpPr>
            <a:cxnSpLocks/>
          </p:cNvCxnSpPr>
          <p:nvPr/>
        </p:nvCxnSpPr>
        <p:spPr>
          <a:xfrm flipH="1" flipV="1">
            <a:off x="6718090" y="3376013"/>
            <a:ext cx="1289015" cy="1766126"/>
          </a:xfrm>
          <a:prstGeom prst="straightConnector1">
            <a:avLst/>
          </a:prstGeom>
          <a:noFill/>
          <a:ln w="25400" cap="flat">
            <a:solidFill>
              <a:srgbClr val="00B0F0"/>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45" name="Picture 44">
            <a:extLst>
              <a:ext uri="{FF2B5EF4-FFF2-40B4-BE49-F238E27FC236}">
                <a16:creationId xmlns:a16="http://schemas.microsoft.com/office/drawing/2014/main" id="{F4739CBF-D475-13A2-60AE-437078DFE016}"/>
              </a:ext>
            </a:extLst>
          </p:cNvPr>
          <p:cNvPicPr>
            <a:picLocks noChangeAspect="1"/>
          </p:cNvPicPr>
          <p:nvPr/>
        </p:nvPicPr>
        <p:blipFill>
          <a:blip r:embed="rId7"/>
          <a:stretch>
            <a:fillRect/>
          </a:stretch>
        </p:blipFill>
        <p:spPr>
          <a:xfrm>
            <a:off x="49042" y="5075196"/>
            <a:ext cx="1585889" cy="893608"/>
          </a:xfrm>
          <a:prstGeom prst="rect">
            <a:avLst/>
          </a:prstGeom>
        </p:spPr>
      </p:pic>
      <p:pic>
        <p:nvPicPr>
          <p:cNvPr id="46" name="Picture 45">
            <a:extLst>
              <a:ext uri="{FF2B5EF4-FFF2-40B4-BE49-F238E27FC236}">
                <a16:creationId xmlns:a16="http://schemas.microsoft.com/office/drawing/2014/main" id="{DC59625C-F30F-6A19-C10F-B4CCB67BFC65}"/>
              </a:ext>
            </a:extLst>
          </p:cNvPr>
          <p:cNvPicPr>
            <a:picLocks noChangeAspect="1"/>
          </p:cNvPicPr>
          <p:nvPr/>
        </p:nvPicPr>
        <p:blipFill>
          <a:blip r:embed="rId8"/>
          <a:stretch>
            <a:fillRect/>
          </a:stretch>
        </p:blipFill>
        <p:spPr>
          <a:xfrm>
            <a:off x="10010773" y="4827124"/>
            <a:ext cx="1898387" cy="1268302"/>
          </a:xfrm>
          <a:prstGeom prst="rect">
            <a:avLst/>
          </a:prstGeom>
        </p:spPr>
      </p:pic>
      <p:pic>
        <p:nvPicPr>
          <p:cNvPr id="47" name="Picture 46">
            <a:extLst>
              <a:ext uri="{FF2B5EF4-FFF2-40B4-BE49-F238E27FC236}">
                <a16:creationId xmlns:a16="http://schemas.microsoft.com/office/drawing/2014/main" id="{653C39C9-BCBE-FB81-F635-BF3B274F669B}"/>
              </a:ext>
            </a:extLst>
          </p:cNvPr>
          <p:cNvPicPr>
            <a:picLocks noChangeAspect="1"/>
          </p:cNvPicPr>
          <p:nvPr/>
        </p:nvPicPr>
        <p:blipFill>
          <a:blip r:embed="rId9"/>
          <a:stretch>
            <a:fillRect/>
          </a:stretch>
        </p:blipFill>
        <p:spPr>
          <a:xfrm>
            <a:off x="4956109" y="5068192"/>
            <a:ext cx="2155663" cy="1253340"/>
          </a:xfrm>
          <a:prstGeom prst="rect">
            <a:avLst/>
          </a:prstGeom>
        </p:spPr>
      </p:pic>
      <p:sp>
        <p:nvSpPr>
          <p:cNvPr id="48" name="TextBox 47">
            <a:extLst>
              <a:ext uri="{FF2B5EF4-FFF2-40B4-BE49-F238E27FC236}">
                <a16:creationId xmlns:a16="http://schemas.microsoft.com/office/drawing/2014/main" id="{8B02E39D-895C-3B85-E7C1-989A7B539A35}"/>
              </a:ext>
            </a:extLst>
          </p:cNvPr>
          <p:cNvSpPr txBox="1"/>
          <p:nvPr/>
        </p:nvSpPr>
        <p:spPr>
          <a:xfrm>
            <a:off x="5263387" y="5850423"/>
            <a:ext cx="2263256"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2438338">
              <a:lnSpc>
                <a:spcPct val="100000"/>
              </a:lnSpc>
              <a:spcBef>
                <a:spcPts val="0"/>
              </a:spcBef>
            </a:pPr>
            <a:r>
              <a:rPr kumimoji="0" lang="en-CA" sz="1400" b="0" i="0" u="none" strike="noStrike" cap="none" spc="0" normalizeH="0" baseline="0" dirty="0">
                <a:ln>
                  <a:noFill/>
                </a:ln>
                <a:solidFill>
                  <a:srgbClr val="00B050"/>
                </a:solidFill>
                <a:effectLst/>
                <a:uFillTx/>
                <a:latin typeface="+mn-lt"/>
                <a:ea typeface="+mn-ea"/>
                <a:cs typeface="+mn-cs"/>
                <a:sym typeface="Helvetica Neue"/>
              </a:rPr>
              <a:t>H</a:t>
            </a:r>
            <a:r>
              <a:rPr lang="en-CA" sz="1400" baseline="-25000" dirty="0">
                <a:solidFill>
                  <a:srgbClr val="00B050"/>
                </a:solidFill>
              </a:rPr>
              <a:t>TEI</a:t>
            </a:r>
            <a:r>
              <a:rPr kumimoji="0" lang="en-CA" sz="1400" b="0" i="0" u="none" strike="noStrike" cap="none" spc="0" normalizeH="0" baseline="0" dirty="0">
                <a:ln>
                  <a:noFill/>
                </a:ln>
                <a:solidFill>
                  <a:srgbClr val="00B050"/>
                </a:solidFill>
                <a:effectLst/>
                <a:uFillTx/>
                <a:latin typeface="+mn-lt"/>
                <a:ea typeface="+mn-ea"/>
                <a:cs typeface="+mn-cs"/>
                <a:sym typeface="Helvetica Neue"/>
              </a:rPr>
              <a:t>(t) identical with </a:t>
            </a:r>
            <a:r>
              <a:rPr kumimoji="0" lang="en-CA" sz="1400" b="0" i="0" u="none" strike="noStrike" cap="none" spc="0" normalizeH="0" baseline="0" dirty="0">
                <a:ln>
                  <a:noFill/>
                </a:ln>
                <a:solidFill>
                  <a:srgbClr val="C00000"/>
                </a:solidFill>
                <a:effectLst/>
                <a:uFillTx/>
                <a:latin typeface="+mn-lt"/>
                <a:ea typeface="+mn-ea"/>
                <a:cs typeface="+mn-cs"/>
                <a:sym typeface="Helvetica Neue"/>
              </a:rPr>
              <a:t>H</a:t>
            </a:r>
            <a:r>
              <a:rPr kumimoji="0" lang="en-CA" sz="1400" b="0" i="0" u="none" strike="noStrike" cap="none" spc="0" normalizeH="0" baseline="-25000" dirty="0">
                <a:ln>
                  <a:noFill/>
                </a:ln>
                <a:solidFill>
                  <a:srgbClr val="C00000"/>
                </a:solidFill>
                <a:effectLst/>
                <a:uFillTx/>
                <a:latin typeface="+mn-lt"/>
                <a:ea typeface="+mn-ea"/>
                <a:cs typeface="+mn-cs"/>
                <a:sym typeface="Helvetica Neue"/>
              </a:rPr>
              <a:t>AC</a:t>
            </a:r>
            <a:r>
              <a:rPr kumimoji="0" lang="en-CA" sz="1400" b="0" i="0" u="none" strike="noStrike" cap="none" spc="0" normalizeH="0" baseline="0" dirty="0">
                <a:ln>
                  <a:noFill/>
                </a:ln>
                <a:solidFill>
                  <a:srgbClr val="C00000"/>
                </a:solidFill>
                <a:effectLst/>
                <a:uFillTx/>
                <a:latin typeface="+mn-lt"/>
                <a:ea typeface="+mn-ea"/>
                <a:cs typeface="+mn-cs"/>
                <a:sym typeface="Helvetica Neue"/>
              </a:rPr>
              <a:t>(t)</a:t>
            </a:r>
            <a:endParaRPr kumimoji="0" lang="en-CA" sz="1400" b="0" i="0" u="none" strike="noStrike" cap="none" spc="0" normalizeH="0" baseline="0" dirty="0">
              <a:ln>
                <a:noFill/>
              </a:ln>
              <a:solidFill>
                <a:schemeClr val="tx2"/>
              </a:solidFill>
              <a:effectLst/>
              <a:uFillTx/>
              <a:latin typeface="+mn-lt"/>
              <a:ea typeface="+mn-ea"/>
              <a:cs typeface="+mn-cs"/>
              <a:sym typeface="Helvetica Neue"/>
            </a:endParaRPr>
          </a:p>
        </p:txBody>
      </p:sp>
    </p:spTree>
    <p:extLst>
      <p:ext uri="{BB962C8B-B14F-4D97-AF65-F5344CB8AC3E}">
        <p14:creationId xmlns:p14="http://schemas.microsoft.com/office/powerpoint/2010/main" val="2751623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98982" y="316295"/>
            <a:ext cx="11263074" cy="1036345"/>
          </a:xfrm>
        </p:spPr>
        <p:txBody>
          <a:bodyPr>
            <a:normAutofit/>
          </a:bodyPr>
          <a:lstStyle/>
          <a:p>
            <a:r>
              <a:rPr lang="en-US" dirty="0"/>
              <a:t> Bit-by-Bit Simulation Step 8</a:t>
            </a:r>
          </a:p>
        </p:txBody>
      </p:sp>
      <p:pic>
        <p:nvPicPr>
          <p:cNvPr id="12" name="Picture 11">
            <a:extLst>
              <a:ext uri="{FF2B5EF4-FFF2-40B4-BE49-F238E27FC236}">
                <a16:creationId xmlns:a16="http://schemas.microsoft.com/office/drawing/2014/main" id="{F9843416-6493-392B-C960-FD04BE59E092}"/>
              </a:ext>
            </a:extLst>
          </p:cNvPr>
          <p:cNvPicPr>
            <a:picLocks noChangeAspect="1"/>
          </p:cNvPicPr>
          <p:nvPr/>
        </p:nvPicPr>
        <p:blipFill>
          <a:blip r:embed="rId2"/>
          <a:stretch>
            <a:fillRect/>
          </a:stretch>
        </p:blipFill>
        <p:spPr>
          <a:xfrm>
            <a:off x="4237226" y="4325518"/>
            <a:ext cx="2877063" cy="2160381"/>
          </a:xfrm>
          <a:prstGeom prst="rect">
            <a:avLst/>
          </a:prstGeom>
        </p:spPr>
      </p:pic>
      <p:pic>
        <p:nvPicPr>
          <p:cNvPr id="13" name="Picture 12">
            <a:extLst>
              <a:ext uri="{FF2B5EF4-FFF2-40B4-BE49-F238E27FC236}">
                <a16:creationId xmlns:a16="http://schemas.microsoft.com/office/drawing/2014/main" id="{919721AF-6FF4-D601-E9D6-EDB331683A99}"/>
              </a:ext>
            </a:extLst>
          </p:cNvPr>
          <p:cNvPicPr>
            <a:picLocks noChangeAspect="1"/>
          </p:cNvPicPr>
          <p:nvPr/>
        </p:nvPicPr>
        <p:blipFill>
          <a:blip r:embed="rId3"/>
          <a:stretch>
            <a:fillRect/>
          </a:stretch>
        </p:blipFill>
        <p:spPr>
          <a:xfrm>
            <a:off x="231929" y="1183226"/>
            <a:ext cx="3394830" cy="2308180"/>
          </a:xfrm>
          <a:prstGeom prst="rect">
            <a:avLst/>
          </a:prstGeom>
        </p:spPr>
      </p:pic>
      <p:sp>
        <p:nvSpPr>
          <p:cNvPr id="14" name="Oval 13">
            <a:extLst>
              <a:ext uri="{FF2B5EF4-FFF2-40B4-BE49-F238E27FC236}">
                <a16:creationId xmlns:a16="http://schemas.microsoft.com/office/drawing/2014/main" id="{3E3F0695-8DCC-0450-598A-956F9EBEB8EE}"/>
              </a:ext>
            </a:extLst>
          </p:cNvPr>
          <p:cNvSpPr/>
          <p:nvPr/>
        </p:nvSpPr>
        <p:spPr>
          <a:xfrm>
            <a:off x="2919540" y="1421121"/>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lang="en-CA" sz="1800" b="1" dirty="0">
                <a:solidFill>
                  <a:schemeClr val="bg1"/>
                </a:solidFill>
                <a:latin typeface="Helvetica Neue Medium"/>
                <a:ea typeface="Helvetica Neue Medium"/>
                <a:cs typeface="Helvetica Neue Medium"/>
                <a:sym typeface="Helvetica Neue Medium"/>
              </a:rPr>
              <a:t>7</a:t>
            </a:r>
            <a:endPar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endParaRPr>
          </a:p>
        </p:txBody>
      </p:sp>
      <p:sp>
        <p:nvSpPr>
          <p:cNvPr id="15" name="TextBox 14">
            <a:extLst>
              <a:ext uri="{FF2B5EF4-FFF2-40B4-BE49-F238E27FC236}">
                <a16:creationId xmlns:a16="http://schemas.microsoft.com/office/drawing/2014/main" id="{B8F9228D-D810-E698-815E-CC5F7686E6E9}"/>
              </a:ext>
            </a:extLst>
          </p:cNvPr>
          <p:cNvSpPr txBox="1"/>
          <p:nvPr/>
        </p:nvSpPr>
        <p:spPr>
          <a:xfrm>
            <a:off x="6632144" y="3722332"/>
            <a:ext cx="1604606"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CA" sz="1600" b="0" i="0" u="none" strike="noStrike" cap="none" spc="0" normalizeH="0" baseline="0" dirty="0">
                <a:ln>
                  <a:noFill/>
                </a:ln>
                <a:solidFill>
                  <a:schemeClr val="tx1"/>
                </a:solidFill>
                <a:effectLst/>
                <a:uFillTx/>
                <a:latin typeface="+mn-lt"/>
                <a:ea typeface="+mn-ea"/>
                <a:cs typeface="+mn-cs"/>
                <a:sym typeface="Helvetica Neue"/>
              </a:rPr>
              <a:t>Rx Decision Point</a:t>
            </a:r>
          </a:p>
        </p:txBody>
      </p:sp>
      <p:sp>
        <p:nvSpPr>
          <p:cNvPr id="16" name="TextBox 15">
            <a:extLst>
              <a:ext uri="{FF2B5EF4-FFF2-40B4-BE49-F238E27FC236}">
                <a16:creationId xmlns:a16="http://schemas.microsoft.com/office/drawing/2014/main" id="{0590B7F5-84A4-A7A8-8548-2DDD62BA7CA5}"/>
              </a:ext>
            </a:extLst>
          </p:cNvPr>
          <p:cNvSpPr txBox="1"/>
          <p:nvPr/>
        </p:nvSpPr>
        <p:spPr>
          <a:xfrm>
            <a:off x="5411305" y="4133440"/>
            <a:ext cx="528904"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2438338">
              <a:lnSpc>
                <a:spcPct val="100000"/>
              </a:lnSpc>
              <a:spcBef>
                <a:spcPts val="0"/>
              </a:spcBef>
            </a:pPr>
            <a:r>
              <a:rPr lang="en-CA" sz="1200" dirty="0">
                <a:solidFill>
                  <a:schemeClr val="tx1"/>
                </a:solidFill>
              </a:rPr>
              <a:t>Clock</a:t>
            </a:r>
            <a:endParaRPr kumimoji="0" lang="en-CA" sz="1200" b="0" i="0" u="none" strike="noStrike" cap="none" spc="0" normalizeH="0" baseline="0" dirty="0">
              <a:ln>
                <a:noFill/>
              </a:ln>
              <a:solidFill>
                <a:schemeClr val="tx1"/>
              </a:solidFill>
              <a:effectLst/>
              <a:uFillTx/>
              <a:latin typeface="+mn-lt"/>
              <a:ea typeface="+mn-ea"/>
              <a:cs typeface="+mn-cs"/>
              <a:sym typeface="Helvetica Neue"/>
            </a:endParaRPr>
          </a:p>
        </p:txBody>
      </p:sp>
      <p:sp>
        <p:nvSpPr>
          <p:cNvPr id="17" name="Oval 16">
            <a:extLst>
              <a:ext uri="{FF2B5EF4-FFF2-40B4-BE49-F238E27FC236}">
                <a16:creationId xmlns:a16="http://schemas.microsoft.com/office/drawing/2014/main" id="{101C8566-AA51-9080-4346-161FB3B7DE91}"/>
              </a:ext>
            </a:extLst>
          </p:cNvPr>
          <p:cNvSpPr/>
          <p:nvPr/>
        </p:nvSpPr>
        <p:spPr>
          <a:xfrm>
            <a:off x="7193661" y="3308942"/>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rPr>
              <a:t>8</a:t>
            </a:r>
          </a:p>
        </p:txBody>
      </p:sp>
      <p:sp>
        <p:nvSpPr>
          <p:cNvPr id="18" name="Arrow: Bent-Up 17">
            <a:extLst>
              <a:ext uri="{FF2B5EF4-FFF2-40B4-BE49-F238E27FC236}">
                <a16:creationId xmlns:a16="http://schemas.microsoft.com/office/drawing/2014/main" id="{2A6D73E9-1917-53DB-7C87-A38CA3E95CFD}"/>
              </a:ext>
            </a:extLst>
          </p:cNvPr>
          <p:cNvSpPr/>
          <p:nvPr/>
        </p:nvSpPr>
        <p:spPr>
          <a:xfrm>
            <a:off x="7144273" y="3998644"/>
            <a:ext cx="373335" cy="1376766"/>
          </a:xfrm>
          <a:prstGeom prst="bentUpArrow">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9" name="Arrow: Right 18">
            <a:extLst>
              <a:ext uri="{FF2B5EF4-FFF2-40B4-BE49-F238E27FC236}">
                <a16:creationId xmlns:a16="http://schemas.microsoft.com/office/drawing/2014/main" id="{35F1E02E-D6C5-1CFB-625A-11F6E9224878}"/>
              </a:ext>
            </a:extLst>
          </p:cNvPr>
          <p:cNvSpPr/>
          <p:nvPr/>
        </p:nvSpPr>
        <p:spPr>
          <a:xfrm>
            <a:off x="8356366" y="3756388"/>
            <a:ext cx="711642" cy="182880"/>
          </a:xfrm>
          <a:prstGeom prst="rightArrow">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0" name="TextBox 19">
            <a:extLst>
              <a:ext uri="{FF2B5EF4-FFF2-40B4-BE49-F238E27FC236}">
                <a16:creationId xmlns:a16="http://schemas.microsoft.com/office/drawing/2014/main" id="{3922D1C2-84CB-14C3-081D-9B5B55DBF5A4}"/>
              </a:ext>
            </a:extLst>
          </p:cNvPr>
          <p:cNvSpPr txBox="1"/>
          <p:nvPr/>
        </p:nvSpPr>
        <p:spPr>
          <a:xfrm>
            <a:off x="2134094" y="3571722"/>
            <a:ext cx="3541664"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2438338">
              <a:lnSpc>
                <a:spcPct val="100000"/>
              </a:lnSpc>
              <a:spcBef>
                <a:spcPts val="0"/>
              </a:spcBef>
            </a:pPr>
            <a:r>
              <a:rPr kumimoji="0" lang="en-CA" sz="1200" b="0" i="0" u="none" strike="noStrike" cap="none" spc="0" normalizeH="0" baseline="0" dirty="0">
                <a:ln>
                  <a:noFill/>
                </a:ln>
                <a:solidFill>
                  <a:schemeClr val="tx1"/>
                </a:solidFill>
                <a:effectLst/>
                <a:uFillTx/>
                <a:latin typeface="+mn-lt"/>
                <a:ea typeface="+mn-ea"/>
                <a:cs typeface="+mn-cs"/>
                <a:sym typeface="Helvetica Neue"/>
              </a:rPr>
              <a:t>Analog waveform </a:t>
            </a:r>
            <a:r>
              <a:rPr lang="en-CA" sz="1200" dirty="0">
                <a:solidFill>
                  <a:schemeClr val="tx1"/>
                </a:solidFill>
              </a:rPr>
              <a:t>sent to </a:t>
            </a:r>
            <a:r>
              <a:rPr kumimoji="0" lang="en-CA" sz="1200" b="0" i="0" u="none" strike="noStrike" cap="none" spc="0" normalizeH="0" baseline="0" dirty="0">
                <a:ln>
                  <a:noFill/>
                </a:ln>
                <a:solidFill>
                  <a:schemeClr val="tx1"/>
                </a:solidFill>
                <a:effectLst/>
                <a:uFillTx/>
                <a:latin typeface="+mn-lt"/>
                <a:ea typeface="+mn-ea"/>
                <a:cs typeface="+mn-cs"/>
                <a:sym typeface="Helvetica Neue"/>
              </a:rPr>
              <a:t> EDA tool </a:t>
            </a:r>
            <a:r>
              <a:rPr lang="en-CA" sz="1200" dirty="0">
                <a:solidFill>
                  <a:schemeClr val="tx1"/>
                </a:solidFill>
              </a:rPr>
              <a:t>for processing</a:t>
            </a:r>
            <a:endParaRPr kumimoji="0" lang="en-CA" sz="1200" b="0" i="0" u="none" strike="noStrike" cap="none" spc="0" normalizeH="0" baseline="0" dirty="0">
              <a:ln>
                <a:noFill/>
              </a:ln>
              <a:solidFill>
                <a:schemeClr val="tx1"/>
              </a:solidFill>
              <a:effectLst/>
              <a:uFillTx/>
              <a:latin typeface="+mn-lt"/>
              <a:ea typeface="+mn-ea"/>
              <a:cs typeface="+mn-cs"/>
              <a:sym typeface="Helvetica Neue"/>
            </a:endParaRPr>
          </a:p>
        </p:txBody>
      </p:sp>
      <p:sp>
        <p:nvSpPr>
          <p:cNvPr id="21" name="Oval 20">
            <a:extLst>
              <a:ext uri="{FF2B5EF4-FFF2-40B4-BE49-F238E27FC236}">
                <a16:creationId xmlns:a16="http://schemas.microsoft.com/office/drawing/2014/main" id="{3B586F3F-ED79-4B8C-A1B1-1C4FFA98307C}"/>
              </a:ext>
            </a:extLst>
          </p:cNvPr>
          <p:cNvSpPr/>
          <p:nvPr/>
        </p:nvSpPr>
        <p:spPr>
          <a:xfrm>
            <a:off x="6623829" y="4412437"/>
            <a:ext cx="361785" cy="360781"/>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lang="en-CA" sz="1800" b="1" dirty="0">
                <a:solidFill>
                  <a:schemeClr val="bg1"/>
                </a:solidFill>
                <a:latin typeface="Helvetica Neue Medium"/>
                <a:ea typeface="Helvetica Neue Medium"/>
                <a:cs typeface="Helvetica Neue Medium"/>
                <a:sym typeface="Helvetica Neue Medium"/>
              </a:rPr>
              <a:t>7</a:t>
            </a:r>
            <a:endParaRPr kumimoji="0" lang="en-CA" sz="1800" b="1" i="0" u="none" strike="noStrike" cap="none" spc="0" normalizeH="0" baseline="0" dirty="0">
              <a:ln>
                <a:noFill/>
              </a:ln>
              <a:solidFill>
                <a:schemeClr val="bg1"/>
              </a:solidFill>
              <a:effectLst/>
              <a:uFillTx/>
              <a:latin typeface="Helvetica Neue Medium"/>
              <a:ea typeface="Helvetica Neue Medium"/>
              <a:cs typeface="Helvetica Neue Medium"/>
              <a:sym typeface="Helvetica Neue Medium"/>
            </a:endParaRPr>
          </a:p>
        </p:txBody>
      </p:sp>
      <p:pic>
        <p:nvPicPr>
          <p:cNvPr id="23" name="Picture 22">
            <a:extLst>
              <a:ext uri="{FF2B5EF4-FFF2-40B4-BE49-F238E27FC236}">
                <a16:creationId xmlns:a16="http://schemas.microsoft.com/office/drawing/2014/main" id="{CDCCDE13-EF69-EB71-45C4-6F0D344FCD60}"/>
              </a:ext>
            </a:extLst>
          </p:cNvPr>
          <p:cNvPicPr>
            <a:picLocks noChangeAspect="1"/>
          </p:cNvPicPr>
          <p:nvPr/>
        </p:nvPicPr>
        <p:blipFill>
          <a:blip r:embed="rId4"/>
          <a:stretch>
            <a:fillRect/>
          </a:stretch>
        </p:blipFill>
        <p:spPr>
          <a:xfrm>
            <a:off x="365927" y="4319157"/>
            <a:ext cx="3221411" cy="1882623"/>
          </a:xfrm>
          <a:prstGeom prst="rect">
            <a:avLst/>
          </a:prstGeom>
        </p:spPr>
      </p:pic>
      <p:sp>
        <p:nvSpPr>
          <p:cNvPr id="26" name="TextBox 25">
            <a:extLst>
              <a:ext uri="{FF2B5EF4-FFF2-40B4-BE49-F238E27FC236}">
                <a16:creationId xmlns:a16="http://schemas.microsoft.com/office/drawing/2014/main" id="{7A75B6FE-91AF-2623-1C8D-4E2608B9C12B}"/>
              </a:ext>
            </a:extLst>
          </p:cNvPr>
          <p:cNvSpPr txBox="1"/>
          <p:nvPr/>
        </p:nvSpPr>
        <p:spPr>
          <a:xfrm>
            <a:off x="1040184" y="4871015"/>
            <a:ext cx="684060"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2438338">
              <a:lnSpc>
                <a:spcPct val="100000"/>
              </a:lnSpc>
              <a:spcBef>
                <a:spcPts val="0"/>
              </a:spcBef>
            </a:pPr>
            <a:r>
              <a:rPr kumimoji="0" lang="en-CA" sz="1800" b="0" i="0" u="none" strike="noStrike" cap="none" spc="0" normalizeH="0" baseline="0" dirty="0">
                <a:ln>
                  <a:noFill/>
                </a:ln>
                <a:solidFill>
                  <a:schemeClr val="accent1"/>
                </a:solidFill>
                <a:effectLst/>
                <a:uFillTx/>
                <a:latin typeface="+mn-lt"/>
                <a:ea typeface="+mn-ea"/>
                <a:cs typeface="+mn-cs"/>
                <a:sym typeface="Helvetica Neue"/>
              </a:rPr>
              <a:t>H</a:t>
            </a:r>
            <a:r>
              <a:rPr lang="en-CA" sz="1800" baseline="-25000" dirty="0">
                <a:solidFill>
                  <a:schemeClr val="accent1"/>
                </a:solidFill>
              </a:rPr>
              <a:t>REI</a:t>
            </a:r>
            <a:r>
              <a:rPr kumimoji="0" lang="en-CA" sz="1800" b="0" i="0" u="none" strike="noStrike" cap="none" spc="0" normalizeH="0" baseline="0" dirty="0">
                <a:ln>
                  <a:noFill/>
                </a:ln>
                <a:solidFill>
                  <a:schemeClr val="accent1"/>
                </a:solidFill>
                <a:effectLst/>
                <a:uFillTx/>
                <a:latin typeface="+mn-lt"/>
                <a:ea typeface="+mn-ea"/>
                <a:cs typeface="+mn-cs"/>
                <a:sym typeface="Helvetica Neue"/>
              </a:rPr>
              <a:t>(t)</a:t>
            </a:r>
            <a:endParaRPr kumimoji="0" lang="en-CA" sz="1800" b="0" i="0" u="none" strike="noStrike" cap="none" spc="0" normalizeH="0" baseline="0" dirty="0">
              <a:ln>
                <a:noFill/>
              </a:ln>
              <a:solidFill>
                <a:schemeClr val="tx2"/>
              </a:solidFill>
              <a:effectLst/>
              <a:uFillTx/>
              <a:latin typeface="+mn-lt"/>
              <a:ea typeface="+mn-ea"/>
              <a:cs typeface="+mn-cs"/>
              <a:sym typeface="Helvetica Neue"/>
            </a:endParaRPr>
          </a:p>
        </p:txBody>
      </p:sp>
      <p:sp>
        <p:nvSpPr>
          <p:cNvPr id="27" name="TextBox 26">
            <a:extLst>
              <a:ext uri="{FF2B5EF4-FFF2-40B4-BE49-F238E27FC236}">
                <a16:creationId xmlns:a16="http://schemas.microsoft.com/office/drawing/2014/main" id="{5B0C0343-F42D-B003-3AB7-581FDC19B84B}"/>
              </a:ext>
            </a:extLst>
          </p:cNvPr>
          <p:cNvSpPr txBox="1"/>
          <p:nvPr/>
        </p:nvSpPr>
        <p:spPr>
          <a:xfrm>
            <a:off x="1248482" y="3031943"/>
            <a:ext cx="1771224"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2438338">
              <a:lnSpc>
                <a:spcPct val="100000"/>
              </a:lnSpc>
              <a:spcBef>
                <a:spcPts val="0"/>
              </a:spcBef>
            </a:pPr>
            <a:r>
              <a:rPr kumimoji="0" lang="en-CA" sz="1800" b="0" i="0" u="none" strike="noStrike" cap="none" spc="0" normalizeH="0" baseline="0" dirty="0">
                <a:ln>
                  <a:noFill/>
                </a:ln>
                <a:solidFill>
                  <a:schemeClr val="tx1"/>
                </a:solidFill>
                <a:effectLst/>
                <a:uFillTx/>
                <a:latin typeface="+mn-lt"/>
                <a:ea typeface="+mn-ea"/>
                <a:cs typeface="+mn-cs"/>
                <a:sym typeface="Helvetica Neue"/>
              </a:rPr>
              <a:t>H</a:t>
            </a:r>
            <a:r>
              <a:rPr lang="en-CA" sz="1800" baseline="-25000" dirty="0">
                <a:solidFill>
                  <a:schemeClr val="tx1"/>
                </a:solidFill>
              </a:rPr>
              <a:t>TEI</a:t>
            </a:r>
            <a:r>
              <a:rPr kumimoji="0" lang="en-CA" sz="1800" b="0" i="0" u="none" strike="noStrike" cap="none" spc="0" normalizeH="0" baseline="0" dirty="0">
                <a:ln>
                  <a:noFill/>
                </a:ln>
                <a:solidFill>
                  <a:schemeClr val="tx1"/>
                </a:solidFill>
                <a:effectLst/>
                <a:uFillTx/>
                <a:latin typeface="+mn-lt"/>
                <a:ea typeface="+mn-ea"/>
                <a:cs typeface="+mn-cs"/>
                <a:sym typeface="Helvetica Neue"/>
              </a:rPr>
              <a:t>(t) * </a:t>
            </a:r>
            <a:r>
              <a:rPr lang="en-CA" sz="1800" dirty="0" err="1">
                <a:solidFill>
                  <a:schemeClr val="tx1"/>
                </a:solidFill>
              </a:rPr>
              <a:t>g</a:t>
            </a:r>
            <a:r>
              <a:rPr lang="en-CA" sz="1800" baseline="-25000" dirty="0" err="1">
                <a:solidFill>
                  <a:schemeClr val="tx1"/>
                </a:solidFill>
              </a:rPr>
              <a:t>TEG</a:t>
            </a:r>
            <a:r>
              <a:rPr lang="en-CA" sz="1800" dirty="0">
                <a:solidFill>
                  <a:schemeClr val="tx1"/>
                </a:solidFill>
              </a:rPr>
              <a:t>[x</a:t>
            </a:r>
            <a:r>
              <a:rPr kumimoji="0" lang="en-CA" sz="1800" b="0" i="0" u="none" strike="noStrike" cap="none" spc="0" normalizeH="0" baseline="0" dirty="0">
                <a:ln>
                  <a:noFill/>
                </a:ln>
                <a:solidFill>
                  <a:schemeClr val="tx1"/>
                </a:solidFill>
                <a:effectLst/>
                <a:uFillTx/>
                <a:latin typeface="+mn-lt"/>
                <a:ea typeface="+mn-ea"/>
                <a:cs typeface="+mn-cs"/>
                <a:sym typeface="Helvetica Neue"/>
              </a:rPr>
              <a:t>(t)]</a:t>
            </a:r>
          </a:p>
        </p:txBody>
      </p:sp>
      <p:sp>
        <p:nvSpPr>
          <p:cNvPr id="28" name="Arrow: Left-Right-Up 27">
            <a:extLst>
              <a:ext uri="{FF2B5EF4-FFF2-40B4-BE49-F238E27FC236}">
                <a16:creationId xmlns:a16="http://schemas.microsoft.com/office/drawing/2014/main" id="{818919EF-D88F-BCFC-BE47-F76D38B9C0CB}"/>
              </a:ext>
            </a:extLst>
          </p:cNvPr>
          <p:cNvSpPr/>
          <p:nvPr/>
        </p:nvSpPr>
        <p:spPr>
          <a:xfrm rot="5400000">
            <a:off x="3867894" y="1504386"/>
            <a:ext cx="566871" cy="4808152"/>
          </a:xfrm>
          <a:prstGeom prst="leftRightUpArrow">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A"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2" name="TextBox 31">
            <a:extLst>
              <a:ext uri="{FF2B5EF4-FFF2-40B4-BE49-F238E27FC236}">
                <a16:creationId xmlns:a16="http://schemas.microsoft.com/office/drawing/2014/main" id="{E5A6D5AA-3D3E-9ED9-74C6-42BA3504D048}"/>
              </a:ext>
            </a:extLst>
          </p:cNvPr>
          <p:cNvSpPr txBox="1"/>
          <p:nvPr/>
        </p:nvSpPr>
        <p:spPr>
          <a:xfrm>
            <a:off x="2599673" y="3995222"/>
            <a:ext cx="2196435"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2438338">
              <a:lnSpc>
                <a:spcPct val="100000"/>
              </a:lnSpc>
              <a:spcBef>
                <a:spcPts val="0"/>
              </a:spcBef>
            </a:pPr>
            <a:r>
              <a:rPr kumimoji="0" lang="en-CA" sz="1600" b="0" i="0" u="none" strike="noStrike" cap="none" spc="0" normalizeH="0" baseline="0" dirty="0">
                <a:ln>
                  <a:noFill/>
                </a:ln>
                <a:solidFill>
                  <a:schemeClr val="accent1"/>
                </a:solidFill>
                <a:effectLst/>
                <a:uFillTx/>
                <a:latin typeface="+mn-lt"/>
                <a:ea typeface="+mn-ea"/>
                <a:cs typeface="+mn-cs"/>
                <a:sym typeface="Helvetica Neue"/>
              </a:rPr>
              <a:t>H</a:t>
            </a:r>
            <a:r>
              <a:rPr lang="en-CA" sz="1600" baseline="-25000" dirty="0">
                <a:solidFill>
                  <a:schemeClr val="accent1"/>
                </a:solidFill>
              </a:rPr>
              <a:t>REI</a:t>
            </a:r>
            <a:r>
              <a:rPr kumimoji="0" lang="en-CA" sz="1600" b="0" i="0" u="none" strike="noStrike" cap="none" spc="0" normalizeH="0" baseline="0" dirty="0">
                <a:ln>
                  <a:noFill/>
                </a:ln>
                <a:solidFill>
                  <a:schemeClr val="accent1"/>
                </a:solidFill>
                <a:effectLst/>
                <a:uFillTx/>
                <a:latin typeface="+mn-lt"/>
                <a:ea typeface="+mn-ea"/>
                <a:cs typeface="+mn-cs"/>
                <a:sym typeface="Helvetica Neue"/>
              </a:rPr>
              <a:t>(t) </a:t>
            </a:r>
            <a:r>
              <a:rPr kumimoji="0" lang="en-CA" sz="1600" b="0" i="0" u="none" strike="noStrike" cap="none" spc="0" normalizeH="0" baseline="0" dirty="0">
                <a:ln>
                  <a:noFill/>
                </a:ln>
                <a:solidFill>
                  <a:schemeClr val="tx1"/>
                </a:solidFill>
                <a:effectLst/>
                <a:uFillTx/>
                <a:latin typeface="+mn-lt"/>
                <a:ea typeface="+mn-ea"/>
                <a:cs typeface="+mn-cs"/>
                <a:sym typeface="Helvetica Neue"/>
              </a:rPr>
              <a:t>*</a:t>
            </a:r>
            <a:r>
              <a:rPr kumimoji="0" lang="en-CA" sz="1600" b="0" i="0" u="none" strike="noStrike" cap="none" spc="0" normalizeH="0" baseline="0" dirty="0">
                <a:ln>
                  <a:noFill/>
                </a:ln>
                <a:solidFill>
                  <a:srgbClr val="FF0000"/>
                </a:solidFill>
                <a:effectLst/>
                <a:uFillTx/>
                <a:latin typeface="+mn-lt"/>
                <a:ea typeface="+mn-ea"/>
                <a:cs typeface="+mn-cs"/>
                <a:sym typeface="Helvetica Neue"/>
              </a:rPr>
              <a:t>H</a:t>
            </a:r>
            <a:r>
              <a:rPr kumimoji="0" lang="en-CA" sz="1600" b="0" i="0" u="none" strike="noStrike" cap="none" spc="0" normalizeH="0" baseline="-25000" dirty="0">
                <a:ln>
                  <a:noFill/>
                </a:ln>
                <a:solidFill>
                  <a:srgbClr val="FF0000"/>
                </a:solidFill>
                <a:effectLst/>
                <a:uFillTx/>
                <a:latin typeface="+mn-lt"/>
                <a:ea typeface="+mn-ea"/>
                <a:cs typeface="+mn-cs"/>
                <a:sym typeface="Helvetica Neue"/>
              </a:rPr>
              <a:t>AC</a:t>
            </a:r>
            <a:r>
              <a:rPr kumimoji="0" lang="en-CA" sz="1600" b="0" i="0" u="none" strike="noStrike" cap="none" spc="0" normalizeH="0" baseline="0" dirty="0">
                <a:ln>
                  <a:noFill/>
                </a:ln>
                <a:solidFill>
                  <a:srgbClr val="FF0000"/>
                </a:solidFill>
                <a:effectLst/>
                <a:uFillTx/>
                <a:latin typeface="+mn-lt"/>
                <a:ea typeface="+mn-ea"/>
                <a:cs typeface="+mn-cs"/>
                <a:sym typeface="Helvetica Neue"/>
              </a:rPr>
              <a:t>(t) </a:t>
            </a:r>
            <a:r>
              <a:rPr kumimoji="0" lang="en-CA" sz="1600" b="0" i="0" u="none" strike="noStrike" cap="none" spc="0" normalizeH="0" baseline="0" dirty="0">
                <a:ln>
                  <a:noFill/>
                </a:ln>
                <a:solidFill>
                  <a:schemeClr val="tx1"/>
                </a:solidFill>
                <a:effectLst/>
                <a:uFillTx/>
                <a:latin typeface="+mn-lt"/>
                <a:ea typeface="+mn-ea"/>
                <a:cs typeface="+mn-cs"/>
                <a:sym typeface="Helvetica Neue"/>
              </a:rPr>
              <a:t>* </a:t>
            </a:r>
            <a:r>
              <a:rPr lang="en-CA" sz="1600" dirty="0" err="1">
                <a:solidFill>
                  <a:schemeClr val="tx1"/>
                </a:solidFill>
              </a:rPr>
              <a:t>g</a:t>
            </a:r>
            <a:r>
              <a:rPr lang="en-CA" sz="1600" baseline="-25000" dirty="0" err="1">
                <a:solidFill>
                  <a:schemeClr val="tx1"/>
                </a:solidFill>
              </a:rPr>
              <a:t>TEG</a:t>
            </a:r>
            <a:r>
              <a:rPr lang="en-CA" sz="1600" dirty="0">
                <a:solidFill>
                  <a:schemeClr val="tx1"/>
                </a:solidFill>
              </a:rPr>
              <a:t>[x</a:t>
            </a:r>
            <a:r>
              <a:rPr kumimoji="0" lang="en-CA" sz="1600" b="0" i="0" u="none" strike="noStrike" cap="none" spc="0" normalizeH="0" baseline="0" dirty="0">
                <a:ln>
                  <a:noFill/>
                </a:ln>
                <a:solidFill>
                  <a:schemeClr val="tx1"/>
                </a:solidFill>
                <a:effectLst/>
                <a:uFillTx/>
                <a:latin typeface="+mn-lt"/>
                <a:ea typeface="+mn-ea"/>
                <a:cs typeface="+mn-cs"/>
                <a:sym typeface="Helvetica Neue"/>
              </a:rPr>
              <a:t>(t)]</a:t>
            </a:r>
          </a:p>
        </p:txBody>
      </p:sp>
      <p:pic>
        <p:nvPicPr>
          <p:cNvPr id="34" name="Picture 33">
            <a:extLst>
              <a:ext uri="{FF2B5EF4-FFF2-40B4-BE49-F238E27FC236}">
                <a16:creationId xmlns:a16="http://schemas.microsoft.com/office/drawing/2014/main" id="{AAF24CFE-D197-8600-3B0F-CCADEBDE940B}"/>
              </a:ext>
            </a:extLst>
          </p:cNvPr>
          <p:cNvPicPr>
            <a:picLocks noChangeAspect="1"/>
          </p:cNvPicPr>
          <p:nvPr/>
        </p:nvPicPr>
        <p:blipFill>
          <a:blip r:embed="rId5"/>
          <a:stretch>
            <a:fillRect/>
          </a:stretch>
        </p:blipFill>
        <p:spPr>
          <a:xfrm>
            <a:off x="9108777" y="2607696"/>
            <a:ext cx="2867544" cy="2475492"/>
          </a:xfrm>
          <a:prstGeom prst="rect">
            <a:avLst/>
          </a:prstGeom>
        </p:spPr>
      </p:pic>
      <p:pic>
        <p:nvPicPr>
          <p:cNvPr id="35" name="Picture 34">
            <a:extLst>
              <a:ext uri="{FF2B5EF4-FFF2-40B4-BE49-F238E27FC236}">
                <a16:creationId xmlns:a16="http://schemas.microsoft.com/office/drawing/2014/main" id="{378C5406-AEF9-BA25-3780-97FEAF7217F1}"/>
              </a:ext>
            </a:extLst>
          </p:cNvPr>
          <p:cNvPicPr>
            <a:picLocks noChangeAspect="1"/>
          </p:cNvPicPr>
          <p:nvPr/>
        </p:nvPicPr>
        <p:blipFill>
          <a:blip r:embed="rId6"/>
          <a:stretch>
            <a:fillRect/>
          </a:stretch>
        </p:blipFill>
        <p:spPr>
          <a:xfrm>
            <a:off x="7144273" y="1944513"/>
            <a:ext cx="1071552" cy="945487"/>
          </a:xfrm>
          <a:prstGeom prst="rect">
            <a:avLst/>
          </a:prstGeom>
        </p:spPr>
      </p:pic>
      <p:sp>
        <p:nvSpPr>
          <p:cNvPr id="36" name="TextBox 35">
            <a:extLst>
              <a:ext uri="{FF2B5EF4-FFF2-40B4-BE49-F238E27FC236}">
                <a16:creationId xmlns:a16="http://schemas.microsoft.com/office/drawing/2014/main" id="{BA013829-F79D-E95C-42A8-10DF79F839D5}"/>
              </a:ext>
            </a:extLst>
          </p:cNvPr>
          <p:cNvSpPr txBox="1"/>
          <p:nvPr/>
        </p:nvSpPr>
        <p:spPr>
          <a:xfrm>
            <a:off x="6844108" y="1663196"/>
            <a:ext cx="1607812"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CA" sz="1400" b="0" i="0" u="none" strike="noStrike" cap="none" spc="0" normalizeH="0" baseline="0" dirty="0">
                <a:ln>
                  <a:noFill/>
                </a:ln>
                <a:solidFill>
                  <a:schemeClr val="tx1"/>
                </a:solidFill>
                <a:effectLst/>
                <a:uFillTx/>
                <a:latin typeface="+mn-lt"/>
                <a:ea typeface="+mn-ea"/>
                <a:cs typeface="+mn-cs"/>
                <a:sym typeface="Helvetica Neue"/>
              </a:rPr>
              <a:t>Tx FFE taps settings</a:t>
            </a:r>
          </a:p>
        </p:txBody>
      </p:sp>
    </p:spTree>
    <p:extLst>
      <p:ext uri="{BB962C8B-B14F-4D97-AF65-F5344CB8AC3E}">
        <p14:creationId xmlns:p14="http://schemas.microsoft.com/office/powerpoint/2010/main" val="2744814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679159" y="311791"/>
            <a:ext cx="11263074" cy="1036345"/>
          </a:xfrm>
        </p:spPr>
        <p:txBody>
          <a:bodyPr>
            <a:normAutofit/>
          </a:bodyPr>
          <a:lstStyle/>
          <a:p>
            <a:r>
              <a:rPr lang="en-US" dirty="0"/>
              <a:t>I/O Modeling</a:t>
            </a:r>
          </a:p>
        </p:txBody>
      </p:sp>
      <p:sp>
        <p:nvSpPr>
          <p:cNvPr id="3" name="TextBox 2">
            <a:extLst>
              <a:ext uri="{FF2B5EF4-FFF2-40B4-BE49-F238E27FC236}">
                <a16:creationId xmlns:a16="http://schemas.microsoft.com/office/drawing/2014/main" id="{0DE4A0A0-9BCD-A250-DAA4-BDD77E4A7275}"/>
              </a:ext>
            </a:extLst>
          </p:cNvPr>
          <p:cNvSpPr txBox="1"/>
          <p:nvPr/>
        </p:nvSpPr>
        <p:spPr>
          <a:xfrm>
            <a:off x="393010" y="1456308"/>
            <a:ext cx="10667999" cy="4856714"/>
          </a:xfrm>
          <a:prstGeom prst="rect">
            <a:avLst/>
          </a:prstGeom>
          <a:noFill/>
        </p:spPr>
        <p:txBody>
          <a:bodyPr wrap="square">
            <a:spAutoFit/>
          </a:bodyPr>
          <a:lstStyle/>
          <a:p>
            <a:pPr marL="457200" indent="-457200">
              <a:lnSpc>
                <a:spcPct val="90000"/>
              </a:lnSpc>
              <a:buFont typeface="Wingdings" panose="05000000000000000000" pitchFamily="2" charset="2"/>
              <a:buChar char="§"/>
            </a:pPr>
            <a:r>
              <a:rPr lang="en-US" altLang="en-US" sz="2800" dirty="0"/>
              <a:t>SPICE</a:t>
            </a:r>
          </a:p>
          <a:p>
            <a:pPr marL="685800" lvl="1" indent="-342900">
              <a:lnSpc>
                <a:spcPct val="90000"/>
              </a:lnSpc>
              <a:buFont typeface="Arial" panose="020B0604020202020204" pitchFamily="34" charset="0"/>
              <a:buChar char="•"/>
            </a:pPr>
            <a:r>
              <a:rPr lang="en-US" altLang="en-US" sz="2400" dirty="0"/>
              <a:t>Models buffers on silicon level</a:t>
            </a:r>
          </a:p>
          <a:p>
            <a:pPr marL="1371600" lvl="3" indent="-342900">
              <a:lnSpc>
                <a:spcPct val="90000"/>
              </a:lnSpc>
              <a:buFont typeface="Arial" panose="020B0604020202020204" pitchFamily="34" charset="0"/>
              <a:buChar char="•"/>
            </a:pPr>
            <a:r>
              <a:rPr lang="en-US" altLang="en-US" sz="2000" dirty="0"/>
              <a:t>i.e. transistor geometries</a:t>
            </a:r>
          </a:p>
          <a:p>
            <a:pPr marL="685800" lvl="1" indent="-342900">
              <a:lnSpc>
                <a:spcPct val="90000"/>
              </a:lnSpc>
              <a:buFont typeface="Arial" panose="020B0604020202020204" pitchFamily="34" charset="0"/>
              <a:buChar char="•"/>
            </a:pPr>
            <a:r>
              <a:rPr lang="en-US" altLang="en-US" sz="2400" dirty="0"/>
              <a:t>Contains IP</a:t>
            </a:r>
          </a:p>
          <a:p>
            <a:pPr marL="685800" lvl="1" indent="-342900">
              <a:lnSpc>
                <a:spcPct val="90000"/>
              </a:lnSpc>
              <a:buFont typeface="Arial" panose="020B0604020202020204" pitchFamily="34" charset="0"/>
              <a:buChar char="•"/>
            </a:pPr>
            <a:r>
              <a:rPr lang="en-US" altLang="en-US" sz="2400" dirty="0"/>
              <a:t>Allows for great flexibility</a:t>
            </a:r>
          </a:p>
          <a:p>
            <a:pPr marL="685800" lvl="1" indent="-342900">
              <a:lnSpc>
                <a:spcPct val="90000"/>
              </a:lnSpc>
              <a:buFont typeface="Arial" panose="020B0604020202020204" pitchFamily="34" charset="0"/>
              <a:buChar char="•"/>
            </a:pPr>
            <a:r>
              <a:rPr lang="en-US" altLang="en-US" sz="2400" dirty="0"/>
              <a:t>Hours to simulate 100s of bits</a:t>
            </a:r>
          </a:p>
          <a:p>
            <a:pPr marL="457200" indent="-457200">
              <a:lnSpc>
                <a:spcPct val="90000"/>
              </a:lnSpc>
              <a:buFont typeface="Wingdings" panose="05000000000000000000" pitchFamily="2" charset="2"/>
              <a:buChar char="§"/>
            </a:pPr>
            <a:r>
              <a:rPr lang="en-US" altLang="en-US" sz="2800" dirty="0"/>
              <a:t>IBIS</a:t>
            </a:r>
          </a:p>
          <a:p>
            <a:pPr marL="685800" lvl="1" indent="-342900">
              <a:lnSpc>
                <a:spcPct val="90000"/>
              </a:lnSpc>
              <a:buFont typeface="Arial" panose="020B0604020202020204" pitchFamily="34" charset="0"/>
              <a:buChar char="•"/>
            </a:pPr>
            <a:r>
              <a:rPr lang="en-US" altLang="en-US" sz="2400" dirty="0"/>
              <a:t>Originally started in early 90s to overcome above issues</a:t>
            </a:r>
          </a:p>
          <a:p>
            <a:pPr marL="1371600" lvl="3" indent="-342900">
              <a:lnSpc>
                <a:spcPct val="90000"/>
              </a:lnSpc>
              <a:buFont typeface="Arial" panose="020B0604020202020204" pitchFamily="34" charset="0"/>
              <a:buChar char="•"/>
            </a:pPr>
            <a:r>
              <a:rPr lang="en-US" altLang="en-US" sz="2000" dirty="0"/>
              <a:t>Used for modeling more basic I/</a:t>
            </a:r>
            <a:r>
              <a:rPr lang="en-US" altLang="en-US" sz="2000" dirty="0" err="1"/>
              <a:t>Os</a:t>
            </a:r>
            <a:endParaRPr lang="en-US" altLang="en-US" sz="2000" dirty="0"/>
          </a:p>
          <a:p>
            <a:pPr marL="685800" lvl="1" indent="-342900">
              <a:lnSpc>
                <a:spcPct val="90000"/>
              </a:lnSpc>
              <a:buFont typeface="Arial" panose="020B0604020202020204" pitchFamily="34" charset="0"/>
              <a:buChar char="•"/>
            </a:pPr>
            <a:r>
              <a:rPr lang="en-US" altLang="en-US" sz="2400" dirty="0"/>
              <a:t>In 2004 IBIS version 4.1 added support for multiple languages to allow for SERDES modeling</a:t>
            </a:r>
          </a:p>
          <a:p>
            <a:pPr marL="1314450" lvl="3" indent="-285750">
              <a:lnSpc>
                <a:spcPct val="90000"/>
              </a:lnSpc>
              <a:buFont typeface="Arial" panose="020B0604020202020204" pitchFamily="34" charset="0"/>
              <a:buChar char="•"/>
            </a:pPr>
            <a:r>
              <a:rPr lang="en-US" altLang="en-US" sz="1800" dirty="0"/>
              <a:t>SPICE</a:t>
            </a:r>
          </a:p>
          <a:p>
            <a:pPr marL="1314450" lvl="3" indent="-285750">
              <a:lnSpc>
                <a:spcPct val="90000"/>
              </a:lnSpc>
              <a:buFont typeface="Arial" panose="020B0604020202020204" pitchFamily="34" charset="0"/>
              <a:buChar char="•"/>
            </a:pPr>
            <a:r>
              <a:rPr lang="en-US" altLang="en-US" sz="1800" dirty="0"/>
              <a:t>VHDL-AMS/Verilog-AMS</a:t>
            </a:r>
          </a:p>
          <a:p>
            <a:pPr marL="1714500" lvl="4" indent="-342900">
              <a:lnSpc>
                <a:spcPct val="90000"/>
              </a:lnSpc>
              <a:buFont typeface="Arial" panose="020B0604020202020204" pitchFamily="34" charset="0"/>
              <a:buChar char="•"/>
            </a:pPr>
            <a:r>
              <a:rPr lang="en-US" altLang="en-US" sz="2000" dirty="0"/>
              <a:t>Flexibility of SPICE with greater performance</a:t>
            </a:r>
          </a:p>
          <a:p>
            <a:pPr marL="685800" lvl="1" indent="-342900">
              <a:lnSpc>
                <a:spcPct val="90000"/>
              </a:lnSpc>
              <a:buFont typeface="Arial" panose="020B0604020202020204" pitchFamily="34" charset="0"/>
              <a:buChar char="•"/>
            </a:pPr>
            <a:r>
              <a:rPr lang="en-US" altLang="en-US" sz="2400" dirty="0"/>
              <a:t>IBIS-AMI was created as another option for SERDES</a:t>
            </a:r>
          </a:p>
        </p:txBody>
      </p:sp>
      <p:pic>
        <p:nvPicPr>
          <p:cNvPr id="5" name="Picture 5">
            <a:extLst>
              <a:ext uri="{FF2B5EF4-FFF2-40B4-BE49-F238E27FC236}">
                <a16:creationId xmlns:a16="http://schemas.microsoft.com/office/drawing/2014/main" id="{ED4CD8DE-8E6B-47AD-C316-531EEE535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9743" y="1293860"/>
            <a:ext cx="4491266" cy="2324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1079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71283" y="316295"/>
            <a:ext cx="11263074" cy="1036345"/>
          </a:xfrm>
        </p:spPr>
        <p:txBody>
          <a:bodyPr>
            <a:normAutofit/>
          </a:bodyPr>
          <a:lstStyle/>
          <a:p>
            <a:r>
              <a:rPr lang="en-US" dirty="0"/>
              <a:t>Useful Links</a:t>
            </a:r>
          </a:p>
        </p:txBody>
      </p:sp>
      <p:sp>
        <p:nvSpPr>
          <p:cNvPr id="3" name="Content Placeholder 2">
            <a:extLst>
              <a:ext uri="{FF2B5EF4-FFF2-40B4-BE49-F238E27FC236}">
                <a16:creationId xmlns:a16="http://schemas.microsoft.com/office/drawing/2014/main" id="{00969217-EE2F-0A52-8DDF-E94E8A97E92D}"/>
              </a:ext>
            </a:extLst>
          </p:cNvPr>
          <p:cNvSpPr>
            <a:spLocks noGrp="1"/>
          </p:cNvSpPr>
          <p:nvPr>
            <p:ph idx="1"/>
          </p:nvPr>
        </p:nvSpPr>
        <p:spPr>
          <a:xfrm>
            <a:off x="379702" y="1206251"/>
            <a:ext cx="11304413" cy="5380195"/>
          </a:xfrm>
        </p:spPr>
        <p:txBody>
          <a:bodyPr>
            <a:normAutofit/>
          </a:bodyPr>
          <a:lstStyle/>
          <a:p>
            <a:pPr>
              <a:buFont typeface="Wingdings" panose="05000000000000000000" pitchFamily="2" charset="2"/>
              <a:buChar char="§"/>
            </a:pPr>
            <a:r>
              <a:rPr lang="en-US" sz="2400" dirty="0"/>
              <a:t>I</a:t>
            </a:r>
            <a:r>
              <a:rPr lang="en-CA" sz="2400" dirty="0"/>
              <a:t>BIS Open Forum: </a:t>
            </a:r>
            <a:r>
              <a:rPr lang="en-CA" sz="2400" dirty="0">
                <a:hlinkClick r:id="rId2"/>
              </a:rPr>
              <a:t>https://ibis.org/</a:t>
            </a:r>
            <a:endParaRPr lang="en-CA" sz="2400" dirty="0"/>
          </a:p>
          <a:p>
            <a:pPr>
              <a:buFont typeface="Wingdings" panose="05000000000000000000" pitchFamily="2" charset="2"/>
              <a:buChar char="§"/>
            </a:pPr>
            <a:r>
              <a:rPr lang="en-CA" sz="2400" dirty="0">
                <a:hlinkClick r:id="rId3"/>
              </a:rPr>
              <a:t>https://www.analog.com/en/resources/analog-dialogue/articles/spice-vs-ibis-choosing-the-more-appropriate-model-for-your-circuit.html</a:t>
            </a:r>
          </a:p>
          <a:p>
            <a:pPr>
              <a:buFont typeface="Wingdings" panose="05000000000000000000" pitchFamily="2" charset="2"/>
              <a:buChar char="§"/>
            </a:pPr>
            <a:r>
              <a:rPr lang="en-CA" sz="2400" dirty="0">
                <a:hlinkClick r:id="rId3"/>
              </a:rPr>
              <a:t>https://www.analog.com/en/resources/analog-dialogue/articles/ibis-modeling-part-1-why-ibis-modeling-is-critical-to-the-success-of-your-design.html</a:t>
            </a:r>
            <a:endParaRPr lang="en-CA" sz="2400" dirty="0"/>
          </a:p>
          <a:p>
            <a:pPr>
              <a:buFont typeface="Wingdings" panose="05000000000000000000" pitchFamily="2" charset="2"/>
              <a:buChar char="§"/>
            </a:pPr>
            <a:r>
              <a:rPr lang="en-CA" sz="2400" dirty="0">
                <a:hlinkClick r:id="rId4"/>
              </a:rPr>
              <a:t>https://www.analog.com/en/resources/analog-dialogue/articles/ibis-modeling-part-2-why-and-how-to-create-your-own-ibis-model.html</a:t>
            </a:r>
            <a:endParaRPr lang="en-CA" sz="2400" dirty="0"/>
          </a:p>
          <a:p>
            <a:pPr>
              <a:buFont typeface="Wingdings" panose="05000000000000000000" pitchFamily="2" charset="2"/>
              <a:buChar char="§"/>
            </a:pPr>
            <a:r>
              <a:rPr lang="en-CA" sz="2400" dirty="0">
                <a:hlinkClick r:id="rId5"/>
              </a:rPr>
              <a:t>https://www.analog.com/en/resources/analog-dialogue/articles/ibis-modeling-part-3-how-to-achieve-a-quality-level-3-ibis-model-through-bench-measurement.html</a:t>
            </a:r>
            <a:endParaRPr lang="en-CA" sz="2400" dirty="0"/>
          </a:p>
          <a:p>
            <a:pPr>
              <a:buFont typeface="Wingdings" panose="05000000000000000000" pitchFamily="2" charset="2"/>
              <a:buChar char="§"/>
            </a:pPr>
            <a:r>
              <a:rPr lang="en-CA" sz="2400" dirty="0">
                <a:hlinkClick r:id="rId6"/>
              </a:rPr>
              <a:t>https://www.mathworks.com/discovery/ibis-ami.html</a:t>
            </a:r>
            <a:endParaRPr lang="en-CA" sz="2400" dirty="0"/>
          </a:p>
          <a:p>
            <a:pPr>
              <a:buFont typeface="Wingdings" panose="05000000000000000000" pitchFamily="2" charset="2"/>
              <a:buChar char="§"/>
            </a:pPr>
            <a:r>
              <a:rPr lang="en-CA" sz="2400" dirty="0">
                <a:hlinkClick r:id="rId7"/>
              </a:rPr>
              <a:t>https://www.keysight.com/us/en/lib/resources/webcasts/ibisami-modeling-fundamentals-3111611.html</a:t>
            </a:r>
            <a:endParaRPr lang="en-CA" sz="2400" dirty="0"/>
          </a:p>
          <a:p>
            <a:pPr>
              <a:buFont typeface="Wingdings" panose="05000000000000000000" pitchFamily="2" charset="2"/>
              <a:buChar char="§"/>
            </a:pPr>
            <a:endParaRPr lang="en-CA" sz="2400" dirty="0"/>
          </a:p>
        </p:txBody>
      </p:sp>
    </p:spTree>
    <p:extLst>
      <p:ext uri="{BB962C8B-B14F-4D97-AF65-F5344CB8AC3E}">
        <p14:creationId xmlns:p14="http://schemas.microsoft.com/office/powerpoint/2010/main" val="10635679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969217-EE2F-0A52-8DDF-E94E8A97E92D}"/>
              </a:ext>
            </a:extLst>
          </p:cNvPr>
          <p:cNvSpPr>
            <a:spLocks noGrp="1"/>
          </p:cNvSpPr>
          <p:nvPr>
            <p:ph idx="1"/>
          </p:nvPr>
        </p:nvSpPr>
        <p:spPr>
          <a:xfrm>
            <a:off x="429944" y="1281614"/>
            <a:ext cx="11304413" cy="5380195"/>
          </a:xfrm>
        </p:spPr>
        <p:txBody>
          <a:bodyPr>
            <a:normAutofit/>
          </a:bodyPr>
          <a:lstStyle/>
          <a:p>
            <a:pPr marL="0" indent="0" algn="ctr">
              <a:buNone/>
            </a:pPr>
            <a:endParaRPr lang="en-US" sz="2400" dirty="0"/>
          </a:p>
          <a:p>
            <a:pPr marL="0" indent="0" algn="ctr">
              <a:buNone/>
            </a:pPr>
            <a:endParaRPr lang="en-US" sz="2400" b="1" dirty="0"/>
          </a:p>
          <a:p>
            <a:pPr marL="0" indent="0" algn="ctr">
              <a:buNone/>
            </a:pPr>
            <a:endParaRPr lang="en-US" sz="2400" b="1" dirty="0"/>
          </a:p>
          <a:p>
            <a:pPr marL="0" indent="0" algn="ctr">
              <a:buNone/>
            </a:pPr>
            <a:r>
              <a:rPr lang="en-US" sz="4800" b="1" dirty="0"/>
              <a:t>(JEDEC) Channel Operating Margin </a:t>
            </a:r>
          </a:p>
          <a:p>
            <a:pPr marL="0" indent="0" algn="ctr">
              <a:buNone/>
            </a:pPr>
            <a:r>
              <a:rPr lang="en-US" sz="4800" b="1" dirty="0"/>
              <a:t>(J)COM</a:t>
            </a:r>
          </a:p>
          <a:p>
            <a:pPr marL="0" indent="0">
              <a:buNone/>
            </a:pPr>
            <a:r>
              <a:rPr lang="en-US" sz="2400" dirty="0"/>
              <a:t> </a:t>
            </a:r>
            <a:endParaRPr lang="en-CA" sz="2400" dirty="0"/>
          </a:p>
        </p:txBody>
      </p:sp>
    </p:spTree>
    <p:extLst>
      <p:ext uri="{BB962C8B-B14F-4D97-AF65-F5344CB8AC3E}">
        <p14:creationId xmlns:p14="http://schemas.microsoft.com/office/powerpoint/2010/main" val="27971507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71283" y="316295"/>
            <a:ext cx="11263074" cy="1036345"/>
          </a:xfrm>
        </p:spPr>
        <p:txBody>
          <a:bodyPr>
            <a:normAutofit/>
          </a:bodyPr>
          <a:lstStyle/>
          <a:p>
            <a:r>
              <a:rPr lang="en-US" dirty="0"/>
              <a:t>IEEE COM Timeline</a:t>
            </a:r>
          </a:p>
        </p:txBody>
      </p:sp>
      <p:pic>
        <p:nvPicPr>
          <p:cNvPr id="4" name="Picture 2">
            <a:extLst>
              <a:ext uri="{FF2B5EF4-FFF2-40B4-BE49-F238E27FC236}">
                <a16:creationId xmlns:a16="http://schemas.microsoft.com/office/drawing/2014/main" id="{684E6EA0-8F7E-D989-6ACE-62E3FFCDC6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767" y="1352640"/>
            <a:ext cx="10077238" cy="4847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00747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71283" y="316295"/>
            <a:ext cx="11263074" cy="1036345"/>
          </a:xfrm>
        </p:spPr>
        <p:txBody>
          <a:bodyPr>
            <a:normAutofit/>
          </a:bodyPr>
          <a:lstStyle/>
          <a:p>
            <a:r>
              <a:rPr lang="en-US" dirty="0"/>
              <a:t>Channel Operating Margin</a:t>
            </a:r>
          </a:p>
        </p:txBody>
      </p:sp>
      <p:sp>
        <p:nvSpPr>
          <p:cNvPr id="3" name="Content Placeholder 2">
            <a:extLst>
              <a:ext uri="{FF2B5EF4-FFF2-40B4-BE49-F238E27FC236}">
                <a16:creationId xmlns:a16="http://schemas.microsoft.com/office/drawing/2014/main" id="{00969217-EE2F-0A52-8DDF-E94E8A97E92D}"/>
              </a:ext>
            </a:extLst>
          </p:cNvPr>
          <p:cNvSpPr>
            <a:spLocks noGrp="1"/>
          </p:cNvSpPr>
          <p:nvPr>
            <p:ph idx="1"/>
          </p:nvPr>
        </p:nvSpPr>
        <p:spPr>
          <a:xfrm>
            <a:off x="379702" y="1206251"/>
            <a:ext cx="11304413" cy="5380195"/>
          </a:xfrm>
        </p:spPr>
        <p:txBody>
          <a:bodyPr>
            <a:normAutofit/>
          </a:bodyPr>
          <a:lstStyle/>
          <a:p>
            <a:pPr>
              <a:buFont typeface="Wingdings" panose="05000000000000000000" pitchFamily="2" charset="2"/>
              <a:buChar char="§"/>
            </a:pPr>
            <a:r>
              <a:rPr lang="en-US" sz="2600" dirty="0"/>
              <a:t>IEEE P802.3bj has attempted to solve unification of TX, RX and channel specification using time domain specification</a:t>
            </a:r>
          </a:p>
          <a:p>
            <a:pPr>
              <a:buFont typeface="Wingdings" panose="05000000000000000000" pitchFamily="2" charset="2"/>
              <a:buChar char="§"/>
            </a:pPr>
            <a:r>
              <a:rPr lang="en-US" sz="2600" dirty="0"/>
              <a:t>COM computation algorithm </a:t>
            </a:r>
          </a:p>
          <a:p>
            <a:pPr lvl="1">
              <a:spcBef>
                <a:spcPts val="0"/>
              </a:spcBef>
            </a:pPr>
            <a:r>
              <a:rPr lang="en-US" dirty="0"/>
              <a:t>Statistical simulation of victim and aggressor using single bit pulse responses </a:t>
            </a:r>
          </a:p>
          <a:p>
            <a:pPr lvl="1">
              <a:spcBef>
                <a:spcPts val="0"/>
              </a:spcBef>
            </a:pPr>
            <a:r>
              <a:rPr lang="en-US" dirty="0"/>
              <a:t>Unit interval pulse responses obtained from  s-parameters</a:t>
            </a:r>
          </a:p>
          <a:p>
            <a:pPr lvl="1">
              <a:spcBef>
                <a:spcPts val="0"/>
              </a:spcBef>
            </a:pPr>
            <a:r>
              <a:rPr lang="en-US" dirty="0"/>
              <a:t>TX and RX reference models are considered in the simulation</a:t>
            </a:r>
          </a:p>
          <a:p>
            <a:pPr lvl="1">
              <a:spcBef>
                <a:spcPts val="0"/>
              </a:spcBef>
            </a:pPr>
            <a:r>
              <a:rPr lang="en-US" dirty="0"/>
              <a:t>Package representation and parasitic die loads considered</a:t>
            </a:r>
          </a:p>
          <a:p>
            <a:pPr lvl="2">
              <a:spcBef>
                <a:spcPts val="0"/>
              </a:spcBef>
            </a:pPr>
            <a:r>
              <a:rPr lang="en-US" dirty="0"/>
              <a:t>Channel margin is a die-to-die metric </a:t>
            </a:r>
          </a:p>
          <a:p>
            <a:pPr lvl="1">
              <a:spcBef>
                <a:spcPts val="0"/>
              </a:spcBef>
            </a:pPr>
            <a:r>
              <a:rPr lang="en-US" dirty="0"/>
              <a:t>Ratio of sampled available signal to total peak noise</a:t>
            </a:r>
          </a:p>
          <a:p>
            <a:pPr lvl="2">
              <a:spcBef>
                <a:spcPts val="0"/>
              </a:spcBef>
            </a:pPr>
            <a:r>
              <a:rPr lang="en-US" dirty="0"/>
              <a:t>Threshold to mitigate discrepancy between reference chips and actual chip performance</a:t>
            </a:r>
          </a:p>
          <a:p>
            <a:pPr lvl="2">
              <a:spcBef>
                <a:spcPts val="0"/>
              </a:spcBef>
            </a:pPr>
            <a:r>
              <a:rPr lang="en-US" dirty="0"/>
              <a:t>Decibel ratio of the voltage sample point over the noise at a specified BER is the “final answer” / figure of merit</a:t>
            </a:r>
          </a:p>
          <a:p>
            <a:pPr>
              <a:buFont typeface="Wingdings" panose="05000000000000000000" pitchFamily="2" charset="2"/>
              <a:buChar char="§"/>
            </a:pPr>
            <a:r>
              <a:rPr lang="en-US" sz="2600" dirty="0"/>
              <a:t>COM calculation is done in the time domain </a:t>
            </a:r>
          </a:p>
          <a:p>
            <a:pPr lvl="1">
              <a:spcBef>
                <a:spcPts val="0"/>
              </a:spcBef>
            </a:pPr>
            <a:r>
              <a:rPr lang="en-US" dirty="0"/>
              <a:t>Based on a mathematical algorithm which does not favor one EDA tool over another.</a:t>
            </a:r>
          </a:p>
          <a:p>
            <a:pPr>
              <a:buFont typeface="Wingdings" panose="05000000000000000000" pitchFamily="2" charset="2"/>
              <a:buChar char="§"/>
            </a:pPr>
            <a:endParaRPr lang="en-CA" sz="2400" dirty="0"/>
          </a:p>
        </p:txBody>
      </p:sp>
    </p:spTree>
    <p:extLst>
      <p:ext uri="{BB962C8B-B14F-4D97-AF65-F5344CB8AC3E}">
        <p14:creationId xmlns:p14="http://schemas.microsoft.com/office/powerpoint/2010/main" val="24867415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71283" y="316295"/>
            <a:ext cx="11263074" cy="1036345"/>
          </a:xfrm>
        </p:spPr>
        <p:txBody>
          <a:bodyPr>
            <a:normAutofit/>
          </a:bodyPr>
          <a:lstStyle/>
          <a:p>
            <a:r>
              <a:rPr lang="en-US" dirty="0"/>
              <a:t>COM Outputs</a:t>
            </a:r>
          </a:p>
        </p:txBody>
      </p:sp>
      <p:sp>
        <p:nvSpPr>
          <p:cNvPr id="3" name="Content Placeholder 2">
            <a:extLst>
              <a:ext uri="{FF2B5EF4-FFF2-40B4-BE49-F238E27FC236}">
                <a16:creationId xmlns:a16="http://schemas.microsoft.com/office/drawing/2014/main" id="{00969217-EE2F-0A52-8DDF-E94E8A97E92D}"/>
              </a:ext>
            </a:extLst>
          </p:cNvPr>
          <p:cNvSpPr>
            <a:spLocks noGrp="1"/>
          </p:cNvSpPr>
          <p:nvPr>
            <p:ph idx="1"/>
          </p:nvPr>
        </p:nvSpPr>
        <p:spPr>
          <a:xfrm>
            <a:off x="379702" y="1206251"/>
            <a:ext cx="11304413" cy="5380195"/>
          </a:xfrm>
        </p:spPr>
        <p:txBody>
          <a:bodyPr>
            <a:normAutofit/>
          </a:bodyPr>
          <a:lstStyle/>
          <a:p>
            <a:r>
              <a:rPr lang="en-US" dirty="0"/>
              <a:t>The output of COM is a single value of a unified budget of the whole system calculated for two different test cases:</a:t>
            </a:r>
          </a:p>
          <a:p>
            <a:pPr lvl="1"/>
            <a:r>
              <a:rPr lang="en-US" dirty="0"/>
              <a:t>A short package trace length (12mm) required to interact with reflective channels.</a:t>
            </a:r>
          </a:p>
          <a:p>
            <a:pPr lvl="1"/>
            <a:r>
              <a:rPr lang="en-US" dirty="0"/>
              <a:t>A long package length (30mm) required to represent the loss in large packages more susceptible to noise.</a:t>
            </a:r>
          </a:p>
          <a:p>
            <a:pPr lvl="1"/>
            <a:r>
              <a:rPr lang="en-US" dirty="0"/>
              <a:t>The near-end crosstalk path contains always a short package length.</a:t>
            </a:r>
          </a:p>
          <a:p>
            <a:pPr>
              <a:buFont typeface="Wingdings" panose="05000000000000000000" pitchFamily="2" charset="2"/>
              <a:buChar char="§"/>
            </a:pPr>
            <a:endParaRPr lang="en-CA" sz="2400" dirty="0"/>
          </a:p>
        </p:txBody>
      </p:sp>
      <p:pic>
        <p:nvPicPr>
          <p:cNvPr id="4" name="Picture 2">
            <a:extLst>
              <a:ext uri="{FF2B5EF4-FFF2-40B4-BE49-F238E27FC236}">
                <a16:creationId xmlns:a16="http://schemas.microsoft.com/office/drawing/2014/main" id="{8E99E35C-4215-969B-50EB-DE4EEE2EBA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829" y="4136571"/>
            <a:ext cx="11865428"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35338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0" y="316295"/>
            <a:ext cx="12192000" cy="1036345"/>
          </a:xfrm>
        </p:spPr>
        <p:txBody>
          <a:bodyPr>
            <a:normAutofit fontScale="90000"/>
          </a:bodyPr>
          <a:lstStyle/>
          <a:p>
            <a:r>
              <a:rPr lang="en-US" dirty="0"/>
              <a:t>JCOM – Compliance Method for JESD204C/C1</a:t>
            </a:r>
          </a:p>
        </p:txBody>
      </p:sp>
      <p:sp>
        <p:nvSpPr>
          <p:cNvPr id="3" name="Content Placeholder 2">
            <a:extLst>
              <a:ext uri="{FF2B5EF4-FFF2-40B4-BE49-F238E27FC236}">
                <a16:creationId xmlns:a16="http://schemas.microsoft.com/office/drawing/2014/main" id="{00969217-EE2F-0A52-8DDF-E94E8A97E92D}"/>
              </a:ext>
            </a:extLst>
          </p:cNvPr>
          <p:cNvSpPr>
            <a:spLocks noGrp="1"/>
          </p:cNvSpPr>
          <p:nvPr>
            <p:ph idx="1"/>
          </p:nvPr>
        </p:nvSpPr>
        <p:spPr>
          <a:xfrm>
            <a:off x="375468" y="1352640"/>
            <a:ext cx="11304413" cy="5380195"/>
          </a:xfrm>
        </p:spPr>
        <p:txBody>
          <a:bodyPr>
            <a:normAutofit/>
          </a:bodyPr>
          <a:lstStyle/>
          <a:p>
            <a:pPr>
              <a:buFont typeface="Wingdings" panose="05000000000000000000" pitchFamily="2" charset="2"/>
              <a:buChar char="§"/>
            </a:pPr>
            <a:r>
              <a:rPr lang="en-US" sz="2800" dirty="0"/>
              <a:t>JCOM has its origins in the IEEE 802.3bj COM revision and was created by the TG16 task group of the Joint Electron Device Engineering Council (JEDEC) as part of its JESD204C standardization work. </a:t>
            </a:r>
          </a:p>
          <a:p>
            <a:pPr>
              <a:buFont typeface="Wingdings" panose="05000000000000000000" pitchFamily="2" charset="2"/>
              <a:buChar char="§"/>
            </a:pPr>
            <a:r>
              <a:rPr lang="en-US" sz="2800" dirty="0"/>
              <a:t>JCOM is the compliance methodology for high-speed serial links connecting analog-to-digital data converters (ADC) and digital-to-analog converters (DAC) to logic devices such as FPGAs or ASICS. </a:t>
            </a:r>
          </a:p>
          <a:p>
            <a:pPr>
              <a:buFont typeface="Wingdings" panose="05000000000000000000" pitchFamily="2" charset="2"/>
              <a:buChar char="§"/>
            </a:pPr>
            <a:r>
              <a:rPr lang="en-US" sz="2800" dirty="0"/>
              <a:t>JCOM represents the signal-to-noise ratio (SNR) at the output of the receiver and is calculated as the decibel ratio of the signal amplitude A</a:t>
            </a:r>
            <a:r>
              <a:rPr lang="en-US" sz="2800" baseline="-25000" dirty="0"/>
              <a:t>s</a:t>
            </a:r>
            <a:r>
              <a:rPr lang="en-US" sz="2800" dirty="0"/>
              <a:t> over the noise amplitude A</a:t>
            </a:r>
            <a:r>
              <a:rPr lang="en-US" sz="2800" baseline="-25000" dirty="0"/>
              <a:t>ni</a:t>
            </a:r>
            <a:r>
              <a:rPr lang="en-US" sz="2800" dirty="0"/>
              <a:t>:</a:t>
            </a:r>
          </a:p>
          <a:p>
            <a:pPr marL="0" indent="0">
              <a:buNone/>
            </a:pPr>
            <a:endParaRPr lang="en-US" sz="2400" dirty="0"/>
          </a:p>
          <a:p>
            <a:pPr>
              <a:buFont typeface="Wingdings" panose="05000000000000000000" pitchFamily="2" charset="2"/>
              <a:buChar char="§"/>
            </a:pPr>
            <a:endParaRPr lang="en-CA" sz="2400" dirty="0"/>
          </a:p>
        </p:txBody>
      </p:sp>
      <mc:AlternateContent xmlns:mc="http://schemas.openxmlformats.org/markup-compatibility/2006">
        <mc:Choice xmlns:a14="http://schemas.microsoft.com/office/drawing/2010/main" Requires="a14">
          <p:graphicFrame>
            <p:nvGraphicFramePr>
              <p:cNvPr id="5" name="Table 4">
                <a:extLst>
                  <a:ext uri="{FF2B5EF4-FFF2-40B4-BE49-F238E27FC236}">
                    <a16:creationId xmlns:a16="http://schemas.microsoft.com/office/drawing/2014/main" id="{0D94A5CF-D881-6C44-A1C5-A06C683A87C6}"/>
                  </a:ext>
                </a:extLst>
              </p:cNvPr>
              <p:cNvGraphicFramePr>
                <a:graphicFrameLocks noGrp="1"/>
              </p:cNvGraphicFramePr>
              <p:nvPr>
                <p:extLst>
                  <p:ext uri="{D42A27DB-BD31-4B8C-83A1-F6EECF244321}">
                    <p14:modId xmlns:p14="http://schemas.microsoft.com/office/powerpoint/2010/main" val="791024630"/>
                  </p:ext>
                </p:extLst>
              </p:nvPr>
            </p:nvGraphicFramePr>
            <p:xfrm>
              <a:off x="3478697" y="5437507"/>
              <a:ext cx="4344531" cy="787591"/>
            </p:xfrm>
            <a:graphic>
              <a:graphicData uri="http://schemas.openxmlformats.org/drawingml/2006/table">
                <a:tbl>
                  <a:tblPr firstRow="1" firstCol="1" bandRow="1">
                    <a:tableStyleId>{5C22544A-7EE6-4342-B048-85BDC9FD1C3A}</a:tableStyleId>
                  </a:tblPr>
                  <a:tblGrid>
                    <a:gridCol w="4344531">
                      <a:extLst>
                        <a:ext uri="{9D8B030D-6E8A-4147-A177-3AD203B41FA5}">
                          <a16:colId xmlns:a16="http://schemas.microsoft.com/office/drawing/2014/main" val="20000"/>
                        </a:ext>
                      </a:extLst>
                    </a:gridCol>
                  </a:tblGrid>
                  <a:tr h="0">
                    <a:tc>
                      <a:txBody>
                        <a:bodyPr/>
                        <a:lstStyle/>
                        <a:p>
                          <a:pPr marL="0" marR="0">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r>
                                  <a:rPr lang="en-US" sz="2000" smtClean="0">
                                    <a:solidFill>
                                      <a:schemeClr val="tx1"/>
                                    </a:solidFill>
                                    <a:effectLst/>
                                    <a:latin typeface="Cambria Math"/>
                                  </a:rPr>
                                  <m:t>𝐽𝐶𝑂𝑀</m:t>
                                </m:r>
                                <m:r>
                                  <a:rPr lang="en-US" sz="2000" smtClean="0">
                                    <a:solidFill>
                                      <a:schemeClr val="tx1"/>
                                    </a:solidFill>
                                    <a:effectLst/>
                                    <a:latin typeface="Cambria Math"/>
                                  </a:rPr>
                                  <m:t>=20∙</m:t>
                                </m:r>
                                <m:sSub>
                                  <m:sSubPr>
                                    <m:ctrlPr>
                                      <a:rPr lang="en-US" sz="2000" i="1">
                                        <a:solidFill>
                                          <a:schemeClr val="tx1"/>
                                        </a:solidFill>
                                        <a:effectLst/>
                                        <a:latin typeface="Cambria Math" panose="02040503050406030204" pitchFamily="18" charset="0"/>
                                      </a:rPr>
                                    </m:ctrlPr>
                                  </m:sSubPr>
                                  <m:e>
                                    <m:r>
                                      <a:rPr lang="en-US" sz="2000">
                                        <a:solidFill>
                                          <a:schemeClr val="tx1"/>
                                        </a:solidFill>
                                        <a:effectLst/>
                                        <a:latin typeface="Cambria Math"/>
                                      </a:rPr>
                                      <m:t>𝑙𝑜𝑔</m:t>
                                    </m:r>
                                  </m:e>
                                  <m:sub>
                                    <m:r>
                                      <a:rPr lang="en-US" sz="2000">
                                        <a:solidFill>
                                          <a:schemeClr val="tx1"/>
                                        </a:solidFill>
                                        <a:effectLst/>
                                        <a:latin typeface="Cambria Math"/>
                                      </a:rPr>
                                      <m:t>10</m:t>
                                    </m:r>
                                  </m:sub>
                                </m:sSub>
                                <m:d>
                                  <m:dPr>
                                    <m:ctrlPr>
                                      <a:rPr lang="en-US" sz="2000" i="1">
                                        <a:solidFill>
                                          <a:schemeClr val="tx1"/>
                                        </a:solidFill>
                                        <a:effectLst/>
                                        <a:latin typeface="Cambria Math" panose="02040503050406030204" pitchFamily="18" charset="0"/>
                                      </a:rPr>
                                    </m:ctrlPr>
                                  </m:dPr>
                                  <m:e>
                                    <m:f>
                                      <m:fPr>
                                        <m:ctrlPr>
                                          <a:rPr lang="en-US" sz="2000" i="1">
                                            <a:solidFill>
                                              <a:schemeClr val="tx1"/>
                                            </a:solidFill>
                                            <a:effectLst/>
                                            <a:latin typeface="Cambria Math" panose="02040503050406030204" pitchFamily="18" charset="0"/>
                                          </a:rPr>
                                        </m:ctrlPr>
                                      </m:fPr>
                                      <m:num>
                                        <m:sSub>
                                          <m:sSubPr>
                                            <m:ctrlPr>
                                              <a:rPr lang="en-US" sz="2000" i="1">
                                                <a:solidFill>
                                                  <a:schemeClr val="tx1"/>
                                                </a:solidFill>
                                                <a:effectLst/>
                                                <a:latin typeface="Cambria Math" panose="02040503050406030204" pitchFamily="18" charset="0"/>
                                              </a:rPr>
                                            </m:ctrlPr>
                                          </m:sSubPr>
                                          <m:e>
                                            <m:r>
                                              <a:rPr lang="en-US" sz="2000">
                                                <a:solidFill>
                                                  <a:schemeClr val="tx1"/>
                                                </a:solidFill>
                                                <a:effectLst/>
                                                <a:latin typeface="Cambria Math"/>
                                              </a:rPr>
                                              <m:t>𝐴</m:t>
                                            </m:r>
                                          </m:e>
                                          <m:sub>
                                            <m:r>
                                              <a:rPr lang="en-US" sz="2000">
                                                <a:solidFill>
                                                  <a:schemeClr val="tx1"/>
                                                </a:solidFill>
                                                <a:effectLst/>
                                                <a:latin typeface="Cambria Math"/>
                                              </a:rPr>
                                              <m:t>𝑆</m:t>
                                            </m:r>
                                          </m:sub>
                                        </m:sSub>
                                      </m:num>
                                      <m:den>
                                        <m:sSub>
                                          <m:sSubPr>
                                            <m:ctrlPr>
                                              <a:rPr lang="en-US" sz="2000" i="1">
                                                <a:solidFill>
                                                  <a:schemeClr val="tx1"/>
                                                </a:solidFill>
                                                <a:effectLst/>
                                                <a:latin typeface="Cambria Math" panose="02040503050406030204" pitchFamily="18" charset="0"/>
                                              </a:rPr>
                                            </m:ctrlPr>
                                          </m:sSubPr>
                                          <m:e>
                                            <m:r>
                                              <a:rPr lang="en-US" sz="2000">
                                                <a:solidFill>
                                                  <a:schemeClr val="tx1"/>
                                                </a:solidFill>
                                                <a:effectLst/>
                                                <a:latin typeface="Cambria Math"/>
                                              </a:rPr>
                                              <m:t>𝐴</m:t>
                                            </m:r>
                                          </m:e>
                                          <m:sub>
                                            <m:r>
                                              <a:rPr lang="en-US" sz="2000">
                                                <a:solidFill>
                                                  <a:schemeClr val="tx1"/>
                                                </a:solidFill>
                                                <a:effectLst/>
                                                <a:latin typeface="Cambria Math"/>
                                              </a:rPr>
                                              <m:t>𝑛𝑖</m:t>
                                            </m:r>
                                          </m:sub>
                                        </m:sSub>
                                      </m:den>
                                    </m:f>
                                  </m:e>
                                </m:d>
                              </m:oMath>
                            </m:oMathPara>
                          </a14:m>
                          <a:endParaRPr lang="en-US" sz="2000" dirty="0">
                            <a:effectLst/>
                            <a:latin typeface="Calibri"/>
                            <a:ea typeface="Calibri"/>
                            <a:cs typeface="Times New Roman"/>
                          </a:endParaRPr>
                        </a:p>
                      </a:txBody>
                      <a:tcPr marL="68598" marR="68598" marT="0" marB="0">
                        <a:noFill/>
                      </a:tcPr>
                    </a:tc>
                    <a:extLst>
                      <a:ext uri="{0D108BD9-81ED-4DB2-BD59-A6C34878D82A}">
                        <a16:rowId xmlns:a16="http://schemas.microsoft.com/office/drawing/2014/main" val="10000"/>
                      </a:ext>
                    </a:extLst>
                  </a:tr>
                </a:tbl>
              </a:graphicData>
            </a:graphic>
          </p:graphicFrame>
        </mc:Choice>
        <mc:Fallback>
          <p:graphicFrame>
            <p:nvGraphicFramePr>
              <p:cNvPr id="5" name="Table 4">
                <a:extLst>
                  <a:ext uri="{FF2B5EF4-FFF2-40B4-BE49-F238E27FC236}">
                    <a16:creationId xmlns:a16="http://schemas.microsoft.com/office/drawing/2014/main" id="{0D94A5CF-D881-6C44-A1C5-A06C683A87C6}"/>
                  </a:ext>
                </a:extLst>
              </p:cNvPr>
              <p:cNvGraphicFramePr>
                <a:graphicFrameLocks noGrp="1"/>
              </p:cNvGraphicFramePr>
              <p:nvPr>
                <p:extLst>
                  <p:ext uri="{D42A27DB-BD31-4B8C-83A1-F6EECF244321}">
                    <p14:modId xmlns:p14="http://schemas.microsoft.com/office/powerpoint/2010/main" val="791024630"/>
                  </p:ext>
                </p:extLst>
              </p:nvPr>
            </p:nvGraphicFramePr>
            <p:xfrm>
              <a:off x="3478697" y="5437507"/>
              <a:ext cx="4344531" cy="787591"/>
            </p:xfrm>
            <a:graphic>
              <a:graphicData uri="http://schemas.openxmlformats.org/drawingml/2006/table">
                <a:tbl>
                  <a:tblPr firstRow="1" firstCol="1" bandRow="1">
                    <a:tableStyleId>{5C22544A-7EE6-4342-B048-85BDC9FD1C3A}</a:tableStyleId>
                  </a:tblPr>
                  <a:tblGrid>
                    <a:gridCol w="4344531">
                      <a:extLst>
                        <a:ext uri="{9D8B030D-6E8A-4147-A177-3AD203B41FA5}">
                          <a16:colId xmlns:a16="http://schemas.microsoft.com/office/drawing/2014/main" val="20000"/>
                        </a:ext>
                      </a:extLst>
                    </a:gridCol>
                  </a:tblGrid>
                  <a:tr h="787591">
                    <a:tc>
                      <a:txBody>
                        <a:bodyPr/>
                        <a:lstStyle/>
                        <a:p>
                          <a:endParaRPr lang="en-US"/>
                        </a:p>
                      </a:txBody>
                      <a:tcPr marL="68598" marR="68598" marT="0" marB="0">
                        <a:blipFill>
                          <a:blip r:embed="rId2"/>
                          <a:stretch>
                            <a:fillRect l="-140" t="-763" r="-560" b="-3053"/>
                          </a:stretch>
                        </a:blipFill>
                      </a:tcPr>
                    </a:tc>
                    <a:extLst>
                      <a:ext uri="{0D108BD9-81ED-4DB2-BD59-A6C34878D82A}">
                        <a16:rowId xmlns:a16="http://schemas.microsoft.com/office/drawing/2014/main" val="10000"/>
                      </a:ext>
                    </a:extLst>
                  </a:tr>
                </a:tbl>
              </a:graphicData>
            </a:graphic>
          </p:graphicFrame>
        </mc:Fallback>
      </mc:AlternateContent>
    </p:spTree>
    <p:extLst>
      <p:ext uri="{BB962C8B-B14F-4D97-AF65-F5344CB8AC3E}">
        <p14:creationId xmlns:p14="http://schemas.microsoft.com/office/powerpoint/2010/main" val="986912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0" y="316295"/>
            <a:ext cx="12192000" cy="1036345"/>
          </a:xfrm>
        </p:spPr>
        <p:txBody>
          <a:bodyPr>
            <a:normAutofit fontScale="90000"/>
          </a:bodyPr>
          <a:lstStyle/>
          <a:p>
            <a:r>
              <a:rPr lang="en-US" dirty="0"/>
              <a:t>JCOM – Compliance Method for JESD204C/C1 (cont.)</a:t>
            </a:r>
          </a:p>
        </p:txBody>
      </p:sp>
      <p:sp>
        <p:nvSpPr>
          <p:cNvPr id="3" name="Content Placeholder 2">
            <a:extLst>
              <a:ext uri="{FF2B5EF4-FFF2-40B4-BE49-F238E27FC236}">
                <a16:creationId xmlns:a16="http://schemas.microsoft.com/office/drawing/2014/main" id="{00969217-EE2F-0A52-8DDF-E94E8A97E92D}"/>
              </a:ext>
            </a:extLst>
          </p:cNvPr>
          <p:cNvSpPr>
            <a:spLocks noGrp="1"/>
          </p:cNvSpPr>
          <p:nvPr>
            <p:ph idx="1"/>
          </p:nvPr>
        </p:nvSpPr>
        <p:spPr>
          <a:xfrm>
            <a:off x="375468" y="1352640"/>
            <a:ext cx="11304413" cy="5380195"/>
          </a:xfrm>
        </p:spPr>
        <p:txBody>
          <a:bodyPr>
            <a:normAutofit lnSpcReduction="10000"/>
          </a:bodyPr>
          <a:lstStyle/>
          <a:p>
            <a:r>
              <a:rPr lang="en-US" sz="2600" dirty="0"/>
              <a:t>Several improvements compared to the IEEE 802.3 COM have been incorporated in the transceivers and package models:</a:t>
            </a:r>
          </a:p>
          <a:p>
            <a:pPr lvl="1"/>
            <a:r>
              <a:rPr lang="en-US" sz="2200" dirty="0"/>
              <a:t>The output/input impedances of the transceivers are modeled as frequency dependent return loss as opposed to a constant resistance.</a:t>
            </a:r>
          </a:p>
          <a:p>
            <a:pPr lvl="1"/>
            <a:r>
              <a:rPr lang="en-US" sz="2200" dirty="0"/>
              <a:t>Added support for custom device and package models.</a:t>
            </a:r>
          </a:p>
          <a:p>
            <a:pPr lvl="1"/>
            <a:r>
              <a:rPr lang="en-US" sz="2200" dirty="0"/>
              <a:t>Model makers have complete freedom regarding package scattering parameters to be used in the simulations. </a:t>
            </a:r>
          </a:p>
          <a:p>
            <a:pPr lvl="1"/>
            <a:r>
              <a:rPr lang="en-US" sz="2200" dirty="0"/>
              <a:t>The FFE, CTLE and DFE are encapsulated in the device models and can report the number of available settings. </a:t>
            </a:r>
          </a:p>
          <a:p>
            <a:r>
              <a:rPr lang="en-US" sz="2600" dirty="0"/>
              <a:t>The computational algorithm is similar to the one from IEEE 802.3 COM, but the equalization optimization is performed for each possible combination of transmitter/receiver lanes and transmitter rise/fall times. </a:t>
            </a:r>
          </a:p>
          <a:p>
            <a:r>
              <a:rPr lang="en-US" sz="2600" dirty="0"/>
              <a:t>JCOM is calculated as the minimum value resulting from all of those combinations, and it is compared to a 2dB threshold for channel compliance checking. </a:t>
            </a:r>
          </a:p>
          <a:p>
            <a:pPr>
              <a:buFont typeface="Wingdings" panose="05000000000000000000" pitchFamily="2" charset="2"/>
              <a:buChar char="§"/>
            </a:pPr>
            <a:endParaRPr lang="en-CA" sz="2400" dirty="0"/>
          </a:p>
        </p:txBody>
      </p:sp>
    </p:spTree>
    <p:extLst>
      <p:ext uri="{BB962C8B-B14F-4D97-AF65-F5344CB8AC3E}">
        <p14:creationId xmlns:p14="http://schemas.microsoft.com/office/powerpoint/2010/main" val="4218831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71283" y="316295"/>
            <a:ext cx="11263074" cy="1036345"/>
          </a:xfrm>
        </p:spPr>
        <p:txBody>
          <a:bodyPr>
            <a:normAutofit/>
          </a:bodyPr>
          <a:lstStyle/>
          <a:p>
            <a:r>
              <a:rPr lang="en-US" dirty="0"/>
              <a:t>(J)COM Link Model Overview</a:t>
            </a:r>
          </a:p>
        </p:txBody>
      </p:sp>
      <p:pic>
        <p:nvPicPr>
          <p:cNvPr id="4" name="Picture 3">
            <a:extLst>
              <a:ext uri="{FF2B5EF4-FFF2-40B4-BE49-F238E27FC236}">
                <a16:creationId xmlns:a16="http://schemas.microsoft.com/office/drawing/2014/main" id="{6EAA6431-DAEA-A119-7DA1-7C4CE0EAA8B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877774" y="1528314"/>
            <a:ext cx="6018482" cy="3024228"/>
          </a:xfrm>
          <a:prstGeom prst="rect">
            <a:avLst/>
          </a:prstGeom>
        </p:spPr>
      </p:pic>
      <p:grpSp>
        <p:nvGrpSpPr>
          <p:cNvPr id="5" name="Group 4">
            <a:extLst>
              <a:ext uri="{FF2B5EF4-FFF2-40B4-BE49-F238E27FC236}">
                <a16:creationId xmlns:a16="http://schemas.microsoft.com/office/drawing/2014/main" id="{172C753F-B70B-F179-9970-CC7922512909}"/>
              </a:ext>
            </a:extLst>
          </p:cNvPr>
          <p:cNvGrpSpPr/>
          <p:nvPr/>
        </p:nvGrpSpPr>
        <p:grpSpPr>
          <a:xfrm>
            <a:off x="4267145" y="4630084"/>
            <a:ext cx="3239740" cy="1485346"/>
            <a:chOff x="3275856" y="3338005"/>
            <a:chExt cx="2556284" cy="1151275"/>
          </a:xfrm>
        </p:grpSpPr>
        <p:sp>
          <p:nvSpPr>
            <p:cNvPr id="6" name="Left Brace 5">
              <a:extLst>
                <a:ext uri="{FF2B5EF4-FFF2-40B4-BE49-F238E27FC236}">
                  <a16:creationId xmlns:a16="http://schemas.microsoft.com/office/drawing/2014/main" id="{F973C415-E605-69F2-8268-96A431EFEF90}"/>
                </a:ext>
              </a:extLst>
            </p:cNvPr>
            <p:cNvSpPr/>
            <p:nvPr/>
          </p:nvSpPr>
          <p:spPr>
            <a:xfrm rot="16200000">
              <a:off x="4427984" y="2185877"/>
              <a:ext cx="252028" cy="2556284"/>
            </a:xfrm>
            <a:prstGeom prst="lef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CB49CF1E-DFF3-3E98-AE12-E10980214D36}"/>
                </a:ext>
              </a:extLst>
            </p:cNvPr>
            <p:cNvSpPr txBox="1"/>
            <p:nvPr/>
          </p:nvSpPr>
          <p:spPr>
            <a:xfrm>
              <a:off x="3750257" y="3589822"/>
              <a:ext cx="1607482" cy="246221"/>
            </a:xfrm>
            <a:prstGeom prst="rect">
              <a:avLst/>
            </a:prstGeom>
            <a:noFill/>
          </p:spPr>
          <p:txBody>
            <a:bodyPr wrap="square" rtlCol="0">
              <a:spAutoFit/>
            </a:bodyPr>
            <a:lstStyle/>
            <a:p>
              <a:pPr algn="ctr"/>
              <a:r>
                <a:rPr lang="en-US" sz="1000" dirty="0">
                  <a:latin typeface="Helvetica" panose="020B0604020202020204" pitchFamily="34" charset="0"/>
                  <a:cs typeface="Helvetica" panose="020B0604020202020204" pitchFamily="34" charset="0"/>
                </a:rPr>
                <a:t>Link designer</a:t>
              </a:r>
              <a:endParaRPr lang="en-US" sz="1200" dirty="0">
                <a:latin typeface="Helvetica" panose="020B0604020202020204" pitchFamily="34" charset="0"/>
                <a:cs typeface="Helvetica" panose="020B0604020202020204" pitchFamily="34" charset="0"/>
              </a:endParaRPr>
            </a:p>
          </p:txBody>
        </p:sp>
        <p:grpSp>
          <p:nvGrpSpPr>
            <p:cNvPr id="8" name="Group 7">
              <a:extLst>
                <a:ext uri="{FF2B5EF4-FFF2-40B4-BE49-F238E27FC236}">
                  <a16:creationId xmlns:a16="http://schemas.microsoft.com/office/drawing/2014/main" id="{88A4B9FD-F3BC-7B22-49B9-AE1A105D9C04}"/>
                </a:ext>
              </a:extLst>
            </p:cNvPr>
            <p:cNvGrpSpPr/>
            <p:nvPr/>
          </p:nvGrpSpPr>
          <p:grpSpPr>
            <a:xfrm>
              <a:off x="3589534" y="3832843"/>
              <a:ext cx="1928928" cy="656437"/>
              <a:chOff x="3645925" y="3832843"/>
              <a:chExt cx="1928928" cy="656437"/>
            </a:xfrm>
          </p:grpSpPr>
          <p:pic>
            <p:nvPicPr>
              <p:cNvPr id="9" name="Picture 8">
                <a:extLst>
                  <a:ext uri="{FF2B5EF4-FFF2-40B4-BE49-F238E27FC236}">
                    <a16:creationId xmlns:a16="http://schemas.microsoft.com/office/drawing/2014/main" id="{151F95F3-B576-3A24-4F9C-4BA0C65E6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0752" y="3895712"/>
                <a:ext cx="944101" cy="530699"/>
              </a:xfrm>
              <a:prstGeom prst="rect">
                <a:avLst/>
              </a:prstGeom>
            </p:spPr>
          </p:pic>
          <p:pic>
            <p:nvPicPr>
              <p:cNvPr id="10" name="Picture 9">
                <a:extLst>
                  <a:ext uri="{FF2B5EF4-FFF2-40B4-BE49-F238E27FC236}">
                    <a16:creationId xmlns:a16="http://schemas.microsoft.com/office/drawing/2014/main" id="{26E42FE2-C086-A04B-F9AF-4FD6B4F69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5925" y="3832843"/>
                <a:ext cx="875249" cy="656437"/>
              </a:xfrm>
              <a:prstGeom prst="rect">
                <a:avLst/>
              </a:prstGeom>
            </p:spPr>
          </p:pic>
        </p:grpSp>
      </p:grpSp>
      <p:grpSp>
        <p:nvGrpSpPr>
          <p:cNvPr id="11" name="Group 10">
            <a:extLst>
              <a:ext uri="{FF2B5EF4-FFF2-40B4-BE49-F238E27FC236}">
                <a16:creationId xmlns:a16="http://schemas.microsoft.com/office/drawing/2014/main" id="{A3316E4D-7A5A-7389-5D80-AF7651F110CC}"/>
              </a:ext>
            </a:extLst>
          </p:cNvPr>
          <p:cNvGrpSpPr/>
          <p:nvPr/>
        </p:nvGrpSpPr>
        <p:grpSpPr>
          <a:xfrm>
            <a:off x="2500182" y="4630085"/>
            <a:ext cx="1962031" cy="876317"/>
            <a:chOff x="1468031" y="3464018"/>
            <a:chExt cx="1548121" cy="679224"/>
          </a:xfrm>
        </p:grpSpPr>
        <p:sp>
          <p:nvSpPr>
            <p:cNvPr id="12" name="Left Brace 11">
              <a:extLst>
                <a:ext uri="{FF2B5EF4-FFF2-40B4-BE49-F238E27FC236}">
                  <a16:creationId xmlns:a16="http://schemas.microsoft.com/office/drawing/2014/main" id="{B46868F0-F6C0-9AEC-F8D1-5A5E67BF11B4}"/>
                </a:ext>
              </a:extLst>
            </p:cNvPr>
            <p:cNvSpPr/>
            <p:nvPr/>
          </p:nvSpPr>
          <p:spPr>
            <a:xfrm rot="16200000">
              <a:off x="2116078" y="3113905"/>
              <a:ext cx="252028" cy="952254"/>
            </a:xfrm>
            <a:prstGeom prst="lef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4B4EFBBA-CB5E-CB66-E84D-85D165F35938}"/>
                </a:ext>
              </a:extLst>
            </p:cNvPr>
            <p:cNvSpPr txBox="1"/>
            <p:nvPr/>
          </p:nvSpPr>
          <p:spPr>
            <a:xfrm>
              <a:off x="1468031" y="3743132"/>
              <a:ext cx="1548121" cy="400110"/>
            </a:xfrm>
            <a:prstGeom prst="rect">
              <a:avLst/>
            </a:prstGeom>
            <a:noFill/>
          </p:spPr>
          <p:txBody>
            <a:bodyPr wrap="square" rtlCol="0">
              <a:spAutoFit/>
            </a:bodyPr>
            <a:lstStyle/>
            <a:p>
              <a:pPr algn="ctr"/>
              <a:r>
                <a:rPr lang="en-US" sz="1000" dirty="0">
                  <a:latin typeface="Helvetica" panose="020B0604020202020204" pitchFamily="34" charset="0"/>
                  <a:cs typeface="Helvetica" panose="020B0604020202020204" pitchFamily="34" charset="0"/>
                </a:rPr>
                <a:t>COM: Simulation core</a:t>
              </a:r>
            </a:p>
            <a:p>
              <a:pPr algn="ctr"/>
              <a:r>
                <a:rPr lang="en-US" sz="1000" dirty="0">
                  <a:latin typeface="Helvetica" panose="020B0604020202020204" pitchFamily="34" charset="0"/>
                  <a:cs typeface="Helvetica" panose="020B0604020202020204" pitchFamily="34" charset="0"/>
                </a:rPr>
                <a:t>JCOM: </a:t>
              </a:r>
              <a:r>
                <a:rPr lang="en-US" sz="1000" b="1" dirty="0">
                  <a:solidFill>
                    <a:srgbClr val="FF0000"/>
                  </a:solidFill>
                  <a:latin typeface="Helvetica" panose="020B0604020202020204" pitchFamily="34" charset="0"/>
                  <a:cs typeface="Helvetica" panose="020B0604020202020204" pitchFamily="34" charset="0"/>
                </a:rPr>
                <a:t>Silicon vendor</a:t>
              </a:r>
              <a:endParaRPr lang="en-US" sz="1200" b="1" dirty="0">
                <a:solidFill>
                  <a:srgbClr val="FF0000"/>
                </a:solidFill>
                <a:latin typeface="Helvetica" panose="020B0604020202020204" pitchFamily="34" charset="0"/>
                <a:cs typeface="Helvetica" panose="020B0604020202020204" pitchFamily="34" charset="0"/>
              </a:endParaRPr>
            </a:p>
          </p:txBody>
        </p:sp>
      </p:grpSp>
      <p:grpSp>
        <p:nvGrpSpPr>
          <p:cNvPr id="14" name="Group 13">
            <a:extLst>
              <a:ext uri="{FF2B5EF4-FFF2-40B4-BE49-F238E27FC236}">
                <a16:creationId xmlns:a16="http://schemas.microsoft.com/office/drawing/2014/main" id="{519E256D-6314-B19C-727A-E873922C1320}"/>
              </a:ext>
            </a:extLst>
          </p:cNvPr>
          <p:cNvGrpSpPr/>
          <p:nvPr/>
        </p:nvGrpSpPr>
        <p:grpSpPr>
          <a:xfrm>
            <a:off x="7300743" y="4630087"/>
            <a:ext cx="1962032" cy="841373"/>
            <a:chOff x="1551479" y="3338004"/>
            <a:chExt cx="1548121" cy="652139"/>
          </a:xfrm>
        </p:grpSpPr>
        <p:sp>
          <p:nvSpPr>
            <p:cNvPr id="15" name="Left Brace 14">
              <a:extLst>
                <a:ext uri="{FF2B5EF4-FFF2-40B4-BE49-F238E27FC236}">
                  <a16:creationId xmlns:a16="http://schemas.microsoft.com/office/drawing/2014/main" id="{5B63523C-237A-BB9F-7A26-234CA453FD17}"/>
                </a:ext>
              </a:extLst>
            </p:cNvPr>
            <p:cNvSpPr/>
            <p:nvPr/>
          </p:nvSpPr>
          <p:spPr>
            <a:xfrm rot="16200000">
              <a:off x="2199525" y="2987891"/>
              <a:ext cx="252028" cy="952254"/>
            </a:xfrm>
            <a:prstGeom prst="leftBrac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16C8C2C6-B14B-EC94-454D-30BB7A53432B}"/>
                </a:ext>
              </a:extLst>
            </p:cNvPr>
            <p:cNvSpPr txBox="1"/>
            <p:nvPr/>
          </p:nvSpPr>
          <p:spPr>
            <a:xfrm>
              <a:off x="1551479" y="3590033"/>
              <a:ext cx="1548121" cy="400110"/>
            </a:xfrm>
            <a:prstGeom prst="rect">
              <a:avLst/>
            </a:prstGeom>
            <a:noFill/>
          </p:spPr>
          <p:txBody>
            <a:bodyPr wrap="square" rtlCol="0">
              <a:spAutoFit/>
            </a:bodyPr>
            <a:lstStyle/>
            <a:p>
              <a:pPr algn="ctr"/>
              <a:r>
                <a:rPr lang="en-US" sz="1000" dirty="0">
                  <a:latin typeface="Helvetica" panose="020B0604020202020204" pitchFamily="34" charset="0"/>
                  <a:cs typeface="Helvetica" panose="020B0604020202020204" pitchFamily="34" charset="0"/>
                </a:rPr>
                <a:t>COM: Simulation core</a:t>
              </a:r>
            </a:p>
            <a:p>
              <a:pPr algn="ctr"/>
              <a:r>
                <a:rPr lang="en-US" sz="1000" dirty="0">
                  <a:latin typeface="Helvetica" panose="020B0604020202020204" pitchFamily="34" charset="0"/>
                  <a:cs typeface="Helvetica" panose="020B0604020202020204" pitchFamily="34" charset="0"/>
                </a:rPr>
                <a:t>JCOM: </a:t>
              </a:r>
              <a:r>
                <a:rPr lang="en-US" sz="1000" b="1" dirty="0">
                  <a:solidFill>
                    <a:srgbClr val="FF0000"/>
                  </a:solidFill>
                  <a:latin typeface="Helvetica" panose="020B0604020202020204" pitchFamily="34" charset="0"/>
                  <a:cs typeface="Helvetica" panose="020B0604020202020204" pitchFamily="34" charset="0"/>
                </a:rPr>
                <a:t>Silicon vendor</a:t>
              </a:r>
              <a:endParaRPr lang="en-US" sz="1200" b="1" dirty="0">
                <a:solidFill>
                  <a:srgbClr val="FF0000"/>
                </a:solidFill>
                <a:latin typeface="Helvetica" panose="020B0604020202020204" pitchFamily="34" charset="0"/>
                <a:cs typeface="Helvetica" panose="020B0604020202020204" pitchFamily="34" charset="0"/>
              </a:endParaRPr>
            </a:p>
          </p:txBody>
        </p:sp>
      </p:grpSp>
      <p:sp>
        <p:nvSpPr>
          <p:cNvPr id="17" name="TextBox 16">
            <a:extLst>
              <a:ext uri="{FF2B5EF4-FFF2-40B4-BE49-F238E27FC236}">
                <a16:creationId xmlns:a16="http://schemas.microsoft.com/office/drawing/2014/main" id="{26C20A0E-B879-3E2E-5C50-BD6CD294ADB2}"/>
              </a:ext>
            </a:extLst>
          </p:cNvPr>
          <p:cNvSpPr txBox="1"/>
          <p:nvPr/>
        </p:nvSpPr>
        <p:spPr>
          <a:xfrm>
            <a:off x="619674" y="6057560"/>
            <a:ext cx="11049815" cy="253916"/>
          </a:xfrm>
          <a:prstGeom prst="rect">
            <a:avLst/>
          </a:prstGeom>
          <a:noFill/>
        </p:spPr>
        <p:txBody>
          <a:bodyPr wrap="square" rtlCol="0" anchor="ctr" anchorCtr="0">
            <a:spAutoFit/>
          </a:bodyPr>
          <a:lstStyle/>
          <a:p>
            <a:pPr algn="ctr"/>
            <a:r>
              <a:rPr lang="en-US" sz="1050" dirty="0">
                <a:latin typeface="Helvetica" panose="020B0604020202020204" pitchFamily="34" charset="0"/>
                <a:cs typeface="Helvetica" panose="020B0604020202020204" pitchFamily="34" charset="0"/>
              </a:rPr>
              <a:t>k=[0, … , 2N+2M] paths that make up channel (provided as 4-port S-parameter files)</a:t>
            </a:r>
          </a:p>
        </p:txBody>
      </p:sp>
    </p:spTree>
    <p:extLst>
      <p:ext uri="{BB962C8B-B14F-4D97-AF65-F5344CB8AC3E}">
        <p14:creationId xmlns:p14="http://schemas.microsoft.com/office/powerpoint/2010/main" val="1219828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71283" y="316295"/>
            <a:ext cx="11263074" cy="1036345"/>
          </a:xfrm>
        </p:spPr>
        <p:txBody>
          <a:bodyPr>
            <a:normAutofit/>
          </a:bodyPr>
          <a:lstStyle/>
          <a:p>
            <a:r>
              <a:rPr lang="en-US" dirty="0"/>
              <a:t>COM Link Model</a:t>
            </a:r>
          </a:p>
        </p:txBody>
      </p:sp>
      <p:pic>
        <p:nvPicPr>
          <p:cNvPr id="4" name="Picture 3">
            <a:extLst>
              <a:ext uri="{FF2B5EF4-FFF2-40B4-BE49-F238E27FC236}">
                <a16:creationId xmlns:a16="http://schemas.microsoft.com/office/drawing/2014/main" id="{21B72719-AD14-B0EE-6FBB-D3A6C8797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189" y="1575868"/>
            <a:ext cx="9902248" cy="4439397"/>
          </a:xfrm>
          <a:prstGeom prst="rect">
            <a:avLst/>
          </a:prstGeom>
        </p:spPr>
      </p:pic>
    </p:spTree>
    <p:extLst>
      <p:ext uri="{BB962C8B-B14F-4D97-AF65-F5344CB8AC3E}">
        <p14:creationId xmlns:p14="http://schemas.microsoft.com/office/powerpoint/2010/main" val="25515815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0" y="316295"/>
            <a:ext cx="11734357" cy="1036345"/>
          </a:xfrm>
        </p:spPr>
        <p:txBody>
          <a:bodyPr>
            <a:normAutofit/>
          </a:bodyPr>
          <a:lstStyle/>
          <a:p>
            <a:r>
              <a:rPr lang="en-US" dirty="0"/>
              <a:t>JCOM Link Model</a:t>
            </a:r>
          </a:p>
        </p:txBody>
      </p:sp>
      <p:pic>
        <p:nvPicPr>
          <p:cNvPr id="4" name="Picture 3">
            <a:extLst>
              <a:ext uri="{FF2B5EF4-FFF2-40B4-BE49-F238E27FC236}">
                <a16:creationId xmlns:a16="http://schemas.microsoft.com/office/drawing/2014/main" id="{ABFB4C75-F347-7F48-3BF1-322D70FE9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599" y="1420207"/>
            <a:ext cx="10198728" cy="4566186"/>
          </a:xfrm>
          <a:prstGeom prst="rect">
            <a:avLst/>
          </a:prstGeom>
        </p:spPr>
      </p:pic>
    </p:spTree>
    <p:extLst>
      <p:ext uri="{BB962C8B-B14F-4D97-AF65-F5344CB8AC3E}">
        <p14:creationId xmlns:p14="http://schemas.microsoft.com/office/powerpoint/2010/main" val="3280411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679159" y="311791"/>
            <a:ext cx="11263074" cy="1036345"/>
          </a:xfrm>
        </p:spPr>
        <p:txBody>
          <a:bodyPr>
            <a:normAutofit/>
          </a:bodyPr>
          <a:lstStyle/>
          <a:p>
            <a:r>
              <a:rPr lang="en-US" dirty="0"/>
              <a:t>The Problem With Spice</a:t>
            </a:r>
          </a:p>
        </p:txBody>
      </p:sp>
      <p:sp>
        <p:nvSpPr>
          <p:cNvPr id="3" name="TextBox 2">
            <a:extLst>
              <a:ext uri="{FF2B5EF4-FFF2-40B4-BE49-F238E27FC236}">
                <a16:creationId xmlns:a16="http://schemas.microsoft.com/office/drawing/2014/main" id="{5018AD09-858C-8B11-BB09-8F0FD7736482}"/>
              </a:ext>
            </a:extLst>
          </p:cNvPr>
          <p:cNvSpPr txBox="1"/>
          <p:nvPr/>
        </p:nvSpPr>
        <p:spPr>
          <a:xfrm>
            <a:off x="393010" y="1456308"/>
            <a:ext cx="11654964" cy="3377848"/>
          </a:xfrm>
          <a:prstGeom prst="rect">
            <a:avLst/>
          </a:prstGeom>
          <a:noFill/>
        </p:spPr>
        <p:txBody>
          <a:bodyPr wrap="square">
            <a:spAutoFit/>
          </a:bodyPr>
          <a:lstStyle/>
          <a:p>
            <a:pPr marL="457200" indent="-457200">
              <a:buFont typeface="Wingdings" panose="05000000000000000000" pitchFamily="2" charset="2"/>
              <a:buChar char="§"/>
            </a:pPr>
            <a:r>
              <a:rPr lang="en-US" altLang="en-US" sz="2800" dirty="0"/>
              <a:t>Too slow</a:t>
            </a:r>
          </a:p>
          <a:p>
            <a:pPr marL="685800" lvl="1" indent="-342900">
              <a:buFont typeface="Arial" panose="020B0604020202020204" pitchFamily="34" charset="0"/>
              <a:buChar char="•"/>
            </a:pPr>
            <a:r>
              <a:rPr lang="en-US" altLang="en-US" sz="2400" dirty="0"/>
              <a:t>Running an 8</a:t>
            </a:r>
            <a:r>
              <a:rPr lang="en-US" altLang="en-US" sz="2400" baseline="30000" dirty="0"/>
              <a:t>th</a:t>
            </a:r>
            <a:r>
              <a:rPr lang="en-US" altLang="en-US" sz="2400" dirty="0"/>
              <a:t> order PRBS can take hours</a:t>
            </a:r>
          </a:p>
          <a:p>
            <a:pPr marL="685800" lvl="1" indent="-342900">
              <a:buFont typeface="Arial" panose="020B0604020202020204" pitchFamily="34" charset="0"/>
              <a:buChar char="•"/>
            </a:pPr>
            <a:r>
              <a:rPr lang="en-US" altLang="en-US" sz="2400" dirty="0"/>
              <a:t>Validating a trillion bits (i.e. a BER of 10</a:t>
            </a:r>
            <a:r>
              <a:rPr lang="en-US" altLang="en-US" sz="2400" baseline="30000" dirty="0"/>
              <a:t>-12</a:t>
            </a:r>
            <a:r>
              <a:rPr lang="en-US" altLang="en-US" sz="2400" dirty="0"/>
              <a:t>), a 40</a:t>
            </a:r>
            <a:r>
              <a:rPr lang="en-US" altLang="en-US" sz="2400" baseline="30000" dirty="0"/>
              <a:t>th</a:t>
            </a:r>
            <a:r>
              <a:rPr lang="en-US" altLang="en-US" sz="2400" dirty="0"/>
              <a:t> order PRBS, would take over 500,000 years</a:t>
            </a:r>
          </a:p>
          <a:p>
            <a:pPr lvl="1">
              <a:buFontTx/>
              <a:buNone/>
            </a:pPr>
            <a:endParaRPr lang="en-US" altLang="en-US" dirty="0"/>
          </a:p>
          <a:p>
            <a:pPr marL="457200" indent="-457200">
              <a:buFont typeface="Wingdings" panose="05000000000000000000" pitchFamily="2" charset="2"/>
              <a:buChar char="§"/>
            </a:pPr>
            <a:r>
              <a:rPr lang="en-US" altLang="en-US" sz="2800" dirty="0"/>
              <a:t>Can be overcome by</a:t>
            </a:r>
          </a:p>
          <a:p>
            <a:pPr marL="685800" lvl="1" indent="-342900">
              <a:buFont typeface="Arial" panose="020B0604020202020204" pitchFamily="34" charset="0"/>
              <a:buChar char="•"/>
            </a:pPr>
            <a:r>
              <a:rPr lang="en-US" altLang="en-US" sz="2400" dirty="0"/>
              <a:t>Using different I/O modeling standards</a:t>
            </a:r>
          </a:p>
          <a:p>
            <a:pPr marL="685800" lvl="1" indent="-342900">
              <a:buFont typeface="Arial" panose="020B0604020202020204" pitchFamily="34" charset="0"/>
              <a:buChar char="•"/>
            </a:pPr>
            <a:r>
              <a:rPr lang="en-US" altLang="en-US" sz="2400" dirty="0"/>
              <a:t>Using different simulation methodology</a:t>
            </a:r>
          </a:p>
          <a:p>
            <a:pPr marL="685800" lvl="1" indent="-342900">
              <a:buFont typeface="Arial" panose="020B0604020202020204" pitchFamily="34" charset="0"/>
              <a:buChar char="•"/>
            </a:pPr>
            <a:r>
              <a:rPr lang="en-US" altLang="en-US" sz="2400" dirty="0"/>
              <a:t>Or a combination of both</a:t>
            </a:r>
          </a:p>
        </p:txBody>
      </p:sp>
    </p:spTree>
    <p:extLst>
      <p:ext uri="{BB962C8B-B14F-4D97-AF65-F5344CB8AC3E}">
        <p14:creationId xmlns:p14="http://schemas.microsoft.com/office/powerpoint/2010/main" val="30429725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71283" y="316295"/>
            <a:ext cx="11263074" cy="1036345"/>
          </a:xfrm>
        </p:spPr>
        <p:txBody>
          <a:bodyPr>
            <a:normAutofit fontScale="90000"/>
          </a:bodyPr>
          <a:lstStyle/>
          <a:p>
            <a:r>
              <a:rPr lang="en-US" dirty="0"/>
              <a:t>(J)COM Computational Procedure (FD: Steps 1 and 2)</a:t>
            </a:r>
          </a:p>
        </p:txBody>
      </p:sp>
      <p:sp>
        <p:nvSpPr>
          <p:cNvPr id="4" name="Rectangle 3">
            <a:extLst>
              <a:ext uri="{FF2B5EF4-FFF2-40B4-BE49-F238E27FC236}">
                <a16:creationId xmlns:a16="http://schemas.microsoft.com/office/drawing/2014/main" id="{5459386E-25AF-8615-09B8-84BB0EC861A6}"/>
              </a:ext>
            </a:extLst>
          </p:cNvPr>
          <p:cNvSpPr/>
          <p:nvPr/>
        </p:nvSpPr>
        <p:spPr>
          <a:xfrm>
            <a:off x="3118132" y="2734818"/>
            <a:ext cx="396044" cy="482055"/>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1D6582F-F0FD-4228-37DB-6E21D788CF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234" y="1655380"/>
            <a:ext cx="9405257" cy="4886325"/>
          </a:xfrm>
          <a:prstGeom prst="rect">
            <a:avLst/>
          </a:prstGeom>
        </p:spPr>
      </p:pic>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C9F7B698-3AFB-4A0B-6CEC-7EB15C8359DD}"/>
                  </a:ext>
                </a:extLst>
              </p:cNvPr>
              <p:cNvSpPr>
                <a:spLocks noChangeAspect="1"/>
              </p:cNvSpPr>
              <p:nvPr/>
            </p:nvSpPr>
            <p:spPr>
              <a:xfrm>
                <a:off x="5393134" y="1753331"/>
                <a:ext cx="696986" cy="2895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1200" i="1">
                              <a:latin typeface="Cambria Math" panose="02040503050406030204" pitchFamily="18" charset="0"/>
                            </a:rPr>
                          </m:ctrlPr>
                        </m:sSupPr>
                        <m:e>
                          <m:r>
                            <a:rPr lang="en-US" sz="1200" i="1">
                              <a:latin typeface="Cambria Math" panose="02040503050406030204" pitchFamily="18" charset="0"/>
                            </a:rPr>
                            <m:t>𝑆</m:t>
                          </m:r>
                        </m:e>
                        <m:sup>
                          <m:d>
                            <m:dPr>
                              <m:ctrlPr>
                                <a:rPr lang="en-US" sz="1200" i="1">
                                  <a:latin typeface="Cambria Math" panose="02040503050406030204" pitchFamily="18" charset="0"/>
                                </a:rPr>
                              </m:ctrlPr>
                            </m:dPr>
                            <m:e>
                              <m:r>
                                <a:rPr lang="en-US" sz="1200" i="1">
                                  <a:latin typeface="Cambria Math" panose="02040503050406030204" pitchFamily="18" charset="0"/>
                                </a:rPr>
                                <m:t>𝑘</m:t>
                              </m:r>
                            </m:e>
                          </m:d>
                        </m:sup>
                      </m:sSup>
                      <m:d>
                        <m:dPr>
                          <m:ctrlPr>
                            <a:rPr lang="en-US" sz="1200" i="1">
                              <a:latin typeface="Cambria Math" panose="02040503050406030204" pitchFamily="18" charset="0"/>
                            </a:rPr>
                          </m:ctrlPr>
                        </m:dPr>
                        <m:e>
                          <m:r>
                            <a:rPr lang="en-US" sz="1200" i="1">
                              <a:latin typeface="Cambria Math" panose="02040503050406030204" pitchFamily="18" charset="0"/>
                            </a:rPr>
                            <m:t>𝑓</m:t>
                          </m:r>
                        </m:e>
                      </m:d>
                    </m:oMath>
                  </m:oMathPara>
                </a14:m>
                <a:endParaRPr lang="en-US" sz="1200" dirty="0"/>
              </a:p>
            </p:txBody>
          </p:sp>
        </mc:Choice>
        <mc:Fallback>
          <p:sp>
            <p:nvSpPr>
              <p:cNvPr id="6" name="Rectangle 5">
                <a:extLst>
                  <a:ext uri="{FF2B5EF4-FFF2-40B4-BE49-F238E27FC236}">
                    <a16:creationId xmlns:a16="http://schemas.microsoft.com/office/drawing/2014/main" id="{C9F7B698-3AFB-4A0B-6CEC-7EB15C8359DD}"/>
                  </a:ext>
                </a:extLst>
              </p:cNvPr>
              <p:cNvSpPr>
                <a:spLocks noRot="1" noChangeAspect="1" noMove="1" noResize="1" noEditPoints="1" noAdjustHandles="1" noChangeArrowheads="1" noChangeShapeType="1" noTextEdit="1"/>
              </p:cNvSpPr>
              <p:nvPr/>
            </p:nvSpPr>
            <p:spPr>
              <a:xfrm>
                <a:off x="5393134" y="1753331"/>
                <a:ext cx="696986" cy="289503"/>
              </a:xfrm>
              <a:prstGeom prst="rect">
                <a:avLst/>
              </a:prstGeom>
              <a:blipFill>
                <a:blip r:embed="rId3"/>
                <a:stretch>
                  <a:fillRect b="-6383"/>
                </a:stretch>
              </a:blipFill>
            </p:spPr>
            <p:txBody>
              <a:bodyPr/>
              <a:lstStyle/>
              <a:p>
                <a:r>
                  <a:rPr lang="en-CA">
                    <a:noFill/>
                  </a:rPr>
                  <a:t> </a:t>
                </a:r>
              </a:p>
            </p:txBody>
          </p:sp>
        </mc:Fallback>
      </mc:AlternateContent>
      <p:sp>
        <p:nvSpPr>
          <p:cNvPr id="7" name="TextBox 6">
            <a:extLst>
              <a:ext uri="{FF2B5EF4-FFF2-40B4-BE49-F238E27FC236}">
                <a16:creationId xmlns:a16="http://schemas.microsoft.com/office/drawing/2014/main" id="{135A689E-4244-5323-C3B0-07D6DEC67769}"/>
              </a:ext>
            </a:extLst>
          </p:cNvPr>
          <p:cNvSpPr txBox="1"/>
          <p:nvPr/>
        </p:nvSpPr>
        <p:spPr>
          <a:xfrm>
            <a:off x="4575183" y="2992062"/>
            <a:ext cx="1941076" cy="584775"/>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Channel’s partial</a:t>
            </a:r>
          </a:p>
          <a:p>
            <a:r>
              <a:rPr lang="en-US" sz="1600" dirty="0">
                <a:latin typeface="Helvetica" panose="020B0604020202020204" pitchFamily="34" charset="0"/>
                <a:cs typeface="Helvetica" panose="020B0604020202020204" pitchFamily="34" charset="0"/>
              </a:rPr>
              <a:t>4-port parameters</a:t>
            </a:r>
          </a:p>
        </p:txBody>
      </p:sp>
      <p:sp>
        <p:nvSpPr>
          <p:cNvPr id="8" name="TextBox 7">
            <a:extLst>
              <a:ext uri="{FF2B5EF4-FFF2-40B4-BE49-F238E27FC236}">
                <a16:creationId xmlns:a16="http://schemas.microsoft.com/office/drawing/2014/main" id="{82AC666F-221C-AEB0-5098-E4C27D423BF5}"/>
              </a:ext>
            </a:extLst>
          </p:cNvPr>
          <p:cNvSpPr txBox="1"/>
          <p:nvPr/>
        </p:nvSpPr>
        <p:spPr>
          <a:xfrm>
            <a:off x="1768811" y="5525118"/>
            <a:ext cx="1246844" cy="338554"/>
          </a:xfrm>
          <a:prstGeom prst="rect">
            <a:avLst/>
          </a:prstGeom>
          <a:noFill/>
        </p:spPr>
        <p:txBody>
          <a:bodyPr wrap="square" rtlCol="0">
            <a:spAutoFit/>
          </a:bodyPr>
          <a:lstStyle/>
          <a:p>
            <a:r>
              <a:rPr lang="en-US" sz="1600" dirty="0" err="1">
                <a:latin typeface="Helvetica" panose="020B0604020202020204" pitchFamily="34" charset="0"/>
                <a:cs typeface="Helvetica" panose="020B0604020202020204" pitchFamily="34" charset="0"/>
              </a:rPr>
              <a:t>Tx</a:t>
            </a:r>
            <a:r>
              <a:rPr lang="en-US" sz="1600" dirty="0">
                <a:latin typeface="Helvetica" panose="020B0604020202020204" pitchFamily="34" charset="0"/>
                <a:cs typeface="Helvetica" panose="020B0604020202020204" pitchFamily="34" charset="0"/>
              </a:rPr>
              <a:t> package</a:t>
            </a:r>
          </a:p>
        </p:txBody>
      </p:sp>
      <p:sp>
        <p:nvSpPr>
          <p:cNvPr id="9" name="TextBox 8">
            <a:extLst>
              <a:ext uri="{FF2B5EF4-FFF2-40B4-BE49-F238E27FC236}">
                <a16:creationId xmlns:a16="http://schemas.microsoft.com/office/drawing/2014/main" id="{09975279-8418-DA7B-8600-F4E3688E082A}"/>
              </a:ext>
            </a:extLst>
          </p:cNvPr>
          <p:cNvSpPr txBox="1"/>
          <p:nvPr/>
        </p:nvSpPr>
        <p:spPr>
          <a:xfrm>
            <a:off x="7547447" y="5509394"/>
            <a:ext cx="1289087"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Rx package</a:t>
            </a:r>
          </a:p>
        </p:txBody>
      </p:sp>
      <mc:AlternateContent xmlns:mc="http://schemas.openxmlformats.org/markup-compatibility/2006">
        <mc:Choice xmlns:a14="http://schemas.microsoft.com/office/drawing/2010/main" Requires="a14">
          <p:sp>
            <p:nvSpPr>
              <p:cNvPr id="10" name="Rectangle 9">
                <a:extLst>
                  <a:ext uri="{FF2B5EF4-FFF2-40B4-BE49-F238E27FC236}">
                    <a16:creationId xmlns:a16="http://schemas.microsoft.com/office/drawing/2014/main" id="{2C9688AE-0BD9-139F-E23F-6F706D55A594}"/>
                  </a:ext>
                </a:extLst>
              </p:cNvPr>
              <p:cNvSpPr/>
              <p:nvPr/>
            </p:nvSpPr>
            <p:spPr>
              <a:xfrm>
                <a:off x="2671959" y="2209206"/>
                <a:ext cx="1082732" cy="4694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rPr>
                          </m:ctrlPr>
                        </m:sSubPr>
                        <m:e>
                          <m:r>
                            <m:rPr>
                              <m:sty m:val="p"/>
                            </m:rPr>
                            <a:rPr lang="en-US" sz="1200">
                              <a:latin typeface="Cambria Math" panose="02040503050406030204" pitchFamily="18" charset="0"/>
                            </a:rPr>
                            <m:t>Γ</m:t>
                          </m:r>
                        </m:e>
                        <m:sub>
                          <m:r>
                            <a:rPr lang="en-US" sz="1200" i="0">
                              <a:latin typeface="Cambria Math" panose="02040503050406030204" pitchFamily="18" charset="0"/>
                            </a:rPr>
                            <m:t>1</m:t>
                          </m:r>
                        </m:sub>
                      </m:sSub>
                      <m:r>
                        <a:rPr lang="en-US" sz="1200" i="0">
                          <a:latin typeface="Cambria Math" panose="02040503050406030204" pitchFamily="18" charset="0"/>
                        </a:rPr>
                        <m:t>=</m:t>
                      </m:r>
                      <m:f>
                        <m:fPr>
                          <m:ctrlPr>
                            <a:rPr lang="en-US" sz="1200" i="1">
                              <a:latin typeface="Cambria Math" panose="02040503050406030204" pitchFamily="18" charset="0"/>
                            </a:rPr>
                          </m:ctrlPr>
                        </m:fPr>
                        <m:num>
                          <m:sSub>
                            <m:sSubPr>
                              <m:ctrlPr>
                                <a:rPr lang="en-US" sz="1200" i="1">
                                  <a:latin typeface="Cambria Math" panose="02040503050406030204" pitchFamily="18" charset="0"/>
                                </a:rPr>
                              </m:ctrlPr>
                            </m:sSubPr>
                            <m:e>
                              <m:r>
                                <a:rPr lang="en-US" sz="1200" i="1">
                                  <a:latin typeface="Cambria Math" panose="02040503050406030204" pitchFamily="18" charset="0"/>
                                </a:rPr>
                                <m:t>𝑅</m:t>
                              </m:r>
                            </m:e>
                            <m:sub>
                              <m:r>
                                <a:rPr lang="en-US" sz="1200" i="1">
                                  <a:latin typeface="Cambria Math" panose="02040503050406030204" pitchFamily="18" charset="0"/>
                                </a:rPr>
                                <m:t>𝑑</m:t>
                              </m:r>
                            </m:sub>
                          </m:sSub>
                          <m:r>
                            <a:rPr lang="en-US" sz="1200" i="0">
                              <a:latin typeface="Cambria Math" panose="02040503050406030204" pitchFamily="18" charset="0"/>
                            </a:rPr>
                            <m:t>−</m:t>
                          </m:r>
                          <m:sSub>
                            <m:sSubPr>
                              <m:ctrlPr>
                                <a:rPr lang="en-US" sz="1200" i="1">
                                  <a:latin typeface="Cambria Math" panose="02040503050406030204" pitchFamily="18" charset="0"/>
                                </a:rPr>
                              </m:ctrlPr>
                            </m:sSubPr>
                            <m:e>
                              <m:r>
                                <a:rPr lang="en-US" sz="1200" i="1">
                                  <a:latin typeface="Cambria Math" panose="02040503050406030204" pitchFamily="18" charset="0"/>
                                </a:rPr>
                                <m:t>𝑅</m:t>
                              </m:r>
                            </m:e>
                            <m:sub>
                              <m:r>
                                <a:rPr lang="en-US" sz="1200" i="0">
                                  <a:latin typeface="Cambria Math" panose="02040503050406030204" pitchFamily="18" charset="0"/>
                                </a:rPr>
                                <m:t>0</m:t>
                              </m:r>
                            </m:sub>
                          </m:sSub>
                        </m:num>
                        <m:den>
                          <m:sSub>
                            <m:sSubPr>
                              <m:ctrlPr>
                                <a:rPr lang="en-US" sz="1200" i="1">
                                  <a:latin typeface="Cambria Math" panose="02040503050406030204" pitchFamily="18" charset="0"/>
                                </a:rPr>
                              </m:ctrlPr>
                            </m:sSubPr>
                            <m:e>
                              <m:r>
                                <a:rPr lang="en-US" sz="1200" i="1">
                                  <a:latin typeface="Cambria Math" panose="02040503050406030204" pitchFamily="18" charset="0"/>
                                </a:rPr>
                                <m:t>𝑅</m:t>
                              </m:r>
                            </m:e>
                            <m:sub>
                              <m:r>
                                <a:rPr lang="en-US" sz="1200" i="1">
                                  <a:latin typeface="Cambria Math" panose="02040503050406030204" pitchFamily="18" charset="0"/>
                                </a:rPr>
                                <m:t>𝑑</m:t>
                              </m:r>
                            </m:sub>
                          </m:sSub>
                          <m:r>
                            <a:rPr lang="en-US" sz="1200" i="0">
                              <a:latin typeface="Cambria Math" panose="02040503050406030204" pitchFamily="18" charset="0"/>
                            </a:rPr>
                            <m:t>+</m:t>
                          </m:r>
                          <m:sSub>
                            <m:sSubPr>
                              <m:ctrlPr>
                                <a:rPr lang="en-US" sz="1200" i="1">
                                  <a:latin typeface="Cambria Math" panose="02040503050406030204" pitchFamily="18" charset="0"/>
                                </a:rPr>
                              </m:ctrlPr>
                            </m:sSubPr>
                            <m:e>
                              <m:r>
                                <a:rPr lang="en-US" sz="1200" i="1">
                                  <a:latin typeface="Cambria Math" panose="02040503050406030204" pitchFamily="18" charset="0"/>
                                </a:rPr>
                                <m:t>𝑅</m:t>
                              </m:r>
                            </m:e>
                            <m:sub>
                              <m:r>
                                <a:rPr lang="en-US" sz="1200" i="0">
                                  <a:latin typeface="Cambria Math" panose="02040503050406030204" pitchFamily="18" charset="0"/>
                                </a:rPr>
                                <m:t>0</m:t>
                              </m:r>
                            </m:sub>
                          </m:sSub>
                        </m:den>
                      </m:f>
                    </m:oMath>
                  </m:oMathPara>
                </a14:m>
                <a:endParaRPr lang="en-US" sz="1200" dirty="0"/>
              </a:p>
            </p:txBody>
          </p:sp>
        </mc:Choice>
        <mc:Fallback>
          <p:sp>
            <p:nvSpPr>
              <p:cNvPr id="10" name="Rectangle 9">
                <a:extLst>
                  <a:ext uri="{FF2B5EF4-FFF2-40B4-BE49-F238E27FC236}">
                    <a16:creationId xmlns:a16="http://schemas.microsoft.com/office/drawing/2014/main" id="{2C9688AE-0BD9-139F-E23F-6F706D55A594}"/>
                  </a:ext>
                </a:extLst>
              </p:cNvPr>
              <p:cNvSpPr>
                <a:spLocks noRot="1" noChangeAspect="1" noMove="1" noResize="1" noEditPoints="1" noAdjustHandles="1" noChangeArrowheads="1" noChangeShapeType="1" noTextEdit="1"/>
              </p:cNvSpPr>
              <p:nvPr/>
            </p:nvSpPr>
            <p:spPr>
              <a:xfrm>
                <a:off x="2671959" y="2209206"/>
                <a:ext cx="1082732" cy="469424"/>
              </a:xfrm>
              <a:prstGeom prst="rect">
                <a:avLst/>
              </a:prstGeom>
              <a:blipFill>
                <a:blip r:embed="rId4"/>
                <a:stretch>
                  <a:fillRect/>
                </a:stretch>
              </a:blipFill>
            </p:spPr>
            <p:txBody>
              <a:bodyPr/>
              <a:lstStyle/>
              <a:p>
                <a:r>
                  <a:rPr lang="en-CA">
                    <a:noFill/>
                  </a:rPr>
                  <a:t> </a:t>
                </a:r>
              </a:p>
            </p:txBody>
          </p:sp>
        </mc:Fallback>
      </mc:AlternateContent>
      <p:sp>
        <p:nvSpPr>
          <p:cNvPr id="11" name="TextBox 10">
            <a:extLst>
              <a:ext uri="{FF2B5EF4-FFF2-40B4-BE49-F238E27FC236}">
                <a16:creationId xmlns:a16="http://schemas.microsoft.com/office/drawing/2014/main" id="{B0499B4F-ABE7-7CE9-1602-A594B754F6C0}"/>
              </a:ext>
            </a:extLst>
          </p:cNvPr>
          <p:cNvSpPr txBox="1"/>
          <p:nvPr/>
        </p:nvSpPr>
        <p:spPr>
          <a:xfrm>
            <a:off x="2218867" y="2313113"/>
            <a:ext cx="574098" cy="261610"/>
          </a:xfrm>
          <a:prstGeom prst="rect">
            <a:avLst/>
          </a:prstGeom>
          <a:noFill/>
        </p:spPr>
        <p:txBody>
          <a:bodyPr wrap="square" rtlCol="0">
            <a:spAutoFit/>
          </a:bodyPr>
          <a:lstStyle/>
          <a:p>
            <a:pPr algn="r"/>
            <a:r>
              <a:rPr lang="en-US" sz="1100" dirty="0">
                <a:latin typeface="Helvetica" panose="020B0604020202020204" pitchFamily="34" charset="0"/>
                <a:cs typeface="Helvetica" panose="020B0604020202020204" pitchFamily="34" charset="0"/>
              </a:rPr>
              <a:t>COM:</a:t>
            </a:r>
          </a:p>
        </p:txBody>
      </p:sp>
      <mc:AlternateContent xmlns:mc="http://schemas.openxmlformats.org/markup-compatibility/2006">
        <mc:Choice xmlns:a14="http://schemas.microsoft.com/office/drawing/2010/main" Requires="a14">
          <p:sp>
            <p:nvSpPr>
              <p:cNvPr id="12" name="Rectangle 11">
                <a:extLst>
                  <a:ext uri="{FF2B5EF4-FFF2-40B4-BE49-F238E27FC236}">
                    <a16:creationId xmlns:a16="http://schemas.microsoft.com/office/drawing/2014/main" id="{8788896F-C382-B0FF-448A-33D513F7D026}"/>
                  </a:ext>
                </a:extLst>
              </p:cNvPr>
              <p:cNvSpPr/>
              <p:nvPr/>
            </p:nvSpPr>
            <p:spPr>
              <a:xfrm>
                <a:off x="2671959" y="2734818"/>
                <a:ext cx="1291636" cy="4820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m:rPr>
                              <m:sty m:val="p"/>
                            </m:rPr>
                            <a:rPr lang="en-US" sz="1200">
                              <a:latin typeface="Cambria Math" panose="02040503050406030204" pitchFamily="18" charset="0"/>
                            </a:rPr>
                            <m:t>Γ</m:t>
                          </m:r>
                        </m:e>
                        <m:sub>
                          <m:r>
                            <a:rPr lang="en-US" sz="1200" i="0">
                              <a:latin typeface="Cambria Math" panose="02040503050406030204" pitchFamily="18" charset="0"/>
                            </a:rPr>
                            <m:t>1</m:t>
                          </m:r>
                        </m:sub>
                      </m:sSub>
                      <m:r>
                        <a:rPr lang="en-US" sz="1200" i="0">
                          <a:latin typeface="Cambria Math" panose="02040503050406030204" pitchFamily="18" charset="0"/>
                        </a:rPr>
                        <m:t>=</m:t>
                      </m:r>
                      <m:f>
                        <m:fPr>
                          <m:ctrlPr>
                            <a:rPr lang="en-US" sz="1200" i="1">
                              <a:latin typeface="Cambria Math" panose="02040503050406030204" pitchFamily="18" charset="0"/>
                            </a:rPr>
                          </m:ctrlPr>
                        </m:fPr>
                        <m:num>
                          <m:sSub>
                            <m:sSubPr>
                              <m:ctrlPr>
                                <a:rPr lang="en-US" sz="1200" i="1">
                                  <a:latin typeface="Cambria Math" panose="02040503050406030204" pitchFamily="18" charset="0"/>
                                </a:rPr>
                              </m:ctrlPr>
                            </m:sSubPr>
                            <m:e>
                              <m:r>
                                <a:rPr lang="en-US" sz="1200" b="0" i="1" smtClean="0">
                                  <a:latin typeface="Cambria Math" panose="02040503050406030204" pitchFamily="18" charset="0"/>
                                </a:rPr>
                                <m:t>𝑍</m:t>
                              </m:r>
                            </m:e>
                            <m:sub>
                              <m:r>
                                <a:rPr lang="en-US" sz="1200" i="1">
                                  <a:latin typeface="Cambria Math" panose="02040503050406030204" pitchFamily="18" charset="0"/>
                                </a:rPr>
                                <m:t>𝑑</m:t>
                              </m:r>
                            </m:sub>
                          </m:sSub>
                          <m:d>
                            <m:dPr>
                              <m:ctrlPr>
                                <a:rPr lang="en-US" sz="1200" i="1" smtClean="0">
                                  <a:latin typeface="Cambria Math" panose="02040503050406030204" pitchFamily="18" charset="0"/>
                                </a:rPr>
                              </m:ctrlPr>
                            </m:dPr>
                            <m:e>
                              <m:r>
                                <a:rPr lang="en-US" sz="1200" b="0" i="1" smtClean="0">
                                  <a:latin typeface="Cambria Math" panose="02040503050406030204" pitchFamily="18" charset="0"/>
                                </a:rPr>
                                <m:t>𝑓</m:t>
                              </m:r>
                            </m:e>
                          </m:d>
                          <m:r>
                            <a:rPr lang="en-US" sz="1200" i="0">
                              <a:latin typeface="Cambria Math" panose="02040503050406030204" pitchFamily="18" charset="0"/>
                            </a:rPr>
                            <m:t>−</m:t>
                          </m:r>
                          <m:sSub>
                            <m:sSubPr>
                              <m:ctrlPr>
                                <a:rPr lang="en-US" sz="1200" i="1">
                                  <a:latin typeface="Cambria Math" panose="02040503050406030204" pitchFamily="18" charset="0"/>
                                </a:rPr>
                              </m:ctrlPr>
                            </m:sSubPr>
                            <m:e>
                              <m:r>
                                <a:rPr lang="en-US" sz="1200" i="1">
                                  <a:latin typeface="Cambria Math" panose="02040503050406030204" pitchFamily="18" charset="0"/>
                                </a:rPr>
                                <m:t>𝑅</m:t>
                              </m:r>
                            </m:e>
                            <m:sub>
                              <m:r>
                                <a:rPr lang="en-US" sz="1200" i="0">
                                  <a:latin typeface="Cambria Math" panose="02040503050406030204" pitchFamily="18" charset="0"/>
                                </a:rPr>
                                <m:t>0</m:t>
                              </m:r>
                            </m:sub>
                          </m:sSub>
                        </m:num>
                        <m:den>
                          <m:sSub>
                            <m:sSubPr>
                              <m:ctrlPr>
                                <a:rPr lang="en-US" sz="1200" i="1">
                                  <a:latin typeface="Cambria Math" panose="02040503050406030204" pitchFamily="18" charset="0"/>
                                </a:rPr>
                              </m:ctrlPr>
                            </m:sSubPr>
                            <m:e>
                              <m:r>
                                <a:rPr lang="en-US" sz="1200" i="1">
                                  <a:latin typeface="Cambria Math" panose="02040503050406030204" pitchFamily="18" charset="0"/>
                                </a:rPr>
                                <m:t>𝑍</m:t>
                              </m:r>
                            </m:e>
                            <m:sub>
                              <m:r>
                                <a:rPr lang="en-US" sz="1200" i="1">
                                  <a:latin typeface="Cambria Math" panose="02040503050406030204" pitchFamily="18" charset="0"/>
                                </a:rPr>
                                <m:t>𝑑</m:t>
                              </m:r>
                            </m:sub>
                          </m:sSub>
                          <m:d>
                            <m:dPr>
                              <m:ctrlPr>
                                <a:rPr lang="en-US" sz="1200" i="1">
                                  <a:latin typeface="Cambria Math" panose="02040503050406030204" pitchFamily="18" charset="0"/>
                                </a:rPr>
                              </m:ctrlPr>
                            </m:dPr>
                            <m:e>
                              <m:r>
                                <a:rPr lang="en-US" sz="1200" i="1">
                                  <a:latin typeface="Cambria Math" panose="02040503050406030204" pitchFamily="18" charset="0"/>
                                </a:rPr>
                                <m:t>𝑓</m:t>
                              </m:r>
                            </m:e>
                          </m:d>
                          <m:r>
                            <a:rPr lang="en-US" sz="1200" i="0">
                              <a:latin typeface="Cambria Math" panose="02040503050406030204" pitchFamily="18" charset="0"/>
                            </a:rPr>
                            <m:t>+</m:t>
                          </m:r>
                          <m:sSub>
                            <m:sSubPr>
                              <m:ctrlPr>
                                <a:rPr lang="en-US" sz="1200" i="1">
                                  <a:latin typeface="Cambria Math" panose="02040503050406030204" pitchFamily="18" charset="0"/>
                                </a:rPr>
                              </m:ctrlPr>
                            </m:sSubPr>
                            <m:e>
                              <m:r>
                                <a:rPr lang="en-US" sz="1200" i="1">
                                  <a:latin typeface="Cambria Math" panose="02040503050406030204" pitchFamily="18" charset="0"/>
                                </a:rPr>
                                <m:t>𝑅</m:t>
                              </m:r>
                            </m:e>
                            <m:sub>
                              <m:r>
                                <a:rPr lang="en-US" sz="1200" i="0">
                                  <a:latin typeface="Cambria Math" panose="02040503050406030204" pitchFamily="18" charset="0"/>
                                </a:rPr>
                                <m:t>0</m:t>
                              </m:r>
                            </m:sub>
                          </m:sSub>
                        </m:den>
                      </m:f>
                    </m:oMath>
                  </m:oMathPara>
                </a14:m>
                <a:endParaRPr lang="en-US" sz="1200" dirty="0"/>
              </a:p>
            </p:txBody>
          </p:sp>
        </mc:Choice>
        <mc:Fallback>
          <p:sp>
            <p:nvSpPr>
              <p:cNvPr id="12" name="Rectangle 11">
                <a:extLst>
                  <a:ext uri="{FF2B5EF4-FFF2-40B4-BE49-F238E27FC236}">
                    <a16:creationId xmlns:a16="http://schemas.microsoft.com/office/drawing/2014/main" id="{8788896F-C382-B0FF-448A-33D513F7D026}"/>
                  </a:ext>
                </a:extLst>
              </p:cNvPr>
              <p:cNvSpPr>
                <a:spLocks noRot="1" noChangeAspect="1" noMove="1" noResize="1" noEditPoints="1" noAdjustHandles="1" noChangeArrowheads="1" noChangeShapeType="1" noTextEdit="1"/>
              </p:cNvSpPr>
              <p:nvPr/>
            </p:nvSpPr>
            <p:spPr>
              <a:xfrm>
                <a:off x="2671959" y="2734818"/>
                <a:ext cx="1291636" cy="482055"/>
              </a:xfrm>
              <a:prstGeom prst="rect">
                <a:avLst/>
              </a:prstGeom>
              <a:blipFill>
                <a:blip r:embed="rId5"/>
                <a:stretch>
                  <a:fillRect b="-3797"/>
                </a:stretch>
              </a:blipFill>
            </p:spPr>
            <p:txBody>
              <a:bodyPr/>
              <a:lstStyle/>
              <a:p>
                <a:r>
                  <a:rPr lang="en-CA">
                    <a:noFill/>
                  </a:rPr>
                  <a:t> </a:t>
                </a:r>
              </a:p>
            </p:txBody>
          </p:sp>
        </mc:Fallback>
      </mc:AlternateContent>
      <p:sp>
        <p:nvSpPr>
          <p:cNvPr id="13" name="TextBox 12">
            <a:extLst>
              <a:ext uri="{FF2B5EF4-FFF2-40B4-BE49-F238E27FC236}">
                <a16:creationId xmlns:a16="http://schemas.microsoft.com/office/drawing/2014/main" id="{6D795DBE-156A-7049-374D-A44969F5FAEE}"/>
              </a:ext>
            </a:extLst>
          </p:cNvPr>
          <p:cNvSpPr txBox="1"/>
          <p:nvPr/>
        </p:nvSpPr>
        <p:spPr>
          <a:xfrm>
            <a:off x="2160270" y="2845040"/>
            <a:ext cx="632695" cy="261610"/>
          </a:xfrm>
          <a:prstGeom prst="rect">
            <a:avLst/>
          </a:prstGeom>
          <a:noFill/>
        </p:spPr>
        <p:txBody>
          <a:bodyPr wrap="square" rtlCol="0">
            <a:spAutoFit/>
          </a:bodyPr>
          <a:lstStyle/>
          <a:p>
            <a:pPr algn="r"/>
            <a:r>
              <a:rPr lang="en-US" sz="1100" dirty="0">
                <a:latin typeface="Helvetica" panose="020B0604020202020204" pitchFamily="34" charset="0"/>
                <a:cs typeface="Helvetica" panose="020B0604020202020204" pitchFamily="34" charset="0"/>
              </a:rPr>
              <a:t>JCOM:</a:t>
            </a:r>
          </a:p>
        </p:txBody>
      </p:sp>
      <p:sp>
        <p:nvSpPr>
          <p:cNvPr id="14" name="TextBox 13">
            <a:extLst>
              <a:ext uri="{FF2B5EF4-FFF2-40B4-BE49-F238E27FC236}">
                <a16:creationId xmlns:a16="http://schemas.microsoft.com/office/drawing/2014/main" id="{C43A4743-3594-779D-E626-9222B59DC2E3}"/>
              </a:ext>
            </a:extLst>
          </p:cNvPr>
          <p:cNvSpPr txBox="1"/>
          <p:nvPr/>
        </p:nvSpPr>
        <p:spPr>
          <a:xfrm>
            <a:off x="800408" y="3491658"/>
            <a:ext cx="2337184" cy="338554"/>
          </a:xfrm>
          <a:prstGeom prst="rect">
            <a:avLst/>
          </a:prstGeom>
          <a:noFill/>
        </p:spPr>
        <p:txBody>
          <a:bodyPr wrap="square" rtlCol="0">
            <a:spAutoFit/>
          </a:bodyPr>
          <a:lstStyle/>
          <a:p>
            <a:pPr algn="r"/>
            <a:r>
              <a:rPr lang="en-US" sz="1600" dirty="0">
                <a:solidFill>
                  <a:schemeClr val="accent2">
                    <a:lumMod val="50000"/>
                  </a:schemeClr>
                </a:solidFill>
                <a:latin typeface="Helvetica" panose="020B0604020202020204" pitchFamily="34" charset="0"/>
                <a:cs typeface="Helvetica" panose="020B0604020202020204" pitchFamily="34" charset="0"/>
              </a:rPr>
              <a:t>From transmitter model</a:t>
            </a:r>
          </a:p>
        </p:txBody>
      </p:sp>
      <p:cxnSp>
        <p:nvCxnSpPr>
          <p:cNvPr id="15" name="Straight Arrow Connector 14">
            <a:extLst>
              <a:ext uri="{FF2B5EF4-FFF2-40B4-BE49-F238E27FC236}">
                <a16:creationId xmlns:a16="http://schemas.microsoft.com/office/drawing/2014/main" id="{81C6DC96-98C5-5908-9FB0-80970B363D9F}"/>
              </a:ext>
            </a:extLst>
          </p:cNvPr>
          <p:cNvCxnSpPr/>
          <p:nvPr/>
        </p:nvCxnSpPr>
        <p:spPr>
          <a:xfrm flipV="1">
            <a:off x="2981305" y="3273045"/>
            <a:ext cx="198022" cy="242607"/>
          </a:xfrm>
          <a:prstGeom prst="straightConnector1">
            <a:avLst/>
          </a:prstGeom>
          <a:ln>
            <a:solidFill>
              <a:schemeClr val="accent2">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578A29B5-5378-1BD6-4926-9F3AEBCBB45C}"/>
              </a:ext>
            </a:extLst>
          </p:cNvPr>
          <p:cNvSpPr/>
          <p:nvPr/>
        </p:nvSpPr>
        <p:spPr>
          <a:xfrm>
            <a:off x="8283710" y="2726109"/>
            <a:ext cx="396044" cy="482055"/>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7" name="Rectangle 16">
                <a:extLst>
                  <a:ext uri="{FF2B5EF4-FFF2-40B4-BE49-F238E27FC236}">
                    <a16:creationId xmlns:a16="http://schemas.microsoft.com/office/drawing/2014/main" id="{F9327E02-2D6F-E769-C871-D03973727C02}"/>
                  </a:ext>
                </a:extLst>
              </p:cNvPr>
              <p:cNvSpPr/>
              <p:nvPr/>
            </p:nvSpPr>
            <p:spPr>
              <a:xfrm>
                <a:off x="7837537" y="2200497"/>
                <a:ext cx="1123192" cy="4694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m:rPr>
                              <m:sty m:val="p"/>
                            </m:rPr>
                            <a:rPr lang="en-US" sz="1200">
                              <a:latin typeface="Cambria Math" panose="02040503050406030204" pitchFamily="18" charset="0"/>
                            </a:rPr>
                            <m:t>Γ</m:t>
                          </m:r>
                        </m:e>
                        <m:sub>
                          <m:r>
                            <a:rPr lang="en-US" sz="1200" b="0" i="0" smtClean="0">
                              <a:latin typeface="Cambria Math" panose="02040503050406030204" pitchFamily="18" charset="0"/>
                            </a:rPr>
                            <m:t>2</m:t>
                          </m:r>
                        </m:sub>
                      </m:sSub>
                      <m:r>
                        <a:rPr lang="en-US" sz="1200" i="0">
                          <a:latin typeface="Cambria Math" panose="02040503050406030204" pitchFamily="18" charset="0"/>
                        </a:rPr>
                        <m:t>=</m:t>
                      </m:r>
                      <m:f>
                        <m:fPr>
                          <m:ctrlPr>
                            <a:rPr lang="en-US" sz="1200" i="1">
                              <a:latin typeface="Cambria Math" panose="02040503050406030204" pitchFamily="18" charset="0"/>
                            </a:rPr>
                          </m:ctrlPr>
                        </m:fPr>
                        <m:num>
                          <m:sSub>
                            <m:sSubPr>
                              <m:ctrlPr>
                                <a:rPr lang="en-US" sz="1200" i="1">
                                  <a:latin typeface="Cambria Math" panose="02040503050406030204" pitchFamily="18" charset="0"/>
                                </a:rPr>
                              </m:ctrlPr>
                            </m:sSubPr>
                            <m:e>
                              <m:r>
                                <a:rPr lang="en-US" sz="1200" i="1">
                                  <a:latin typeface="Cambria Math" panose="02040503050406030204" pitchFamily="18" charset="0"/>
                                </a:rPr>
                                <m:t>𝑅</m:t>
                              </m:r>
                            </m:e>
                            <m:sub>
                              <m:r>
                                <a:rPr lang="en-US" sz="1200" i="1">
                                  <a:latin typeface="Cambria Math" panose="02040503050406030204" pitchFamily="18" charset="0"/>
                                </a:rPr>
                                <m:t>𝑑</m:t>
                              </m:r>
                            </m:sub>
                          </m:sSub>
                          <m:r>
                            <a:rPr lang="en-US" sz="1200" i="0">
                              <a:latin typeface="Cambria Math" panose="02040503050406030204" pitchFamily="18" charset="0"/>
                            </a:rPr>
                            <m:t>−</m:t>
                          </m:r>
                          <m:sSub>
                            <m:sSubPr>
                              <m:ctrlPr>
                                <a:rPr lang="en-US" sz="1200" i="1">
                                  <a:latin typeface="Cambria Math" panose="02040503050406030204" pitchFamily="18" charset="0"/>
                                </a:rPr>
                              </m:ctrlPr>
                            </m:sSubPr>
                            <m:e>
                              <m:r>
                                <a:rPr lang="en-US" sz="1200" i="1">
                                  <a:latin typeface="Cambria Math" panose="02040503050406030204" pitchFamily="18" charset="0"/>
                                </a:rPr>
                                <m:t>𝑅</m:t>
                              </m:r>
                            </m:e>
                            <m:sub>
                              <m:r>
                                <a:rPr lang="en-US" sz="1200" i="0">
                                  <a:latin typeface="Cambria Math" panose="02040503050406030204" pitchFamily="18" charset="0"/>
                                </a:rPr>
                                <m:t>0</m:t>
                              </m:r>
                            </m:sub>
                          </m:sSub>
                        </m:num>
                        <m:den>
                          <m:sSub>
                            <m:sSubPr>
                              <m:ctrlPr>
                                <a:rPr lang="en-US" sz="1200" i="1">
                                  <a:latin typeface="Cambria Math" panose="02040503050406030204" pitchFamily="18" charset="0"/>
                                </a:rPr>
                              </m:ctrlPr>
                            </m:sSubPr>
                            <m:e>
                              <m:r>
                                <a:rPr lang="en-US" sz="1200" i="1">
                                  <a:latin typeface="Cambria Math" panose="02040503050406030204" pitchFamily="18" charset="0"/>
                                </a:rPr>
                                <m:t>𝑅</m:t>
                              </m:r>
                            </m:e>
                            <m:sub>
                              <m:r>
                                <a:rPr lang="en-US" sz="1200" i="1">
                                  <a:latin typeface="Cambria Math" panose="02040503050406030204" pitchFamily="18" charset="0"/>
                                </a:rPr>
                                <m:t>𝑑</m:t>
                              </m:r>
                            </m:sub>
                          </m:sSub>
                          <m:r>
                            <a:rPr lang="en-US" sz="1200" i="0">
                              <a:latin typeface="Cambria Math" panose="02040503050406030204" pitchFamily="18" charset="0"/>
                            </a:rPr>
                            <m:t>+</m:t>
                          </m:r>
                          <m:sSub>
                            <m:sSubPr>
                              <m:ctrlPr>
                                <a:rPr lang="en-US" sz="1200" i="1">
                                  <a:latin typeface="Cambria Math" panose="02040503050406030204" pitchFamily="18" charset="0"/>
                                </a:rPr>
                              </m:ctrlPr>
                            </m:sSubPr>
                            <m:e>
                              <m:r>
                                <a:rPr lang="en-US" sz="1200" i="1">
                                  <a:latin typeface="Cambria Math" panose="02040503050406030204" pitchFamily="18" charset="0"/>
                                </a:rPr>
                                <m:t>𝑅</m:t>
                              </m:r>
                            </m:e>
                            <m:sub>
                              <m:r>
                                <a:rPr lang="en-US" sz="1200" i="0">
                                  <a:latin typeface="Cambria Math" panose="02040503050406030204" pitchFamily="18" charset="0"/>
                                </a:rPr>
                                <m:t>0</m:t>
                              </m:r>
                            </m:sub>
                          </m:sSub>
                        </m:den>
                      </m:f>
                    </m:oMath>
                  </m:oMathPara>
                </a14:m>
                <a:endParaRPr lang="en-US" sz="1200" dirty="0"/>
              </a:p>
            </p:txBody>
          </p:sp>
        </mc:Choice>
        <mc:Fallback>
          <p:sp>
            <p:nvSpPr>
              <p:cNvPr id="17" name="Rectangle 16">
                <a:extLst>
                  <a:ext uri="{FF2B5EF4-FFF2-40B4-BE49-F238E27FC236}">
                    <a16:creationId xmlns:a16="http://schemas.microsoft.com/office/drawing/2014/main" id="{F9327E02-2D6F-E769-C871-D03973727C02}"/>
                  </a:ext>
                </a:extLst>
              </p:cNvPr>
              <p:cNvSpPr>
                <a:spLocks noRot="1" noChangeAspect="1" noMove="1" noResize="1" noEditPoints="1" noAdjustHandles="1" noChangeArrowheads="1" noChangeShapeType="1" noTextEdit="1"/>
              </p:cNvSpPr>
              <p:nvPr/>
            </p:nvSpPr>
            <p:spPr>
              <a:xfrm>
                <a:off x="7837537" y="2200497"/>
                <a:ext cx="1123192" cy="469424"/>
              </a:xfrm>
              <a:prstGeom prst="rect">
                <a:avLst/>
              </a:prstGeom>
              <a:blipFill>
                <a:blip r:embed="rId6"/>
                <a:stretch>
                  <a:fillRect/>
                </a:stretch>
              </a:blipFill>
            </p:spPr>
            <p:txBody>
              <a:bodyPr/>
              <a:lstStyle/>
              <a:p>
                <a:r>
                  <a:rPr lang="en-CA">
                    <a:noFill/>
                  </a:rPr>
                  <a:t> </a:t>
                </a:r>
              </a:p>
            </p:txBody>
          </p:sp>
        </mc:Fallback>
      </mc:AlternateContent>
      <p:sp>
        <p:nvSpPr>
          <p:cNvPr id="18" name="TextBox 17">
            <a:extLst>
              <a:ext uri="{FF2B5EF4-FFF2-40B4-BE49-F238E27FC236}">
                <a16:creationId xmlns:a16="http://schemas.microsoft.com/office/drawing/2014/main" id="{17C52700-B250-4BBC-EDD9-B94E0096C0DF}"/>
              </a:ext>
            </a:extLst>
          </p:cNvPr>
          <p:cNvSpPr txBox="1"/>
          <p:nvPr/>
        </p:nvSpPr>
        <p:spPr>
          <a:xfrm>
            <a:off x="7384445" y="2304404"/>
            <a:ext cx="574098" cy="261610"/>
          </a:xfrm>
          <a:prstGeom prst="rect">
            <a:avLst/>
          </a:prstGeom>
          <a:noFill/>
        </p:spPr>
        <p:txBody>
          <a:bodyPr wrap="square" rtlCol="0">
            <a:spAutoFit/>
          </a:bodyPr>
          <a:lstStyle/>
          <a:p>
            <a:pPr algn="r"/>
            <a:r>
              <a:rPr lang="en-US" sz="1100" dirty="0">
                <a:latin typeface="Helvetica" panose="020B0604020202020204" pitchFamily="34" charset="0"/>
                <a:cs typeface="Helvetica" panose="020B0604020202020204" pitchFamily="34" charset="0"/>
              </a:rPr>
              <a:t>COM:</a:t>
            </a:r>
          </a:p>
        </p:txBody>
      </p:sp>
      <mc:AlternateContent xmlns:mc="http://schemas.openxmlformats.org/markup-compatibility/2006">
        <mc:Choice xmlns:a14="http://schemas.microsoft.com/office/drawing/2010/main" Requires="a14">
          <p:sp>
            <p:nvSpPr>
              <p:cNvPr id="19" name="Rectangle 18">
                <a:extLst>
                  <a:ext uri="{FF2B5EF4-FFF2-40B4-BE49-F238E27FC236}">
                    <a16:creationId xmlns:a16="http://schemas.microsoft.com/office/drawing/2014/main" id="{6A888AD7-B717-4DAC-2174-F1D3B723607E}"/>
                  </a:ext>
                </a:extLst>
              </p:cNvPr>
              <p:cNvSpPr/>
              <p:nvPr/>
            </p:nvSpPr>
            <p:spPr>
              <a:xfrm>
                <a:off x="7837537" y="2726109"/>
                <a:ext cx="1332096" cy="4830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m:rPr>
                              <m:sty m:val="p"/>
                            </m:rPr>
                            <a:rPr lang="en-US" sz="1200">
                              <a:latin typeface="Cambria Math" panose="02040503050406030204" pitchFamily="18" charset="0"/>
                            </a:rPr>
                            <m:t>Γ</m:t>
                          </m:r>
                        </m:e>
                        <m:sub>
                          <m:r>
                            <a:rPr lang="en-US" sz="1200" b="0" i="0" smtClean="0">
                              <a:latin typeface="Cambria Math" panose="02040503050406030204" pitchFamily="18" charset="0"/>
                            </a:rPr>
                            <m:t>2</m:t>
                          </m:r>
                        </m:sub>
                      </m:sSub>
                      <m:r>
                        <a:rPr lang="en-US" sz="1200" i="0">
                          <a:latin typeface="Cambria Math" panose="02040503050406030204" pitchFamily="18" charset="0"/>
                        </a:rPr>
                        <m:t>=</m:t>
                      </m:r>
                      <m:f>
                        <m:fPr>
                          <m:ctrlPr>
                            <a:rPr lang="en-US" sz="1200" i="1">
                              <a:latin typeface="Cambria Math" panose="02040503050406030204" pitchFamily="18" charset="0"/>
                            </a:rPr>
                          </m:ctrlPr>
                        </m:fPr>
                        <m:num>
                          <m:sSub>
                            <m:sSubPr>
                              <m:ctrlPr>
                                <a:rPr lang="en-US" sz="1200" i="1">
                                  <a:latin typeface="Cambria Math" panose="02040503050406030204" pitchFamily="18" charset="0"/>
                                </a:rPr>
                              </m:ctrlPr>
                            </m:sSubPr>
                            <m:e>
                              <m:r>
                                <a:rPr lang="en-US" sz="1200" b="0" i="1" smtClean="0">
                                  <a:latin typeface="Cambria Math" panose="02040503050406030204" pitchFamily="18" charset="0"/>
                                </a:rPr>
                                <m:t>𝑍</m:t>
                              </m:r>
                            </m:e>
                            <m:sub>
                              <m:r>
                                <a:rPr lang="en-US" sz="1200" i="1">
                                  <a:latin typeface="Cambria Math" panose="02040503050406030204" pitchFamily="18" charset="0"/>
                                </a:rPr>
                                <m:t>𝑑</m:t>
                              </m:r>
                            </m:sub>
                          </m:sSub>
                          <m:d>
                            <m:dPr>
                              <m:ctrlPr>
                                <a:rPr lang="en-US" sz="1200" i="1" smtClean="0">
                                  <a:latin typeface="Cambria Math" panose="02040503050406030204" pitchFamily="18" charset="0"/>
                                </a:rPr>
                              </m:ctrlPr>
                            </m:dPr>
                            <m:e>
                              <m:r>
                                <a:rPr lang="en-US" sz="1200" b="0" i="1" smtClean="0">
                                  <a:latin typeface="Cambria Math" panose="02040503050406030204" pitchFamily="18" charset="0"/>
                                </a:rPr>
                                <m:t>𝑓</m:t>
                              </m:r>
                            </m:e>
                          </m:d>
                          <m:r>
                            <a:rPr lang="en-US" sz="1200" i="0">
                              <a:latin typeface="Cambria Math" panose="02040503050406030204" pitchFamily="18" charset="0"/>
                            </a:rPr>
                            <m:t>−</m:t>
                          </m:r>
                          <m:sSub>
                            <m:sSubPr>
                              <m:ctrlPr>
                                <a:rPr lang="en-US" sz="1200" i="1">
                                  <a:latin typeface="Cambria Math" panose="02040503050406030204" pitchFamily="18" charset="0"/>
                                </a:rPr>
                              </m:ctrlPr>
                            </m:sSubPr>
                            <m:e>
                              <m:r>
                                <a:rPr lang="en-US" sz="1200" i="1">
                                  <a:latin typeface="Cambria Math" panose="02040503050406030204" pitchFamily="18" charset="0"/>
                                </a:rPr>
                                <m:t>𝑅</m:t>
                              </m:r>
                            </m:e>
                            <m:sub>
                              <m:r>
                                <a:rPr lang="en-US" sz="1200" i="0">
                                  <a:latin typeface="Cambria Math" panose="02040503050406030204" pitchFamily="18" charset="0"/>
                                </a:rPr>
                                <m:t>0</m:t>
                              </m:r>
                            </m:sub>
                          </m:sSub>
                        </m:num>
                        <m:den>
                          <m:sSub>
                            <m:sSubPr>
                              <m:ctrlPr>
                                <a:rPr lang="en-US" sz="1200" i="1">
                                  <a:latin typeface="Cambria Math" panose="02040503050406030204" pitchFamily="18" charset="0"/>
                                </a:rPr>
                              </m:ctrlPr>
                            </m:sSubPr>
                            <m:e>
                              <m:r>
                                <a:rPr lang="en-US" sz="1200" i="1">
                                  <a:latin typeface="Cambria Math" panose="02040503050406030204" pitchFamily="18" charset="0"/>
                                </a:rPr>
                                <m:t>𝑍</m:t>
                              </m:r>
                            </m:e>
                            <m:sub>
                              <m:r>
                                <a:rPr lang="en-US" sz="1200" i="1">
                                  <a:latin typeface="Cambria Math" panose="02040503050406030204" pitchFamily="18" charset="0"/>
                                </a:rPr>
                                <m:t>𝑑</m:t>
                              </m:r>
                            </m:sub>
                          </m:sSub>
                          <m:d>
                            <m:dPr>
                              <m:ctrlPr>
                                <a:rPr lang="en-US" sz="1200" i="1">
                                  <a:latin typeface="Cambria Math" panose="02040503050406030204" pitchFamily="18" charset="0"/>
                                </a:rPr>
                              </m:ctrlPr>
                            </m:dPr>
                            <m:e>
                              <m:r>
                                <a:rPr lang="en-US" sz="1200" i="1">
                                  <a:latin typeface="Cambria Math" panose="02040503050406030204" pitchFamily="18" charset="0"/>
                                </a:rPr>
                                <m:t>𝑓</m:t>
                              </m:r>
                            </m:e>
                          </m:d>
                          <m:r>
                            <a:rPr lang="en-US" sz="1200" i="0">
                              <a:latin typeface="Cambria Math" panose="02040503050406030204" pitchFamily="18" charset="0"/>
                            </a:rPr>
                            <m:t>+</m:t>
                          </m:r>
                          <m:sSub>
                            <m:sSubPr>
                              <m:ctrlPr>
                                <a:rPr lang="en-US" sz="1200" i="1">
                                  <a:latin typeface="Cambria Math" panose="02040503050406030204" pitchFamily="18" charset="0"/>
                                </a:rPr>
                              </m:ctrlPr>
                            </m:sSubPr>
                            <m:e>
                              <m:r>
                                <a:rPr lang="en-US" sz="1200" i="1">
                                  <a:latin typeface="Cambria Math" panose="02040503050406030204" pitchFamily="18" charset="0"/>
                                </a:rPr>
                                <m:t>𝑅</m:t>
                              </m:r>
                            </m:e>
                            <m:sub>
                              <m:r>
                                <a:rPr lang="en-US" sz="1200" i="0">
                                  <a:latin typeface="Cambria Math" panose="02040503050406030204" pitchFamily="18" charset="0"/>
                                </a:rPr>
                                <m:t>0</m:t>
                              </m:r>
                            </m:sub>
                          </m:sSub>
                        </m:den>
                      </m:f>
                    </m:oMath>
                  </m:oMathPara>
                </a14:m>
                <a:endParaRPr lang="en-US" sz="1200" dirty="0"/>
              </a:p>
            </p:txBody>
          </p:sp>
        </mc:Choice>
        <mc:Fallback>
          <p:sp>
            <p:nvSpPr>
              <p:cNvPr id="19" name="Rectangle 18">
                <a:extLst>
                  <a:ext uri="{FF2B5EF4-FFF2-40B4-BE49-F238E27FC236}">
                    <a16:creationId xmlns:a16="http://schemas.microsoft.com/office/drawing/2014/main" id="{6A888AD7-B717-4DAC-2174-F1D3B723607E}"/>
                  </a:ext>
                </a:extLst>
              </p:cNvPr>
              <p:cNvSpPr>
                <a:spLocks noRot="1" noChangeAspect="1" noMove="1" noResize="1" noEditPoints="1" noAdjustHandles="1" noChangeArrowheads="1" noChangeShapeType="1" noTextEdit="1"/>
              </p:cNvSpPr>
              <p:nvPr/>
            </p:nvSpPr>
            <p:spPr>
              <a:xfrm>
                <a:off x="7837537" y="2726109"/>
                <a:ext cx="1332096" cy="483081"/>
              </a:xfrm>
              <a:prstGeom prst="rect">
                <a:avLst/>
              </a:prstGeom>
              <a:blipFill>
                <a:blip r:embed="rId7"/>
                <a:stretch>
                  <a:fillRect b="-5063"/>
                </a:stretch>
              </a:blipFill>
            </p:spPr>
            <p:txBody>
              <a:bodyPr/>
              <a:lstStyle/>
              <a:p>
                <a:r>
                  <a:rPr lang="en-CA">
                    <a:noFill/>
                  </a:rPr>
                  <a:t> </a:t>
                </a:r>
              </a:p>
            </p:txBody>
          </p:sp>
        </mc:Fallback>
      </mc:AlternateContent>
      <p:sp>
        <p:nvSpPr>
          <p:cNvPr id="20" name="TextBox 19">
            <a:extLst>
              <a:ext uri="{FF2B5EF4-FFF2-40B4-BE49-F238E27FC236}">
                <a16:creationId xmlns:a16="http://schemas.microsoft.com/office/drawing/2014/main" id="{D1BB8B6F-AC98-0A44-9EE7-7C7CC74AC0F7}"/>
              </a:ext>
            </a:extLst>
          </p:cNvPr>
          <p:cNvSpPr txBox="1"/>
          <p:nvPr/>
        </p:nvSpPr>
        <p:spPr>
          <a:xfrm>
            <a:off x="7233570" y="2836844"/>
            <a:ext cx="724973" cy="261610"/>
          </a:xfrm>
          <a:prstGeom prst="rect">
            <a:avLst/>
          </a:prstGeom>
          <a:noFill/>
        </p:spPr>
        <p:txBody>
          <a:bodyPr wrap="square" rtlCol="0">
            <a:spAutoFit/>
          </a:bodyPr>
          <a:lstStyle/>
          <a:p>
            <a:pPr algn="r"/>
            <a:r>
              <a:rPr lang="en-US" sz="1100" dirty="0">
                <a:latin typeface="Helvetica" panose="020B0604020202020204" pitchFamily="34" charset="0"/>
                <a:cs typeface="Helvetica" panose="020B0604020202020204" pitchFamily="34" charset="0"/>
              </a:rPr>
              <a:t>JCOM:</a:t>
            </a:r>
          </a:p>
        </p:txBody>
      </p:sp>
      <p:sp>
        <p:nvSpPr>
          <p:cNvPr id="21" name="TextBox 20">
            <a:extLst>
              <a:ext uri="{FF2B5EF4-FFF2-40B4-BE49-F238E27FC236}">
                <a16:creationId xmlns:a16="http://schemas.microsoft.com/office/drawing/2014/main" id="{B6145C50-E937-8568-2DEB-302509E174CF}"/>
              </a:ext>
            </a:extLst>
          </p:cNvPr>
          <p:cNvSpPr txBox="1"/>
          <p:nvPr/>
        </p:nvSpPr>
        <p:spPr>
          <a:xfrm>
            <a:off x="8705527" y="3466614"/>
            <a:ext cx="2093856" cy="338554"/>
          </a:xfrm>
          <a:prstGeom prst="rect">
            <a:avLst/>
          </a:prstGeom>
          <a:noFill/>
        </p:spPr>
        <p:txBody>
          <a:bodyPr wrap="square" rtlCol="0">
            <a:spAutoFit/>
          </a:bodyPr>
          <a:lstStyle/>
          <a:p>
            <a:r>
              <a:rPr lang="en-US" sz="1600" dirty="0">
                <a:solidFill>
                  <a:schemeClr val="accent3">
                    <a:lumMod val="50000"/>
                  </a:schemeClr>
                </a:solidFill>
                <a:latin typeface="Helvetica" panose="020B0604020202020204" pitchFamily="34" charset="0"/>
                <a:cs typeface="Helvetica" panose="020B0604020202020204" pitchFamily="34" charset="0"/>
              </a:rPr>
              <a:t>From receiver model</a:t>
            </a:r>
          </a:p>
        </p:txBody>
      </p:sp>
      <p:cxnSp>
        <p:nvCxnSpPr>
          <p:cNvPr id="22" name="Straight Arrow Connector 21">
            <a:extLst>
              <a:ext uri="{FF2B5EF4-FFF2-40B4-BE49-F238E27FC236}">
                <a16:creationId xmlns:a16="http://schemas.microsoft.com/office/drawing/2014/main" id="{9D4451A7-D1B1-C31E-2497-9449D2993BFE}"/>
              </a:ext>
            </a:extLst>
          </p:cNvPr>
          <p:cNvCxnSpPr/>
          <p:nvPr/>
        </p:nvCxnSpPr>
        <p:spPr>
          <a:xfrm flipH="1" flipV="1">
            <a:off x="8481732" y="3291919"/>
            <a:ext cx="198022" cy="242607"/>
          </a:xfrm>
          <a:prstGeom prst="straightConnector1">
            <a:avLst/>
          </a:prstGeom>
          <a:ln>
            <a:solidFill>
              <a:schemeClr val="accent3">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3" name="Group 22">
            <a:extLst>
              <a:ext uri="{FF2B5EF4-FFF2-40B4-BE49-F238E27FC236}">
                <a16:creationId xmlns:a16="http://schemas.microsoft.com/office/drawing/2014/main" id="{384A8A54-A6D3-705F-627E-52EFD9B6D70A}"/>
              </a:ext>
            </a:extLst>
          </p:cNvPr>
          <p:cNvGrpSpPr/>
          <p:nvPr/>
        </p:nvGrpSpPr>
        <p:grpSpPr>
          <a:xfrm>
            <a:off x="477762" y="4508245"/>
            <a:ext cx="744948" cy="826205"/>
            <a:chOff x="32109" y="3044883"/>
            <a:chExt cx="744948" cy="826205"/>
          </a:xfrm>
        </p:grpSpPr>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F0DC4FD6-15C7-0BF5-298E-7A833968C480}"/>
                    </a:ext>
                  </a:extLst>
                </p:cNvPr>
                <p:cNvSpPr/>
                <p:nvPr/>
              </p:nvSpPr>
              <p:spPr>
                <a:xfrm>
                  <a:off x="170321" y="3044883"/>
                  <a:ext cx="468525"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𝑅</m:t>
                            </m:r>
                          </m:e>
                          <m:sub>
                            <m:r>
                              <a:rPr lang="en-US" sz="1600" i="1">
                                <a:latin typeface="Cambria Math" panose="02040503050406030204" pitchFamily="18" charset="0"/>
                              </a:rPr>
                              <m:t>𝑑</m:t>
                            </m:r>
                          </m:sub>
                        </m:sSub>
                      </m:oMath>
                    </m:oMathPara>
                  </a14:m>
                  <a:endParaRPr lang="en-US" sz="1600" dirty="0"/>
                </a:p>
              </p:txBody>
            </p:sp>
          </mc:Choice>
          <mc:Fallback xmlns="">
            <p:sp>
              <p:nvSpPr>
                <p:cNvPr id="30" name="Rectangle 29"/>
                <p:cNvSpPr>
                  <a:spLocks noRot="1" noChangeAspect="1" noMove="1" noResize="1" noEditPoints="1" noAdjustHandles="1" noChangeArrowheads="1" noChangeShapeType="1" noTextEdit="1"/>
                </p:cNvSpPr>
                <p:nvPr/>
              </p:nvSpPr>
              <p:spPr>
                <a:xfrm>
                  <a:off x="170321" y="3044883"/>
                  <a:ext cx="468525" cy="338554"/>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89EB08F0-A265-B5DE-3CF5-10AAD6113456}"/>
                    </a:ext>
                  </a:extLst>
                </p:cNvPr>
                <p:cNvSpPr/>
                <p:nvPr/>
              </p:nvSpPr>
              <p:spPr>
                <a:xfrm>
                  <a:off x="32109" y="3532534"/>
                  <a:ext cx="74494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𝑍</m:t>
                            </m:r>
                          </m:e>
                          <m:sub>
                            <m:r>
                              <a:rPr lang="en-US" sz="1600" i="1">
                                <a:latin typeface="Cambria Math" panose="02040503050406030204" pitchFamily="18" charset="0"/>
                              </a:rPr>
                              <m:t>𝑑</m:t>
                            </m:r>
                          </m:sub>
                        </m:sSub>
                        <m:d>
                          <m:dPr>
                            <m:ctrlPr>
                              <a:rPr lang="en-US" sz="1600" i="1">
                                <a:latin typeface="Cambria Math" panose="02040503050406030204" pitchFamily="18" charset="0"/>
                              </a:rPr>
                            </m:ctrlPr>
                          </m:dPr>
                          <m:e>
                            <m:r>
                              <a:rPr lang="en-US" sz="1600" i="1">
                                <a:latin typeface="Cambria Math" panose="02040503050406030204" pitchFamily="18" charset="0"/>
                              </a:rPr>
                              <m:t>𝑓</m:t>
                            </m:r>
                          </m:e>
                        </m:d>
                      </m:oMath>
                    </m:oMathPara>
                  </a14:m>
                  <a:endParaRPr lang="en-US" sz="1600" dirty="0"/>
                </a:p>
              </p:txBody>
            </p:sp>
          </mc:Choice>
          <mc:Fallback xmlns="">
            <p:sp>
              <p:nvSpPr>
                <p:cNvPr id="31" name="Rectangle 30"/>
                <p:cNvSpPr>
                  <a:spLocks noRot="1" noChangeAspect="1" noMove="1" noResize="1" noEditPoints="1" noAdjustHandles="1" noChangeArrowheads="1" noChangeShapeType="1" noTextEdit="1"/>
                </p:cNvSpPr>
                <p:nvPr/>
              </p:nvSpPr>
              <p:spPr>
                <a:xfrm>
                  <a:off x="32109" y="3532534"/>
                  <a:ext cx="744948" cy="338554"/>
                </a:xfrm>
                <a:prstGeom prst="rect">
                  <a:avLst/>
                </a:prstGeom>
                <a:blipFill rotWithShape="0">
                  <a:blip r:embed="rId9"/>
                  <a:stretch>
                    <a:fillRect b="-8929"/>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68CCFF2C-A9F1-2281-4F89-44C77B4A3998}"/>
                </a:ext>
              </a:extLst>
            </p:cNvPr>
            <p:cNvSpPr txBox="1"/>
            <p:nvPr/>
          </p:nvSpPr>
          <p:spPr>
            <a:xfrm>
              <a:off x="193565" y="3273320"/>
              <a:ext cx="422037"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or</a:t>
              </a:r>
            </a:p>
          </p:txBody>
        </p:sp>
      </p:grpSp>
      <p:grpSp>
        <p:nvGrpSpPr>
          <p:cNvPr id="27" name="Group 26">
            <a:extLst>
              <a:ext uri="{FF2B5EF4-FFF2-40B4-BE49-F238E27FC236}">
                <a16:creationId xmlns:a16="http://schemas.microsoft.com/office/drawing/2014/main" id="{00CD8EF0-D167-CD47-602A-D322DDE4A2B7}"/>
              </a:ext>
            </a:extLst>
          </p:cNvPr>
          <p:cNvGrpSpPr/>
          <p:nvPr/>
        </p:nvGrpSpPr>
        <p:grpSpPr>
          <a:xfrm>
            <a:off x="10435015" y="4582794"/>
            <a:ext cx="744948" cy="826205"/>
            <a:chOff x="32109" y="3044883"/>
            <a:chExt cx="744948" cy="826205"/>
          </a:xfrm>
        </p:grpSpPr>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49EFF566-4418-08CD-D917-1197D4E8C223}"/>
                    </a:ext>
                  </a:extLst>
                </p:cNvPr>
                <p:cNvSpPr/>
                <p:nvPr/>
              </p:nvSpPr>
              <p:spPr>
                <a:xfrm>
                  <a:off x="170321" y="3044883"/>
                  <a:ext cx="468525"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𝑅</m:t>
                            </m:r>
                          </m:e>
                          <m:sub>
                            <m:r>
                              <a:rPr lang="en-US" sz="1600" i="1">
                                <a:latin typeface="Cambria Math" panose="02040503050406030204" pitchFamily="18" charset="0"/>
                              </a:rPr>
                              <m:t>𝑑</m:t>
                            </m:r>
                          </m:sub>
                        </m:sSub>
                      </m:oMath>
                    </m:oMathPara>
                  </a14:m>
                  <a:endParaRPr lang="en-US" sz="1600" dirty="0"/>
                </a:p>
              </p:txBody>
            </p:sp>
          </mc:Choice>
          <mc:Fallback xmlns="">
            <p:sp>
              <p:nvSpPr>
                <p:cNvPr id="36" name="Rectangle 35"/>
                <p:cNvSpPr>
                  <a:spLocks noRot="1" noChangeAspect="1" noMove="1" noResize="1" noEditPoints="1" noAdjustHandles="1" noChangeArrowheads="1" noChangeShapeType="1" noTextEdit="1"/>
                </p:cNvSpPr>
                <p:nvPr/>
              </p:nvSpPr>
              <p:spPr>
                <a:xfrm>
                  <a:off x="170321" y="3044883"/>
                  <a:ext cx="468525" cy="338554"/>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D5FF2FDC-1169-EAA0-23F8-0AA10296F0D3}"/>
                    </a:ext>
                  </a:extLst>
                </p:cNvPr>
                <p:cNvSpPr/>
                <p:nvPr/>
              </p:nvSpPr>
              <p:spPr>
                <a:xfrm>
                  <a:off x="32109" y="3532534"/>
                  <a:ext cx="74494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𝑍</m:t>
                            </m:r>
                          </m:e>
                          <m:sub>
                            <m:r>
                              <a:rPr lang="en-US" sz="1600" i="1">
                                <a:latin typeface="Cambria Math" panose="02040503050406030204" pitchFamily="18" charset="0"/>
                              </a:rPr>
                              <m:t>𝑑</m:t>
                            </m:r>
                          </m:sub>
                        </m:sSub>
                        <m:d>
                          <m:dPr>
                            <m:ctrlPr>
                              <a:rPr lang="en-US" sz="1600" i="1">
                                <a:latin typeface="Cambria Math" panose="02040503050406030204" pitchFamily="18" charset="0"/>
                              </a:rPr>
                            </m:ctrlPr>
                          </m:dPr>
                          <m:e>
                            <m:r>
                              <a:rPr lang="en-US" sz="1600" i="1">
                                <a:latin typeface="Cambria Math" panose="02040503050406030204" pitchFamily="18" charset="0"/>
                              </a:rPr>
                              <m:t>𝑓</m:t>
                            </m:r>
                          </m:e>
                        </m:d>
                      </m:oMath>
                    </m:oMathPara>
                  </a14:m>
                  <a:endParaRPr lang="en-US" sz="1600" dirty="0"/>
                </a:p>
              </p:txBody>
            </p:sp>
          </mc:Choice>
          <mc:Fallback xmlns="">
            <p:sp>
              <p:nvSpPr>
                <p:cNvPr id="37" name="Rectangle 36"/>
                <p:cNvSpPr>
                  <a:spLocks noRot="1" noChangeAspect="1" noMove="1" noResize="1" noEditPoints="1" noAdjustHandles="1" noChangeArrowheads="1" noChangeShapeType="1" noTextEdit="1"/>
                </p:cNvSpPr>
                <p:nvPr/>
              </p:nvSpPr>
              <p:spPr>
                <a:xfrm>
                  <a:off x="32109" y="3532534"/>
                  <a:ext cx="744948" cy="338554"/>
                </a:xfrm>
                <a:prstGeom prst="rect">
                  <a:avLst/>
                </a:prstGeom>
                <a:blipFill rotWithShape="0">
                  <a:blip r:embed="rId11"/>
                  <a:stretch>
                    <a:fillRect b="-8929"/>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34F1F531-D673-AC35-A0E8-7BC460D757E7}"/>
                </a:ext>
              </a:extLst>
            </p:cNvPr>
            <p:cNvSpPr txBox="1"/>
            <p:nvPr/>
          </p:nvSpPr>
          <p:spPr>
            <a:xfrm>
              <a:off x="193565" y="3273320"/>
              <a:ext cx="422037"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or</a:t>
              </a:r>
            </a:p>
          </p:txBody>
        </p:sp>
      </p:grpSp>
    </p:spTree>
    <p:extLst>
      <p:ext uri="{BB962C8B-B14F-4D97-AF65-F5344CB8AC3E}">
        <p14:creationId xmlns:p14="http://schemas.microsoft.com/office/powerpoint/2010/main" val="4318180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71283" y="316295"/>
            <a:ext cx="11263074" cy="1036345"/>
          </a:xfrm>
        </p:spPr>
        <p:txBody>
          <a:bodyPr>
            <a:normAutofit fontScale="90000"/>
          </a:bodyPr>
          <a:lstStyle/>
          <a:p>
            <a:r>
              <a:rPr lang="en-US" dirty="0"/>
              <a:t>(J)COM Computational Procedure (FD: Steps 3 and 4)</a:t>
            </a:r>
          </a:p>
        </p:txBody>
      </p:sp>
      <p:sp>
        <p:nvSpPr>
          <p:cNvPr id="3" name="Rectangle 2">
            <a:extLst>
              <a:ext uri="{FF2B5EF4-FFF2-40B4-BE49-F238E27FC236}">
                <a16:creationId xmlns:a16="http://schemas.microsoft.com/office/drawing/2014/main" id="{269ABB8E-1DDF-A0CF-2972-B5C25AC4F9F5}"/>
              </a:ext>
            </a:extLst>
          </p:cNvPr>
          <p:cNvSpPr/>
          <p:nvPr/>
        </p:nvSpPr>
        <p:spPr>
          <a:xfrm>
            <a:off x="9920917" y="2572262"/>
            <a:ext cx="226780" cy="391663"/>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9DE5C3A6-F106-1BAA-6642-58488BBAE2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368" y="1491114"/>
            <a:ext cx="9438718" cy="4903708"/>
          </a:xfrm>
          <a:prstGeom prst="rect">
            <a:avLst/>
          </a:prstGeom>
        </p:spPr>
      </p:pic>
      <p:sp>
        <p:nvSpPr>
          <p:cNvPr id="32" name="TextBox 31">
            <a:extLst>
              <a:ext uri="{FF2B5EF4-FFF2-40B4-BE49-F238E27FC236}">
                <a16:creationId xmlns:a16="http://schemas.microsoft.com/office/drawing/2014/main" id="{C9A54259-A5D1-1ECB-D8B3-D67F821E43F5}"/>
              </a:ext>
            </a:extLst>
          </p:cNvPr>
          <p:cNvSpPr txBox="1"/>
          <p:nvPr/>
        </p:nvSpPr>
        <p:spPr>
          <a:xfrm>
            <a:off x="4630867" y="3059449"/>
            <a:ext cx="2311454"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Scalar transfer function</a:t>
            </a:r>
          </a:p>
        </p:txBody>
      </p:sp>
      <p:sp>
        <p:nvSpPr>
          <p:cNvPr id="33" name="TextBox 32">
            <a:extLst>
              <a:ext uri="{FF2B5EF4-FFF2-40B4-BE49-F238E27FC236}">
                <a16:creationId xmlns:a16="http://schemas.microsoft.com/office/drawing/2014/main" id="{5BE0C2A2-71BD-B5E6-B412-D2D7084A6B9A}"/>
              </a:ext>
            </a:extLst>
          </p:cNvPr>
          <p:cNvSpPr txBox="1"/>
          <p:nvPr/>
        </p:nvSpPr>
        <p:spPr>
          <a:xfrm>
            <a:off x="4665407" y="5793199"/>
            <a:ext cx="2083908"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Apply Rx noise filter</a:t>
            </a:r>
          </a:p>
        </p:txBody>
      </p:sp>
      <mc:AlternateContent xmlns:mc="http://schemas.openxmlformats.org/markup-compatibility/2006">
        <mc:Choice xmlns:a14="http://schemas.microsoft.com/office/drawing/2010/main" Requires="a14">
          <p:sp>
            <p:nvSpPr>
              <p:cNvPr id="34" name="Rectangle 33">
                <a:extLst>
                  <a:ext uri="{FF2B5EF4-FFF2-40B4-BE49-F238E27FC236}">
                    <a16:creationId xmlns:a16="http://schemas.microsoft.com/office/drawing/2014/main" id="{3A90E8CD-4E9F-AABE-C754-8AB9DB411A2B}"/>
                  </a:ext>
                </a:extLst>
              </p:cNvPr>
              <p:cNvSpPr/>
              <p:nvPr/>
            </p:nvSpPr>
            <p:spPr>
              <a:xfrm>
                <a:off x="2565382" y="2286192"/>
                <a:ext cx="5759597" cy="584391"/>
              </a:xfrm>
              <a:prstGeom prst="rect">
                <a:avLst/>
              </a:prstGeom>
              <a:solidFill>
                <a:schemeClr val="bg1">
                  <a:alpha val="6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200" i="1" smtClean="0">
                              <a:latin typeface="Cambria Math" panose="02040503050406030204" pitchFamily="18" charset="0"/>
                            </a:rPr>
                          </m:ctrlPr>
                        </m:sSubSupPr>
                        <m:e>
                          <m:r>
                            <a:rPr lang="en-US" sz="1200" i="1">
                              <a:latin typeface="Cambria Math" panose="02040503050406030204" pitchFamily="18" charset="0"/>
                            </a:rPr>
                            <m:t>𝐻</m:t>
                          </m:r>
                        </m:e>
                        <m:sub>
                          <m:r>
                            <a:rPr lang="en-US" sz="1200" i="0">
                              <a:latin typeface="Cambria Math" panose="02040503050406030204" pitchFamily="18" charset="0"/>
                            </a:rPr>
                            <m:t>21</m:t>
                          </m:r>
                        </m:sub>
                        <m:sup>
                          <m:d>
                            <m:dPr>
                              <m:ctrlPr>
                                <a:rPr lang="en-US" sz="1200" i="1">
                                  <a:latin typeface="Cambria Math" panose="02040503050406030204" pitchFamily="18" charset="0"/>
                                </a:rPr>
                              </m:ctrlPr>
                            </m:dPr>
                            <m:e>
                              <m:r>
                                <a:rPr lang="en-US" sz="1200" i="1">
                                  <a:latin typeface="Cambria Math" panose="02040503050406030204" pitchFamily="18" charset="0"/>
                                </a:rPr>
                                <m:t>𝑘</m:t>
                              </m:r>
                            </m:e>
                          </m:d>
                        </m:sup>
                      </m:sSubSup>
                      <m:d>
                        <m:dPr>
                          <m:ctrlPr>
                            <a:rPr lang="en-US" sz="1200" i="1">
                              <a:latin typeface="Cambria Math" panose="02040503050406030204" pitchFamily="18" charset="0"/>
                            </a:rPr>
                          </m:ctrlPr>
                        </m:dPr>
                        <m:e>
                          <m:r>
                            <a:rPr lang="en-US" sz="1200" i="1">
                              <a:latin typeface="Cambria Math" panose="02040503050406030204" pitchFamily="18" charset="0"/>
                            </a:rPr>
                            <m:t>𝑓</m:t>
                          </m:r>
                        </m:e>
                      </m:d>
                      <m:r>
                        <a:rPr lang="en-US" sz="1200" i="0">
                          <a:latin typeface="Cambria Math" panose="02040503050406030204" pitchFamily="18" charset="0"/>
                        </a:rPr>
                        <m:t>=</m:t>
                      </m:r>
                      <m:r>
                        <m:rPr>
                          <m:sty m:val="p"/>
                        </m:rPr>
                        <a:rPr lang="en-US" sz="1200" b="0" i="0" smtClean="0">
                          <a:latin typeface="Cambria Math" panose="02040503050406030204" pitchFamily="18" charset="0"/>
                        </a:rPr>
                        <m:t>T</m:t>
                      </m:r>
                      <m:r>
                        <a:rPr lang="en-US" sz="1200" b="0" i="1" smtClean="0">
                          <a:latin typeface="Cambria Math" panose="02040503050406030204" pitchFamily="18" charset="0"/>
                        </a:rPr>
                        <m:t>𝐴</m:t>
                      </m:r>
                      <m:d>
                        <m:dPr>
                          <m:ctrlPr>
                            <a:rPr lang="en-US" sz="1200" b="0" i="1" smtClean="0">
                              <a:latin typeface="Cambria Math" panose="02040503050406030204" pitchFamily="18" charset="0"/>
                            </a:rPr>
                          </m:ctrlPr>
                        </m:dPr>
                        <m:e>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𝑓</m:t>
                              </m:r>
                            </m:e>
                            <m:sub>
                              <m:r>
                                <a:rPr lang="en-US" sz="1200" b="0" i="1" smtClean="0">
                                  <a:latin typeface="Cambria Math" panose="02040503050406030204" pitchFamily="18" charset="0"/>
                                </a:rPr>
                                <m:t>0</m:t>
                              </m:r>
                            </m:sub>
                          </m:sSub>
                          <m:r>
                            <a:rPr lang="en-US" sz="1200" b="0" i="1" smtClean="0">
                              <a:latin typeface="Cambria Math" panose="02040503050406030204" pitchFamily="18" charset="0"/>
                            </a:rPr>
                            <m:t>,</m:t>
                          </m:r>
                          <m:r>
                            <a:rPr lang="en-US" sz="1200" b="0" i="1" smtClean="0">
                              <a:latin typeface="Cambria Math" panose="02040503050406030204" pitchFamily="18" charset="0"/>
                            </a:rPr>
                            <m:t>𝑓</m:t>
                          </m:r>
                        </m:e>
                      </m:d>
                      <m:r>
                        <a:rPr lang="en-US" sz="1200" b="0" i="1" smtClean="0">
                          <a:latin typeface="Cambria Math" panose="02040503050406030204" pitchFamily="18" charset="0"/>
                          <a:ea typeface="Cambria Math" panose="02040503050406030204" pitchFamily="18" charset="0"/>
                        </a:rPr>
                        <m:t>∙</m:t>
                      </m:r>
                      <m:f>
                        <m:fPr>
                          <m:ctrlPr>
                            <a:rPr lang="en-US" sz="1200" i="1">
                              <a:latin typeface="Cambria Math" panose="02040503050406030204" pitchFamily="18" charset="0"/>
                            </a:rPr>
                          </m:ctrlPr>
                        </m:fPr>
                        <m:num>
                          <m:sSubSup>
                            <m:sSubSupPr>
                              <m:ctrlPr>
                                <a:rPr lang="en-US" sz="1200" i="1">
                                  <a:latin typeface="Cambria Math" panose="02040503050406030204" pitchFamily="18" charset="0"/>
                                </a:rPr>
                              </m:ctrlPr>
                            </m:sSubSupPr>
                            <m:e>
                              <m:r>
                                <a:rPr lang="en-US" sz="1200" i="1">
                                  <a:latin typeface="Cambria Math" panose="02040503050406030204" pitchFamily="18" charset="0"/>
                                </a:rPr>
                                <m:t>𝑠</m:t>
                              </m:r>
                            </m:e>
                            <m:sub>
                              <m:r>
                                <a:rPr lang="en-US" sz="1200" i="0">
                                  <a:latin typeface="Cambria Math" panose="02040503050406030204" pitchFamily="18" charset="0"/>
                                </a:rPr>
                                <m:t>21</m:t>
                              </m:r>
                            </m:sub>
                            <m:sup>
                              <m:d>
                                <m:dPr>
                                  <m:ctrlPr>
                                    <a:rPr lang="en-US" sz="1200" i="1">
                                      <a:latin typeface="Cambria Math" panose="02040503050406030204" pitchFamily="18" charset="0"/>
                                    </a:rPr>
                                  </m:ctrlPr>
                                </m:dPr>
                                <m:e>
                                  <m:r>
                                    <a:rPr lang="en-US" sz="1200" i="1">
                                      <a:latin typeface="Cambria Math" panose="02040503050406030204" pitchFamily="18" charset="0"/>
                                    </a:rPr>
                                    <m:t>𝑘</m:t>
                                  </m:r>
                                </m:e>
                              </m:d>
                            </m:sup>
                          </m:sSubSup>
                          <m:d>
                            <m:dPr>
                              <m:ctrlPr>
                                <a:rPr lang="en-US" sz="1200" i="1">
                                  <a:latin typeface="Cambria Math" panose="02040503050406030204" pitchFamily="18" charset="0"/>
                                </a:rPr>
                              </m:ctrlPr>
                            </m:dPr>
                            <m:e>
                              <m:r>
                                <a:rPr lang="en-US" sz="1200" i="1">
                                  <a:latin typeface="Cambria Math" panose="02040503050406030204" pitchFamily="18" charset="0"/>
                                </a:rPr>
                                <m:t>𝑓</m:t>
                              </m:r>
                            </m:e>
                          </m:d>
                          <m:r>
                            <a:rPr lang="en-US" sz="1200" i="0">
                              <a:latin typeface="Cambria Math" panose="02040503050406030204" pitchFamily="18" charset="0"/>
                            </a:rPr>
                            <m:t>∙</m:t>
                          </m:r>
                          <m:d>
                            <m:dPr>
                              <m:ctrlPr>
                                <a:rPr lang="en-US" sz="1200" i="1">
                                  <a:latin typeface="Cambria Math" panose="02040503050406030204" pitchFamily="18" charset="0"/>
                                </a:rPr>
                              </m:ctrlPr>
                            </m:dPr>
                            <m:e>
                              <m:r>
                                <a:rPr lang="en-US" sz="1200" i="0">
                                  <a:latin typeface="Cambria Math" panose="02040503050406030204" pitchFamily="18" charset="0"/>
                                </a:rPr>
                                <m:t>1−</m:t>
                              </m:r>
                              <m:sSub>
                                <m:sSubPr>
                                  <m:ctrlPr>
                                    <a:rPr lang="en-US" sz="1200" i="1">
                                      <a:latin typeface="Cambria Math" panose="02040503050406030204" pitchFamily="18" charset="0"/>
                                    </a:rPr>
                                  </m:ctrlPr>
                                </m:sSubPr>
                                <m:e>
                                  <m:r>
                                    <m:rPr>
                                      <m:sty m:val="p"/>
                                    </m:rPr>
                                    <a:rPr lang="en-US" sz="1200" i="0">
                                      <a:latin typeface="Cambria Math" panose="02040503050406030204" pitchFamily="18" charset="0"/>
                                    </a:rPr>
                                    <m:t>Γ</m:t>
                                  </m:r>
                                </m:e>
                                <m:sub>
                                  <m:r>
                                    <a:rPr lang="en-US" sz="1200" i="0">
                                      <a:latin typeface="Cambria Math" panose="02040503050406030204" pitchFamily="18" charset="0"/>
                                    </a:rPr>
                                    <m:t>1</m:t>
                                  </m:r>
                                </m:sub>
                              </m:sSub>
                            </m:e>
                          </m:d>
                          <m:r>
                            <a:rPr lang="en-US" sz="1200" i="0">
                              <a:latin typeface="Cambria Math" panose="02040503050406030204" pitchFamily="18" charset="0"/>
                            </a:rPr>
                            <m:t>∙</m:t>
                          </m:r>
                          <m:d>
                            <m:dPr>
                              <m:ctrlPr>
                                <a:rPr lang="en-US" sz="1200" i="1">
                                  <a:latin typeface="Cambria Math" panose="02040503050406030204" pitchFamily="18" charset="0"/>
                                </a:rPr>
                              </m:ctrlPr>
                            </m:dPr>
                            <m:e>
                              <m:r>
                                <a:rPr lang="en-US" sz="1200" i="0">
                                  <a:latin typeface="Cambria Math" panose="02040503050406030204" pitchFamily="18" charset="0"/>
                                </a:rPr>
                                <m:t>1+</m:t>
                              </m:r>
                              <m:sSub>
                                <m:sSubPr>
                                  <m:ctrlPr>
                                    <a:rPr lang="en-US" sz="1200" i="1">
                                      <a:latin typeface="Cambria Math" panose="02040503050406030204" pitchFamily="18" charset="0"/>
                                    </a:rPr>
                                  </m:ctrlPr>
                                </m:sSubPr>
                                <m:e>
                                  <m:r>
                                    <m:rPr>
                                      <m:sty m:val="p"/>
                                    </m:rPr>
                                    <a:rPr lang="en-US" sz="1200" i="0">
                                      <a:latin typeface="Cambria Math" panose="02040503050406030204" pitchFamily="18" charset="0"/>
                                    </a:rPr>
                                    <m:t>Γ</m:t>
                                  </m:r>
                                </m:e>
                                <m:sub>
                                  <m:r>
                                    <a:rPr lang="en-US" sz="1200" i="0">
                                      <a:latin typeface="Cambria Math" panose="02040503050406030204" pitchFamily="18" charset="0"/>
                                    </a:rPr>
                                    <m:t>2</m:t>
                                  </m:r>
                                </m:sub>
                              </m:sSub>
                            </m:e>
                          </m:d>
                        </m:num>
                        <m:den>
                          <m:r>
                            <a:rPr lang="en-US" sz="1200" i="0">
                              <a:latin typeface="Cambria Math" panose="02040503050406030204" pitchFamily="18" charset="0"/>
                            </a:rPr>
                            <m:t>1−</m:t>
                          </m:r>
                          <m:sSubSup>
                            <m:sSubSupPr>
                              <m:ctrlPr>
                                <a:rPr lang="en-US" sz="1200" i="1">
                                  <a:latin typeface="Cambria Math" panose="02040503050406030204" pitchFamily="18" charset="0"/>
                                </a:rPr>
                              </m:ctrlPr>
                            </m:sSubSupPr>
                            <m:e>
                              <m:r>
                                <a:rPr lang="en-US" sz="1200" i="1">
                                  <a:latin typeface="Cambria Math" panose="02040503050406030204" pitchFamily="18" charset="0"/>
                                </a:rPr>
                                <m:t>𝑠</m:t>
                              </m:r>
                            </m:e>
                            <m:sub>
                              <m:r>
                                <a:rPr lang="en-US" sz="1200" i="0">
                                  <a:latin typeface="Cambria Math" panose="02040503050406030204" pitchFamily="18" charset="0"/>
                                </a:rPr>
                                <m:t>11</m:t>
                              </m:r>
                            </m:sub>
                            <m:sup>
                              <m:d>
                                <m:dPr>
                                  <m:ctrlPr>
                                    <a:rPr lang="en-US" sz="1200" i="1">
                                      <a:latin typeface="Cambria Math" panose="02040503050406030204" pitchFamily="18" charset="0"/>
                                    </a:rPr>
                                  </m:ctrlPr>
                                </m:dPr>
                                <m:e>
                                  <m:r>
                                    <a:rPr lang="en-US" sz="1200" i="1">
                                      <a:latin typeface="Cambria Math" panose="02040503050406030204" pitchFamily="18" charset="0"/>
                                    </a:rPr>
                                    <m:t>𝑘</m:t>
                                  </m:r>
                                </m:e>
                              </m:d>
                            </m:sup>
                          </m:sSubSup>
                          <m:d>
                            <m:dPr>
                              <m:ctrlPr>
                                <a:rPr lang="en-US" sz="1200" i="1">
                                  <a:latin typeface="Cambria Math" panose="02040503050406030204" pitchFamily="18" charset="0"/>
                                </a:rPr>
                              </m:ctrlPr>
                            </m:dPr>
                            <m:e>
                              <m:r>
                                <a:rPr lang="en-US" sz="1200" i="1">
                                  <a:latin typeface="Cambria Math" panose="02040503050406030204" pitchFamily="18" charset="0"/>
                                </a:rPr>
                                <m:t>𝑓</m:t>
                              </m:r>
                            </m:e>
                          </m:d>
                          <m:r>
                            <a:rPr lang="en-US" sz="1200" i="0">
                              <a:latin typeface="Cambria Math" panose="02040503050406030204" pitchFamily="18" charset="0"/>
                            </a:rPr>
                            <m:t>∙</m:t>
                          </m:r>
                          <m:sSub>
                            <m:sSubPr>
                              <m:ctrlPr>
                                <a:rPr lang="en-US" sz="1200" i="1">
                                  <a:latin typeface="Cambria Math" panose="02040503050406030204" pitchFamily="18" charset="0"/>
                                </a:rPr>
                              </m:ctrlPr>
                            </m:sSubPr>
                            <m:e>
                              <m:r>
                                <m:rPr>
                                  <m:sty m:val="p"/>
                                </m:rPr>
                                <a:rPr lang="en-US" sz="1200" i="0">
                                  <a:latin typeface="Cambria Math" panose="02040503050406030204" pitchFamily="18" charset="0"/>
                                </a:rPr>
                                <m:t>Γ</m:t>
                              </m:r>
                            </m:e>
                            <m:sub>
                              <m:r>
                                <a:rPr lang="en-US" sz="1200" i="0">
                                  <a:latin typeface="Cambria Math" panose="02040503050406030204" pitchFamily="18" charset="0"/>
                                </a:rPr>
                                <m:t>1</m:t>
                              </m:r>
                            </m:sub>
                          </m:sSub>
                          <m:r>
                            <a:rPr lang="en-US" sz="1200" i="0">
                              <a:latin typeface="Cambria Math" panose="02040503050406030204" pitchFamily="18" charset="0"/>
                            </a:rPr>
                            <m:t>−</m:t>
                          </m:r>
                          <m:sSubSup>
                            <m:sSubSupPr>
                              <m:ctrlPr>
                                <a:rPr lang="en-US" sz="1200" i="1">
                                  <a:latin typeface="Cambria Math" panose="02040503050406030204" pitchFamily="18" charset="0"/>
                                </a:rPr>
                              </m:ctrlPr>
                            </m:sSubSupPr>
                            <m:e>
                              <m:r>
                                <a:rPr lang="en-US" sz="1200" i="1">
                                  <a:latin typeface="Cambria Math" panose="02040503050406030204" pitchFamily="18" charset="0"/>
                                </a:rPr>
                                <m:t>𝑠</m:t>
                              </m:r>
                            </m:e>
                            <m:sub>
                              <m:r>
                                <a:rPr lang="en-US" sz="1200" i="0">
                                  <a:latin typeface="Cambria Math" panose="02040503050406030204" pitchFamily="18" charset="0"/>
                                </a:rPr>
                                <m:t>22</m:t>
                              </m:r>
                            </m:sub>
                            <m:sup>
                              <m:d>
                                <m:dPr>
                                  <m:ctrlPr>
                                    <a:rPr lang="en-US" sz="1200" i="1">
                                      <a:latin typeface="Cambria Math" panose="02040503050406030204" pitchFamily="18" charset="0"/>
                                    </a:rPr>
                                  </m:ctrlPr>
                                </m:dPr>
                                <m:e>
                                  <m:r>
                                    <a:rPr lang="en-US" sz="1200" i="1">
                                      <a:latin typeface="Cambria Math" panose="02040503050406030204" pitchFamily="18" charset="0"/>
                                    </a:rPr>
                                    <m:t>𝑘</m:t>
                                  </m:r>
                                </m:e>
                              </m:d>
                            </m:sup>
                          </m:sSubSup>
                          <m:d>
                            <m:dPr>
                              <m:ctrlPr>
                                <a:rPr lang="en-US" sz="1200" i="1">
                                  <a:latin typeface="Cambria Math" panose="02040503050406030204" pitchFamily="18" charset="0"/>
                                </a:rPr>
                              </m:ctrlPr>
                            </m:dPr>
                            <m:e>
                              <m:r>
                                <a:rPr lang="en-US" sz="1200" i="1">
                                  <a:latin typeface="Cambria Math" panose="02040503050406030204" pitchFamily="18" charset="0"/>
                                </a:rPr>
                                <m:t>𝑓</m:t>
                              </m:r>
                            </m:e>
                          </m:d>
                          <m:r>
                            <a:rPr lang="en-US" sz="1200" i="0">
                              <a:latin typeface="Cambria Math" panose="02040503050406030204" pitchFamily="18" charset="0"/>
                            </a:rPr>
                            <m:t>∙</m:t>
                          </m:r>
                          <m:sSub>
                            <m:sSubPr>
                              <m:ctrlPr>
                                <a:rPr lang="en-US" sz="1200" i="1">
                                  <a:latin typeface="Cambria Math" panose="02040503050406030204" pitchFamily="18" charset="0"/>
                                </a:rPr>
                              </m:ctrlPr>
                            </m:sSubPr>
                            <m:e>
                              <m:r>
                                <m:rPr>
                                  <m:sty m:val="p"/>
                                </m:rPr>
                                <a:rPr lang="en-US" sz="1200" i="0">
                                  <a:latin typeface="Cambria Math" panose="02040503050406030204" pitchFamily="18" charset="0"/>
                                </a:rPr>
                                <m:t>Γ</m:t>
                              </m:r>
                            </m:e>
                            <m:sub>
                              <m:r>
                                <a:rPr lang="en-US" sz="1200" i="0">
                                  <a:latin typeface="Cambria Math" panose="02040503050406030204" pitchFamily="18" charset="0"/>
                                </a:rPr>
                                <m:t>2</m:t>
                              </m:r>
                            </m:sub>
                          </m:sSub>
                          <m:r>
                            <a:rPr lang="en-US" sz="1200" i="0">
                              <a:latin typeface="Cambria Math" panose="02040503050406030204" pitchFamily="18" charset="0"/>
                            </a:rPr>
                            <m:t>+</m:t>
                          </m:r>
                          <m:sSub>
                            <m:sSubPr>
                              <m:ctrlPr>
                                <a:rPr lang="en-US" sz="1200" i="1">
                                  <a:latin typeface="Cambria Math" panose="02040503050406030204" pitchFamily="18" charset="0"/>
                                </a:rPr>
                              </m:ctrlPr>
                            </m:sSubPr>
                            <m:e>
                              <m:r>
                                <m:rPr>
                                  <m:sty m:val="p"/>
                                </m:rPr>
                                <a:rPr lang="en-US" sz="1200" i="0">
                                  <a:latin typeface="Cambria Math" panose="02040503050406030204" pitchFamily="18" charset="0"/>
                                </a:rPr>
                                <m:t>Γ</m:t>
                              </m:r>
                            </m:e>
                            <m:sub>
                              <m:r>
                                <a:rPr lang="en-US" sz="1200" i="0">
                                  <a:latin typeface="Cambria Math" panose="02040503050406030204" pitchFamily="18" charset="0"/>
                                </a:rPr>
                                <m:t>1</m:t>
                              </m:r>
                            </m:sub>
                          </m:sSub>
                          <m:r>
                            <a:rPr lang="en-US" sz="1200" i="0">
                              <a:latin typeface="Cambria Math" panose="02040503050406030204" pitchFamily="18" charset="0"/>
                            </a:rPr>
                            <m:t>∙</m:t>
                          </m:r>
                          <m:sSub>
                            <m:sSubPr>
                              <m:ctrlPr>
                                <a:rPr lang="en-US" sz="1200" i="1">
                                  <a:latin typeface="Cambria Math" panose="02040503050406030204" pitchFamily="18" charset="0"/>
                                </a:rPr>
                              </m:ctrlPr>
                            </m:sSubPr>
                            <m:e>
                              <m:r>
                                <m:rPr>
                                  <m:sty m:val="p"/>
                                </m:rPr>
                                <a:rPr lang="en-US" sz="1200" i="0">
                                  <a:latin typeface="Cambria Math" panose="02040503050406030204" pitchFamily="18" charset="0"/>
                                </a:rPr>
                                <m:t>Γ</m:t>
                              </m:r>
                            </m:e>
                            <m:sub>
                              <m:r>
                                <a:rPr lang="en-US" sz="1200" i="0">
                                  <a:latin typeface="Cambria Math" panose="02040503050406030204" pitchFamily="18" charset="0"/>
                                </a:rPr>
                                <m:t>2</m:t>
                              </m:r>
                            </m:sub>
                          </m:sSub>
                          <m:r>
                            <a:rPr lang="en-US" sz="1200" i="0">
                              <a:latin typeface="Cambria Math" panose="02040503050406030204" pitchFamily="18" charset="0"/>
                            </a:rPr>
                            <m:t>∙∆</m:t>
                          </m:r>
                          <m:r>
                            <a:rPr lang="en-US" sz="1200" i="1">
                              <a:latin typeface="Cambria Math" panose="02040503050406030204" pitchFamily="18" charset="0"/>
                            </a:rPr>
                            <m:t>𝑆</m:t>
                          </m:r>
                          <m:d>
                            <m:dPr>
                              <m:ctrlPr>
                                <a:rPr lang="en-US" sz="1200" i="1">
                                  <a:latin typeface="Cambria Math" panose="02040503050406030204" pitchFamily="18" charset="0"/>
                                </a:rPr>
                              </m:ctrlPr>
                            </m:dPr>
                            <m:e>
                              <m:r>
                                <a:rPr lang="en-US" sz="1200" i="1">
                                  <a:latin typeface="Cambria Math" panose="02040503050406030204" pitchFamily="18" charset="0"/>
                                </a:rPr>
                                <m:t>𝑓</m:t>
                              </m:r>
                            </m:e>
                          </m:d>
                        </m:den>
                      </m:f>
                    </m:oMath>
                  </m:oMathPara>
                </a14:m>
                <a:endParaRPr lang="en-US" dirty="0"/>
              </a:p>
            </p:txBody>
          </p:sp>
        </mc:Choice>
        <mc:Fallback>
          <p:sp>
            <p:nvSpPr>
              <p:cNvPr id="34" name="Rectangle 33">
                <a:extLst>
                  <a:ext uri="{FF2B5EF4-FFF2-40B4-BE49-F238E27FC236}">
                    <a16:creationId xmlns:a16="http://schemas.microsoft.com/office/drawing/2014/main" id="{3A90E8CD-4E9F-AABE-C754-8AB9DB411A2B}"/>
                  </a:ext>
                </a:extLst>
              </p:cNvPr>
              <p:cNvSpPr>
                <a:spLocks noRot="1" noChangeAspect="1" noMove="1" noResize="1" noEditPoints="1" noAdjustHandles="1" noChangeArrowheads="1" noChangeShapeType="1" noTextEdit="1"/>
              </p:cNvSpPr>
              <p:nvPr/>
            </p:nvSpPr>
            <p:spPr>
              <a:xfrm>
                <a:off x="2565382" y="2286192"/>
                <a:ext cx="5759597" cy="584391"/>
              </a:xfrm>
              <a:prstGeom prst="rect">
                <a:avLst/>
              </a:prstGeom>
              <a:blipFill>
                <a:blip r:embed="rId3"/>
                <a:stretch>
                  <a:fillRect b="-1042"/>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35" name="Rectangle 34">
                <a:extLst>
                  <a:ext uri="{FF2B5EF4-FFF2-40B4-BE49-F238E27FC236}">
                    <a16:creationId xmlns:a16="http://schemas.microsoft.com/office/drawing/2014/main" id="{C1F6947F-A487-0A18-872D-E58E56A8DAC5}"/>
                  </a:ext>
                </a:extLst>
              </p:cNvPr>
              <p:cNvSpPr/>
              <p:nvPr/>
            </p:nvSpPr>
            <p:spPr>
              <a:xfrm>
                <a:off x="2827562" y="5101532"/>
                <a:ext cx="5759597" cy="685701"/>
              </a:xfrm>
              <a:prstGeom prst="rect">
                <a:avLst/>
              </a:prstGeom>
              <a:solidFill>
                <a:schemeClr val="bg1">
                  <a:alpha val="6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050" i="1" smtClean="0">
                              <a:latin typeface="Cambria Math" panose="02040503050406030204" pitchFamily="18" charset="0"/>
                            </a:rPr>
                          </m:ctrlPr>
                        </m:sSubPr>
                        <m:e>
                          <m:r>
                            <a:rPr lang="en-US" sz="1050" b="0" i="1" smtClean="0">
                              <a:latin typeface="Cambria Math" panose="02040503050406030204" pitchFamily="18" charset="0"/>
                            </a:rPr>
                            <m:t>𝐻</m:t>
                          </m:r>
                        </m:e>
                        <m:sub>
                          <m:r>
                            <a:rPr lang="en-US" sz="1050" b="0" i="1" smtClean="0">
                              <a:latin typeface="Cambria Math" panose="02040503050406030204" pitchFamily="18" charset="0"/>
                            </a:rPr>
                            <m:t>𝑟</m:t>
                          </m:r>
                        </m:sub>
                      </m:sSub>
                      <m:d>
                        <m:dPr>
                          <m:ctrlPr>
                            <a:rPr lang="en-US" sz="1050" i="1">
                              <a:latin typeface="Cambria Math" panose="02040503050406030204" pitchFamily="18" charset="0"/>
                            </a:rPr>
                          </m:ctrlPr>
                        </m:dPr>
                        <m:e>
                          <m:r>
                            <a:rPr lang="en-US" sz="1050" i="1">
                              <a:latin typeface="Cambria Math" panose="02040503050406030204" pitchFamily="18" charset="0"/>
                            </a:rPr>
                            <m:t>𝑓</m:t>
                          </m:r>
                        </m:e>
                      </m:d>
                      <m:r>
                        <a:rPr lang="en-US" sz="1050" i="0">
                          <a:latin typeface="Cambria Math" panose="02040503050406030204" pitchFamily="18" charset="0"/>
                        </a:rPr>
                        <m:t>=</m:t>
                      </m:r>
                      <m:f>
                        <m:fPr>
                          <m:ctrlPr>
                            <a:rPr lang="en-US" sz="1050" i="1">
                              <a:latin typeface="Cambria Math" panose="02040503050406030204" pitchFamily="18" charset="0"/>
                            </a:rPr>
                          </m:ctrlPr>
                        </m:fPr>
                        <m:num>
                          <m:r>
                            <a:rPr lang="en-US" sz="1050" i="1">
                              <a:latin typeface="Cambria Math" panose="02040503050406030204" pitchFamily="18" charset="0"/>
                            </a:rPr>
                            <m:t>1</m:t>
                          </m:r>
                        </m:num>
                        <m:den>
                          <m:r>
                            <m:rPr>
                              <m:nor/>
                            </m:rPr>
                            <a:rPr lang="en-US" sz="1050"/>
                            <m:t>1</m:t>
                          </m:r>
                          <m:r>
                            <a:rPr lang="en-US" sz="1050" i="1">
                              <a:latin typeface="Cambria Math" panose="02040503050406030204" pitchFamily="18" charset="0"/>
                            </a:rPr>
                            <m:t>−</m:t>
                          </m:r>
                          <m:r>
                            <m:rPr>
                              <m:nor/>
                            </m:rPr>
                            <a:rPr lang="en-US" sz="1050"/>
                            <m:t>3.414214</m:t>
                          </m:r>
                          <m:r>
                            <a:rPr lang="en-US" sz="1050" i="1">
                              <a:latin typeface="Cambria Math" panose="02040503050406030204" pitchFamily="18" charset="0"/>
                            </a:rPr>
                            <m:t>∙</m:t>
                          </m:r>
                          <m:sSup>
                            <m:sSupPr>
                              <m:ctrlPr>
                                <a:rPr lang="en-US" sz="1050" i="1">
                                  <a:latin typeface="Cambria Math" panose="02040503050406030204" pitchFamily="18" charset="0"/>
                                </a:rPr>
                              </m:ctrlPr>
                            </m:sSupPr>
                            <m:e>
                              <m:d>
                                <m:dPr>
                                  <m:ctrlPr>
                                    <a:rPr lang="en-US" sz="1050" i="1">
                                      <a:latin typeface="Cambria Math" panose="02040503050406030204" pitchFamily="18" charset="0"/>
                                    </a:rPr>
                                  </m:ctrlPr>
                                </m:dPr>
                                <m:e>
                                  <m:f>
                                    <m:fPr>
                                      <m:ctrlPr>
                                        <a:rPr lang="en-US" sz="1050" i="1">
                                          <a:latin typeface="Cambria Math" panose="02040503050406030204" pitchFamily="18" charset="0"/>
                                        </a:rPr>
                                      </m:ctrlPr>
                                    </m:fPr>
                                    <m:num>
                                      <m:r>
                                        <a:rPr lang="en-US" sz="1050" i="1">
                                          <a:latin typeface="Cambria Math" panose="02040503050406030204" pitchFamily="18" charset="0"/>
                                        </a:rPr>
                                        <m:t>𝑓</m:t>
                                      </m:r>
                                    </m:num>
                                    <m:den>
                                      <m:sSub>
                                        <m:sSubPr>
                                          <m:ctrlPr>
                                            <a:rPr lang="en-US" sz="1050" i="1">
                                              <a:latin typeface="Cambria Math" panose="02040503050406030204" pitchFamily="18" charset="0"/>
                                            </a:rPr>
                                          </m:ctrlPr>
                                        </m:sSubPr>
                                        <m:e>
                                          <m:r>
                                            <a:rPr lang="en-US" sz="1050" i="1">
                                              <a:latin typeface="Cambria Math" panose="02040503050406030204" pitchFamily="18" charset="0"/>
                                            </a:rPr>
                                            <m:t>𝑓</m:t>
                                          </m:r>
                                        </m:e>
                                        <m:sub>
                                          <m:r>
                                            <a:rPr lang="en-US" sz="1050" i="1">
                                              <a:latin typeface="Cambria Math" panose="02040503050406030204" pitchFamily="18" charset="0"/>
                                            </a:rPr>
                                            <m:t>𝑟</m:t>
                                          </m:r>
                                        </m:sub>
                                      </m:sSub>
                                    </m:den>
                                  </m:f>
                                </m:e>
                              </m:d>
                            </m:e>
                            <m:sup>
                              <m:r>
                                <m:rPr>
                                  <m:nor/>
                                </m:rPr>
                                <a:rPr lang="en-US" sz="1050"/>
                                <m:t>2</m:t>
                              </m:r>
                            </m:sup>
                          </m:sSup>
                          <m:r>
                            <a:rPr lang="en-US" sz="1050" i="1">
                              <a:latin typeface="Cambria Math" panose="02040503050406030204" pitchFamily="18" charset="0"/>
                            </a:rPr>
                            <m:t>+</m:t>
                          </m:r>
                          <m:sSup>
                            <m:sSupPr>
                              <m:ctrlPr>
                                <a:rPr lang="en-US" sz="1050" i="1">
                                  <a:latin typeface="Cambria Math" panose="02040503050406030204" pitchFamily="18" charset="0"/>
                                </a:rPr>
                              </m:ctrlPr>
                            </m:sSupPr>
                            <m:e>
                              <m:d>
                                <m:dPr>
                                  <m:ctrlPr>
                                    <a:rPr lang="en-US" sz="1050" i="1">
                                      <a:latin typeface="Cambria Math" panose="02040503050406030204" pitchFamily="18" charset="0"/>
                                    </a:rPr>
                                  </m:ctrlPr>
                                </m:dPr>
                                <m:e>
                                  <m:f>
                                    <m:fPr>
                                      <m:ctrlPr>
                                        <a:rPr lang="en-US" sz="1050" i="1">
                                          <a:latin typeface="Cambria Math" panose="02040503050406030204" pitchFamily="18" charset="0"/>
                                        </a:rPr>
                                      </m:ctrlPr>
                                    </m:fPr>
                                    <m:num>
                                      <m:r>
                                        <a:rPr lang="en-US" sz="1050" i="1">
                                          <a:latin typeface="Cambria Math" panose="02040503050406030204" pitchFamily="18" charset="0"/>
                                        </a:rPr>
                                        <m:t>𝑓</m:t>
                                      </m:r>
                                    </m:num>
                                    <m:den>
                                      <m:sSub>
                                        <m:sSubPr>
                                          <m:ctrlPr>
                                            <a:rPr lang="en-US" sz="1050" i="1">
                                              <a:latin typeface="Cambria Math" panose="02040503050406030204" pitchFamily="18" charset="0"/>
                                            </a:rPr>
                                          </m:ctrlPr>
                                        </m:sSubPr>
                                        <m:e>
                                          <m:r>
                                            <a:rPr lang="en-US" sz="1050" i="1">
                                              <a:latin typeface="Cambria Math" panose="02040503050406030204" pitchFamily="18" charset="0"/>
                                            </a:rPr>
                                            <m:t>𝑓</m:t>
                                          </m:r>
                                        </m:e>
                                        <m:sub>
                                          <m:r>
                                            <a:rPr lang="en-US" sz="1050" i="1">
                                              <a:latin typeface="Cambria Math" panose="02040503050406030204" pitchFamily="18" charset="0"/>
                                            </a:rPr>
                                            <m:t>𝑟</m:t>
                                          </m:r>
                                        </m:sub>
                                      </m:sSub>
                                    </m:den>
                                  </m:f>
                                </m:e>
                              </m:d>
                            </m:e>
                            <m:sup>
                              <m:r>
                                <m:rPr>
                                  <m:nor/>
                                </m:rPr>
                                <a:rPr lang="en-US" sz="1050"/>
                                <m:t>4</m:t>
                              </m:r>
                            </m:sup>
                          </m:sSup>
                          <m:r>
                            <a:rPr lang="en-US" sz="1050" i="1">
                              <a:latin typeface="Cambria Math" panose="02040503050406030204" pitchFamily="18" charset="0"/>
                            </a:rPr>
                            <m:t>+</m:t>
                          </m:r>
                          <m:r>
                            <a:rPr lang="en-US" sz="1050" i="1">
                              <a:latin typeface="Cambria Math" panose="02040503050406030204" pitchFamily="18" charset="0"/>
                            </a:rPr>
                            <m:t>𝑗</m:t>
                          </m:r>
                          <m:r>
                            <a:rPr lang="en-US" sz="1050" i="1">
                              <a:latin typeface="Cambria Math" panose="02040503050406030204" pitchFamily="18" charset="0"/>
                            </a:rPr>
                            <m:t>∙</m:t>
                          </m:r>
                          <m:r>
                            <m:rPr>
                              <m:nor/>
                            </m:rPr>
                            <a:rPr lang="en-US" sz="1050"/>
                            <m:t>2.613126</m:t>
                          </m:r>
                          <m:r>
                            <a:rPr lang="en-US" sz="1050" i="1">
                              <a:latin typeface="Cambria Math" panose="02040503050406030204" pitchFamily="18" charset="0"/>
                            </a:rPr>
                            <m:t>∙</m:t>
                          </m:r>
                          <m:d>
                            <m:dPr>
                              <m:ctrlPr>
                                <a:rPr lang="en-US" sz="1050" i="1">
                                  <a:latin typeface="Cambria Math" panose="02040503050406030204" pitchFamily="18" charset="0"/>
                                </a:rPr>
                              </m:ctrlPr>
                            </m:dPr>
                            <m:e>
                              <m:f>
                                <m:fPr>
                                  <m:ctrlPr>
                                    <a:rPr lang="en-US" sz="1050" i="1">
                                      <a:latin typeface="Cambria Math" panose="02040503050406030204" pitchFamily="18" charset="0"/>
                                    </a:rPr>
                                  </m:ctrlPr>
                                </m:fPr>
                                <m:num>
                                  <m:r>
                                    <a:rPr lang="en-US" sz="1050" i="1">
                                      <a:latin typeface="Cambria Math" panose="02040503050406030204" pitchFamily="18" charset="0"/>
                                    </a:rPr>
                                    <m:t>𝑓</m:t>
                                  </m:r>
                                </m:num>
                                <m:den>
                                  <m:sSub>
                                    <m:sSubPr>
                                      <m:ctrlPr>
                                        <a:rPr lang="en-US" sz="1050" i="1">
                                          <a:latin typeface="Cambria Math" panose="02040503050406030204" pitchFamily="18" charset="0"/>
                                        </a:rPr>
                                      </m:ctrlPr>
                                    </m:sSubPr>
                                    <m:e>
                                      <m:r>
                                        <a:rPr lang="en-US" sz="1050" i="1">
                                          <a:latin typeface="Cambria Math" panose="02040503050406030204" pitchFamily="18" charset="0"/>
                                        </a:rPr>
                                        <m:t>𝑓</m:t>
                                      </m:r>
                                    </m:e>
                                    <m:sub>
                                      <m:r>
                                        <a:rPr lang="en-US" sz="1050" i="1">
                                          <a:latin typeface="Cambria Math" panose="02040503050406030204" pitchFamily="18" charset="0"/>
                                        </a:rPr>
                                        <m:t>𝑟</m:t>
                                      </m:r>
                                    </m:sub>
                                  </m:sSub>
                                </m:den>
                              </m:f>
                              <m:r>
                                <a:rPr lang="en-US" sz="1050" i="1">
                                  <a:latin typeface="Cambria Math" panose="02040503050406030204" pitchFamily="18" charset="0"/>
                                </a:rPr>
                                <m:t>−</m:t>
                              </m:r>
                              <m:sSup>
                                <m:sSupPr>
                                  <m:ctrlPr>
                                    <a:rPr lang="en-US" sz="1050" i="1">
                                      <a:latin typeface="Cambria Math" panose="02040503050406030204" pitchFamily="18" charset="0"/>
                                    </a:rPr>
                                  </m:ctrlPr>
                                </m:sSupPr>
                                <m:e>
                                  <m:d>
                                    <m:dPr>
                                      <m:ctrlPr>
                                        <a:rPr lang="en-US" sz="1050" i="1">
                                          <a:latin typeface="Cambria Math" panose="02040503050406030204" pitchFamily="18" charset="0"/>
                                        </a:rPr>
                                      </m:ctrlPr>
                                    </m:dPr>
                                    <m:e>
                                      <m:f>
                                        <m:fPr>
                                          <m:ctrlPr>
                                            <a:rPr lang="en-US" sz="1050" i="1">
                                              <a:latin typeface="Cambria Math" panose="02040503050406030204" pitchFamily="18" charset="0"/>
                                            </a:rPr>
                                          </m:ctrlPr>
                                        </m:fPr>
                                        <m:num>
                                          <m:r>
                                            <a:rPr lang="en-US" sz="1050" i="1">
                                              <a:latin typeface="Cambria Math" panose="02040503050406030204" pitchFamily="18" charset="0"/>
                                            </a:rPr>
                                            <m:t>𝑓</m:t>
                                          </m:r>
                                        </m:num>
                                        <m:den>
                                          <m:sSub>
                                            <m:sSubPr>
                                              <m:ctrlPr>
                                                <a:rPr lang="en-US" sz="1050" i="1">
                                                  <a:latin typeface="Cambria Math" panose="02040503050406030204" pitchFamily="18" charset="0"/>
                                                </a:rPr>
                                              </m:ctrlPr>
                                            </m:sSubPr>
                                            <m:e>
                                              <m:r>
                                                <a:rPr lang="en-US" sz="1050" i="1">
                                                  <a:latin typeface="Cambria Math" panose="02040503050406030204" pitchFamily="18" charset="0"/>
                                                </a:rPr>
                                                <m:t>𝑓</m:t>
                                              </m:r>
                                            </m:e>
                                            <m:sub>
                                              <m:r>
                                                <a:rPr lang="en-US" sz="1050" i="1">
                                                  <a:latin typeface="Cambria Math" panose="02040503050406030204" pitchFamily="18" charset="0"/>
                                                </a:rPr>
                                                <m:t>𝑟</m:t>
                                              </m:r>
                                            </m:sub>
                                          </m:sSub>
                                        </m:den>
                                      </m:f>
                                    </m:e>
                                  </m:d>
                                </m:e>
                                <m:sup>
                                  <m:r>
                                    <m:rPr>
                                      <m:nor/>
                                    </m:rPr>
                                    <a:rPr lang="en-US" sz="1050"/>
                                    <m:t>3</m:t>
                                  </m:r>
                                </m:sup>
                              </m:sSup>
                            </m:e>
                          </m:d>
                        </m:den>
                      </m:f>
                    </m:oMath>
                  </m:oMathPara>
                </a14:m>
                <a:endParaRPr lang="en-US" dirty="0"/>
              </a:p>
            </p:txBody>
          </p:sp>
        </mc:Choice>
        <mc:Fallback>
          <p:sp>
            <p:nvSpPr>
              <p:cNvPr id="35" name="Rectangle 34">
                <a:extLst>
                  <a:ext uri="{FF2B5EF4-FFF2-40B4-BE49-F238E27FC236}">
                    <a16:creationId xmlns:a16="http://schemas.microsoft.com/office/drawing/2014/main" id="{C1F6947F-A487-0A18-872D-E58E56A8DAC5}"/>
                  </a:ext>
                </a:extLst>
              </p:cNvPr>
              <p:cNvSpPr>
                <a:spLocks noRot="1" noChangeAspect="1" noMove="1" noResize="1" noEditPoints="1" noAdjustHandles="1" noChangeArrowheads="1" noChangeShapeType="1" noTextEdit="1"/>
              </p:cNvSpPr>
              <p:nvPr/>
            </p:nvSpPr>
            <p:spPr>
              <a:xfrm>
                <a:off x="2827562" y="5101532"/>
                <a:ext cx="5759597" cy="685701"/>
              </a:xfrm>
              <a:prstGeom prst="rect">
                <a:avLst/>
              </a:prstGeom>
              <a:blipFill>
                <a:blip r:embed="rId4"/>
                <a:stretch>
                  <a:fillRect/>
                </a:stretch>
              </a:blipFill>
            </p:spPr>
            <p:txBody>
              <a:bodyPr/>
              <a:lstStyle/>
              <a:p>
                <a:r>
                  <a:rPr lang="en-CA">
                    <a:noFill/>
                  </a:rPr>
                  <a:t> </a:t>
                </a:r>
              </a:p>
            </p:txBody>
          </p:sp>
        </mc:Fallback>
      </mc:AlternateContent>
      <p:sp>
        <p:nvSpPr>
          <p:cNvPr id="36" name="TextBox 35">
            <a:extLst>
              <a:ext uri="{FF2B5EF4-FFF2-40B4-BE49-F238E27FC236}">
                <a16:creationId xmlns:a16="http://schemas.microsoft.com/office/drawing/2014/main" id="{1164F6D3-26B9-4965-17C2-020A5FDD5F10}"/>
              </a:ext>
            </a:extLst>
          </p:cNvPr>
          <p:cNvSpPr txBox="1"/>
          <p:nvPr/>
        </p:nvSpPr>
        <p:spPr>
          <a:xfrm>
            <a:off x="7775589" y="2103518"/>
            <a:ext cx="758956" cy="261610"/>
          </a:xfrm>
          <a:prstGeom prst="rect">
            <a:avLst/>
          </a:prstGeom>
          <a:noFill/>
        </p:spPr>
        <p:txBody>
          <a:bodyPr wrap="square" rtlCol="0">
            <a:spAutoFit/>
          </a:bodyPr>
          <a:lstStyle/>
          <a:p>
            <a:pPr algn="r"/>
            <a:r>
              <a:rPr lang="en-US" sz="1100" dirty="0">
                <a:latin typeface="Helvetica" panose="020B0604020202020204" pitchFamily="34" charset="0"/>
                <a:cs typeface="Helvetica" panose="020B0604020202020204" pitchFamily="34" charset="0"/>
              </a:rPr>
              <a:t>COM:</a:t>
            </a:r>
          </a:p>
        </p:txBody>
      </p:sp>
      <mc:AlternateContent xmlns:mc="http://schemas.openxmlformats.org/markup-compatibility/2006">
        <mc:Choice xmlns:a14="http://schemas.microsoft.com/office/drawing/2010/main" Requires="a14">
          <p:sp>
            <p:nvSpPr>
              <p:cNvPr id="37" name="Rectangle 36">
                <a:extLst>
                  <a:ext uri="{FF2B5EF4-FFF2-40B4-BE49-F238E27FC236}">
                    <a16:creationId xmlns:a16="http://schemas.microsoft.com/office/drawing/2014/main" id="{4E462DD7-0870-99FA-3FFB-26814965EED7}"/>
                  </a:ext>
                </a:extLst>
              </p:cNvPr>
              <p:cNvSpPr/>
              <p:nvPr/>
            </p:nvSpPr>
            <p:spPr>
              <a:xfrm>
                <a:off x="8257656" y="2077478"/>
                <a:ext cx="1580376"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1400" smtClean="0">
                          <a:latin typeface="Cambria Math" panose="02040503050406030204" pitchFamily="18" charset="0"/>
                        </a:rPr>
                        <m:t>T</m:t>
                      </m:r>
                      <m:r>
                        <a:rPr lang="en-US" sz="1400" i="1">
                          <a:latin typeface="Cambria Math" panose="02040503050406030204" pitchFamily="18" charset="0"/>
                        </a:rPr>
                        <m:t>𝐴</m:t>
                      </m:r>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en-US" sz="1400" i="1">
                                  <a:latin typeface="Cambria Math" panose="02040503050406030204" pitchFamily="18" charset="0"/>
                                </a:rPr>
                                <m:t>𝑓</m:t>
                              </m:r>
                            </m:e>
                            <m:sub>
                              <m:r>
                                <a:rPr lang="en-US" sz="1400" i="1">
                                  <a:latin typeface="Cambria Math" panose="02040503050406030204" pitchFamily="18" charset="0"/>
                                </a:rPr>
                                <m:t>0</m:t>
                              </m:r>
                            </m:sub>
                          </m:sSub>
                          <m:r>
                            <a:rPr lang="en-US" sz="1400" i="1">
                              <a:latin typeface="Cambria Math" panose="02040503050406030204" pitchFamily="18" charset="0"/>
                            </a:rPr>
                            <m:t>,</m:t>
                          </m:r>
                          <m:r>
                            <a:rPr lang="en-US" sz="1400" i="1">
                              <a:latin typeface="Cambria Math" panose="02040503050406030204" pitchFamily="18" charset="0"/>
                            </a:rPr>
                            <m:t>𝑓</m:t>
                          </m:r>
                        </m:e>
                      </m:d>
                      <m:r>
                        <a:rPr lang="en-US" sz="1400" b="0" i="1" smtClean="0">
                          <a:latin typeface="Cambria Math" panose="02040503050406030204" pitchFamily="18" charset="0"/>
                        </a:rPr>
                        <m:t>=1</m:t>
                      </m:r>
                    </m:oMath>
                  </m:oMathPara>
                </a14:m>
                <a:endParaRPr lang="en-US" sz="1400" dirty="0"/>
              </a:p>
            </p:txBody>
          </p:sp>
        </mc:Choice>
        <mc:Fallback>
          <p:sp>
            <p:nvSpPr>
              <p:cNvPr id="37" name="Rectangle 36">
                <a:extLst>
                  <a:ext uri="{FF2B5EF4-FFF2-40B4-BE49-F238E27FC236}">
                    <a16:creationId xmlns:a16="http://schemas.microsoft.com/office/drawing/2014/main" id="{4E462DD7-0870-99FA-3FFB-26814965EED7}"/>
                  </a:ext>
                </a:extLst>
              </p:cNvPr>
              <p:cNvSpPr>
                <a:spLocks noRot="1" noChangeAspect="1" noMove="1" noResize="1" noEditPoints="1" noAdjustHandles="1" noChangeArrowheads="1" noChangeShapeType="1" noTextEdit="1"/>
              </p:cNvSpPr>
              <p:nvPr/>
            </p:nvSpPr>
            <p:spPr>
              <a:xfrm>
                <a:off x="8257656" y="2077478"/>
                <a:ext cx="1580376" cy="307777"/>
              </a:xfrm>
              <a:prstGeom prst="rect">
                <a:avLst/>
              </a:prstGeom>
              <a:blipFill>
                <a:blip r:embed="rId5"/>
                <a:stretch>
                  <a:fillRect b="-8000"/>
                </a:stretch>
              </a:blipFill>
            </p:spPr>
            <p:txBody>
              <a:bodyPr/>
              <a:lstStyle/>
              <a:p>
                <a:r>
                  <a:rPr lang="en-CA">
                    <a:noFill/>
                  </a:rPr>
                  <a:t> </a:t>
                </a:r>
              </a:p>
            </p:txBody>
          </p:sp>
        </mc:Fallback>
      </mc:AlternateContent>
      <p:sp>
        <p:nvSpPr>
          <p:cNvPr id="38" name="TextBox 37">
            <a:extLst>
              <a:ext uri="{FF2B5EF4-FFF2-40B4-BE49-F238E27FC236}">
                <a16:creationId xmlns:a16="http://schemas.microsoft.com/office/drawing/2014/main" id="{CB0CEFDC-E37E-2E35-B427-3EC079D0DB64}"/>
              </a:ext>
            </a:extLst>
          </p:cNvPr>
          <p:cNvSpPr txBox="1"/>
          <p:nvPr/>
        </p:nvSpPr>
        <p:spPr>
          <a:xfrm>
            <a:off x="7689489" y="2640246"/>
            <a:ext cx="867420" cy="261610"/>
          </a:xfrm>
          <a:prstGeom prst="rect">
            <a:avLst/>
          </a:prstGeom>
          <a:noFill/>
        </p:spPr>
        <p:txBody>
          <a:bodyPr wrap="square" rtlCol="0">
            <a:spAutoFit/>
          </a:bodyPr>
          <a:lstStyle/>
          <a:p>
            <a:pPr algn="r"/>
            <a:r>
              <a:rPr lang="en-US" sz="1100" dirty="0">
                <a:latin typeface="Helvetica" panose="020B0604020202020204" pitchFamily="34" charset="0"/>
                <a:cs typeface="Helvetica" panose="020B0604020202020204" pitchFamily="34" charset="0"/>
              </a:rPr>
              <a:t>JCOM:</a:t>
            </a:r>
          </a:p>
        </p:txBody>
      </p:sp>
      <mc:AlternateContent xmlns:mc="http://schemas.openxmlformats.org/markup-compatibility/2006">
        <mc:Choice xmlns:a14="http://schemas.microsoft.com/office/drawing/2010/main" Requires="a14">
          <p:sp>
            <p:nvSpPr>
              <p:cNvPr id="39" name="Rectangle 38">
                <a:extLst>
                  <a:ext uri="{FF2B5EF4-FFF2-40B4-BE49-F238E27FC236}">
                    <a16:creationId xmlns:a16="http://schemas.microsoft.com/office/drawing/2014/main" id="{757BC911-EE55-73ED-2F83-50FBD8AF7678}"/>
                  </a:ext>
                </a:extLst>
              </p:cNvPr>
              <p:cNvSpPr/>
              <p:nvPr/>
            </p:nvSpPr>
            <p:spPr>
              <a:xfrm>
                <a:off x="8257656" y="2614206"/>
                <a:ext cx="2457760"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1400" smtClean="0">
                          <a:latin typeface="Cambria Math" panose="02040503050406030204" pitchFamily="18" charset="0"/>
                        </a:rPr>
                        <m:t>T</m:t>
                      </m:r>
                      <m:r>
                        <a:rPr lang="en-US" sz="1400" i="1">
                          <a:latin typeface="Cambria Math" panose="02040503050406030204" pitchFamily="18" charset="0"/>
                        </a:rPr>
                        <m:t>𝐴</m:t>
                      </m:r>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en-US" sz="1400" i="1">
                                  <a:latin typeface="Cambria Math" panose="02040503050406030204" pitchFamily="18" charset="0"/>
                                </a:rPr>
                                <m:t>𝑓</m:t>
                              </m:r>
                            </m:e>
                            <m:sub>
                              <m:r>
                                <a:rPr lang="en-US" sz="1400" i="1">
                                  <a:latin typeface="Cambria Math" panose="02040503050406030204" pitchFamily="18" charset="0"/>
                                </a:rPr>
                                <m:t>0</m:t>
                              </m:r>
                            </m:sub>
                          </m:sSub>
                          <m:r>
                            <a:rPr lang="en-US" sz="1400" i="1">
                              <a:latin typeface="Cambria Math" panose="02040503050406030204" pitchFamily="18" charset="0"/>
                            </a:rPr>
                            <m:t>,</m:t>
                          </m:r>
                          <m:r>
                            <a:rPr lang="en-US" sz="1400" i="1">
                              <a:latin typeface="Cambria Math" panose="02040503050406030204" pitchFamily="18" charset="0"/>
                            </a:rPr>
                            <m:t>𝑓</m:t>
                          </m:r>
                        </m:e>
                      </m:d>
                      <m:r>
                        <a:rPr lang="en-US" sz="1400" b="0" i="1" smtClean="0">
                          <a:latin typeface="Cambria Math" panose="02040503050406030204" pitchFamily="18" charset="0"/>
                        </a:rPr>
                        <m:t>=</m:t>
                      </m:r>
                      <m:r>
                        <a:rPr lang="en-US" sz="1400" b="0" i="1" smtClean="0">
                          <a:latin typeface="Cambria Math" panose="02040503050406030204" pitchFamily="18" charset="0"/>
                        </a:rPr>
                        <m:t>𝐿𝑃𝐹</m:t>
                      </m:r>
                      <m:r>
                        <a:rPr lang="en-US" sz="1400" b="0" i="1" smtClean="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𝑓</m:t>
                          </m:r>
                        </m:e>
                        <m:sub>
                          <m:r>
                            <a:rPr lang="en-US" sz="1400" i="1">
                              <a:latin typeface="Cambria Math" panose="02040503050406030204" pitchFamily="18" charset="0"/>
                            </a:rPr>
                            <m:t>0</m:t>
                          </m:r>
                        </m:sub>
                      </m:sSub>
                      <m:r>
                        <a:rPr lang="en-US" sz="1400" i="1">
                          <a:latin typeface="Cambria Math" panose="02040503050406030204" pitchFamily="18" charset="0"/>
                        </a:rPr>
                        <m:t>,</m:t>
                      </m:r>
                      <m:r>
                        <a:rPr lang="en-US" sz="1400" i="1">
                          <a:latin typeface="Cambria Math" panose="02040503050406030204" pitchFamily="18" charset="0"/>
                        </a:rPr>
                        <m:t>𝑓</m:t>
                      </m:r>
                      <m:r>
                        <a:rPr lang="en-US" sz="1400" b="0" i="1" smtClean="0">
                          <a:latin typeface="Cambria Math" panose="02040503050406030204" pitchFamily="18" charset="0"/>
                        </a:rPr>
                        <m:t>)</m:t>
                      </m:r>
                    </m:oMath>
                  </m:oMathPara>
                </a14:m>
                <a:endParaRPr lang="en-US" sz="1400" dirty="0"/>
              </a:p>
            </p:txBody>
          </p:sp>
        </mc:Choice>
        <mc:Fallback>
          <p:sp>
            <p:nvSpPr>
              <p:cNvPr id="39" name="Rectangle 38">
                <a:extLst>
                  <a:ext uri="{FF2B5EF4-FFF2-40B4-BE49-F238E27FC236}">
                    <a16:creationId xmlns:a16="http://schemas.microsoft.com/office/drawing/2014/main" id="{757BC911-EE55-73ED-2F83-50FBD8AF7678}"/>
                  </a:ext>
                </a:extLst>
              </p:cNvPr>
              <p:cNvSpPr>
                <a:spLocks noRot="1" noChangeAspect="1" noMove="1" noResize="1" noEditPoints="1" noAdjustHandles="1" noChangeArrowheads="1" noChangeShapeType="1" noTextEdit="1"/>
              </p:cNvSpPr>
              <p:nvPr/>
            </p:nvSpPr>
            <p:spPr>
              <a:xfrm>
                <a:off x="8257656" y="2614206"/>
                <a:ext cx="2457760" cy="307777"/>
              </a:xfrm>
              <a:prstGeom prst="rect">
                <a:avLst/>
              </a:prstGeom>
              <a:blipFill>
                <a:blip r:embed="rId6"/>
                <a:stretch>
                  <a:fillRect b="-8000"/>
                </a:stretch>
              </a:blipFill>
            </p:spPr>
            <p:txBody>
              <a:bodyPr/>
              <a:lstStyle/>
              <a:p>
                <a:r>
                  <a:rPr lang="en-CA">
                    <a:noFill/>
                  </a:rPr>
                  <a:t> </a:t>
                </a:r>
              </a:p>
            </p:txBody>
          </p:sp>
        </mc:Fallback>
      </mc:AlternateContent>
      <p:sp>
        <p:nvSpPr>
          <p:cNvPr id="40" name="TextBox 39">
            <a:extLst>
              <a:ext uri="{FF2B5EF4-FFF2-40B4-BE49-F238E27FC236}">
                <a16:creationId xmlns:a16="http://schemas.microsoft.com/office/drawing/2014/main" id="{06E0C188-43E0-A497-F9DA-C76C2C075915}"/>
              </a:ext>
            </a:extLst>
          </p:cNvPr>
          <p:cNvSpPr txBox="1"/>
          <p:nvPr/>
        </p:nvSpPr>
        <p:spPr>
          <a:xfrm>
            <a:off x="8155067" y="3773691"/>
            <a:ext cx="2407852" cy="338554"/>
          </a:xfrm>
          <a:prstGeom prst="rect">
            <a:avLst/>
          </a:prstGeom>
          <a:noFill/>
        </p:spPr>
        <p:txBody>
          <a:bodyPr wrap="square" rtlCol="0">
            <a:spAutoFit/>
          </a:bodyPr>
          <a:lstStyle/>
          <a:p>
            <a:pPr algn="r"/>
            <a:r>
              <a:rPr lang="en-US" sz="1600" dirty="0">
                <a:solidFill>
                  <a:schemeClr val="accent2">
                    <a:lumMod val="50000"/>
                  </a:schemeClr>
                </a:solidFill>
                <a:latin typeface="Helvetica" panose="020B0604020202020204" pitchFamily="34" charset="0"/>
                <a:cs typeface="Helvetica" panose="020B0604020202020204" pitchFamily="34" charset="0"/>
              </a:rPr>
              <a:t>From transmitter model</a:t>
            </a:r>
          </a:p>
        </p:txBody>
      </p:sp>
      <p:cxnSp>
        <p:nvCxnSpPr>
          <p:cNvPr id="41" name="Straight Arrow Connector 40">
            <a:extLst>
              <a:ext uri="{FF2B5EF4-FFF2-40B4-BE49-F238E27FC236}">
                <a16:creationId xmlns:a16="http://schemas.microsoft.com/office/drawing/2014/main" id="{83BC6012-5A86-F6CA-0FFA-9474701EFBEC}"/>
              </a:ext>
            </a:extLst>
          </p:cNvPr>
          <p:cNvCxnSpPr>
            <a:cxnSpLocks/>
          </p:cNvCxnSpPr>
          <p:nvPr/>
        </p:nvCxnSpPr>
        <p:spPr>
          <a:xfrm flipH="1" flipV="1">
            <a:off x="10194053" y="2963925"/>
            <a:ext cx="1748413" cy="972093"/>
          </a:xfrm>
          <a:prstGeom prst="straightConnector1">
            <a:avLst/>
          </a:prstGeom>
          <a:ln>
            <a:solidFill>
              <a:schemeClr val="accent2">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A3A7E625-A4CC-16E7-A1B0-8E1FA0AC6D5C}"/>
              </a:ext>
            </a:extLst>
          </p:cNvPr>
          <p:cNvSpPr txBox="1"/>
          <p:nvPr/>
        </p:nvSpPr>
        <p:spPr>
          <a:xfrm>
            <a:off x="7531085" y="3215782"/>
            <a:ext cx="3087355" cy="584775"/>
          </a:xfrm>
          <a:prstGeom prst="rect">
            <a:avLst/>
          </a:prstGeom>
          <a:noFill/>
        </p:spPr>
        <p:txBody>
          <a:bodyPr wrap="square" rtlCol="0">
            <a:spAutoFit/>
          </a:bodyPr>
          <a:lstStyle/>
          <a:p>
            <a:pPr algn="r"/>
            <a:r>
              <a:rPr lang="en-US" sz="1600" dirty="0">
                <a:latin typeface="Helvetica" panose="020B0604020202020204" pitchFamily="34" charset="0"/>
                <a:cs typeface="Helvetica" panose="020B0604020202020204" pitchFamily="34" charset="0"/>
              </a:rPr>
              <a:t>4</a:t>
            </a:r>
            <a:r>
              <a:rPr lang="en-US" sz="1600" baseline="30000" dirty="0">
                <a:latin typeface="Helvetica" panose="020B0604020202020204" pitchFamily="34" charset="0"/>
                <a:cs typeface="Helvetica" panose="020B0604020202020204" pitchFamily="34" charset="0"/>
              </a:rPr>
              <a:t>th</a:t>
            </a:r>
            <a:r>
              <a:rPr lang="en-US" sz="1600" dirty="0">
                <a:latin typeface="Helvetica" panose="020B0604020202020204" pitchFamily="34" charset="0"/>
                <a:cs typeface="Helvetica" panose="020B0604020202020204" pitchFamily="34" charset="0"/>
              </a:rPr>
              <a:t> order Bessel low-pass filter, to control </a:t>
            </a:r>
            <a:r>
              <a:rPr lang="en-US" sz="1600" dirty="0" err="1">
                <a:latin typeface="Helvetica" panose="020B0604020202020204" pitchFamily="34" charset="0"/>
                <a:cs typeface="Helvetica" panose="020B0604020202020204" pitchFamily="34" charset="0"/>
              </a:rPr>
              <a:t>Tx</a:t>
            </a:r>
            <a:r>
              <a:rPr lang="en-US" sz="1600" dirty="0">
                <a:latin typeface="Helvetica" panose="020B0604020202020204" pitchFamily="34" charset="0"/>
                <a:cs typeface="Helvetica" panose="020B0604020202020204" pitchFamily="34" charset="0"/>
              </a:rPr>
              <a:t> rise/fall time</a:t>
            </a:r>
          </a:p>
        </p:txBody>
      </p:sp>
      <p:sp>
        <p:nvSpPr>
          <p:cNvPr id="43" name="Left Brace 42">
            <a:extLst>
              <a:ext uri="{FF2B5EF4-FFF2-40B4-BE49-F238E27FC236}">
                <a16:creationId xmlns:a16="http://schemas.microsoft.com/office/drawing/2014/main" id="{F3901052-4BDC-17C4-0E67-F0A4862AACC6}"/>
              </a:ext>
            </a:extLst>
          </p:cNvPr>
          <p:cNvSpPr/>
          <p:nvPr/>
        </p:nvSpPr>
        <p:spPr>
          <a:xfrm>
            <a:off x="7689489" y="1950716"/>
            <a:ext cx="233396" cy="1249576"/>
          </a:xfrm>
          <a:prstGeom prst="leftBrac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A3BFAC25-204D-9A50-0DB8-1AB93C7DB83B}"/>
              </a:ext>
            </a:extLst>
          </p:cNvPr>
          <p:cNvCxnSpPr>
            <a:cxnSpLocks/>
          </p:cNvCxnSpPr>
          <p:nvPr/>
        </p:nvCxnSpPr>
        <p:spPr>
          <a:xfrm flipH="1" flipV="1">
            <a:off x="9700370" y="2870583"/>
            <a:ext cx="1151850" cy="59117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003D9150-F741-C16E-E83E-E4D1C6F552DB}"/>
              </a:ext>
            </a:extLst>
          </p:cNvPr>
          <p:cNvCxnSpPr>
            <a:cxnSpLocks/>
          </p:cNvCxnSpPr>
          <p:nvPr/>
        </p:nvCxnSpPr>
        <p:spPr>
          <a:xfrm>
            <a:off x="10548264" y="3461758"/>
            <a:ext cx="30395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B5288D7A-04E3-FDED-FAB6-242E600E4E99}"/>
              </a:ext>
            </a:extLst>
          </p:cNvPr>
          <p:cNvCxnSpPr>
            <a:cxnSpLocks/>
          </p:cNvCxnSpPr>
          <p:nvPr/>
        </p:nvCxnSpPr>
        <p:spPr>
          <a:xfrm>
            <a:off x="10532135" y="3936018"/>
            <a:ext cx="1410331" cy="0"/>
          </a:xfrm>
          <a:prstGeom prst="line">
            <a:avLst/>
          </a:prstGeom>
          <a:ln>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58C00A9D-D79B-7729-2CD9-DF097559855D}"/>
              </a:ext>
            </a:extLst>
          </p:cNvPr>
          <p:cNvSpPr txBox="1"/>
          <p:nvPr/>
        </p:nvSpPr>
        <p:spPr>
          <a:xfrm>
            <a:off x="8209163" y="5105725"/>
            <a:ext cx="2643057" cy="584775"/>
          </a:xfrm>
          <a:prstGeom prst="rect">
            <a:avLst/>
          </a:prstGeom>
          <a:noFill/>
        </p:spPr>
        <p:txBody>
          <a:bodyPr wrap="square" rtlCol="0">
            <a:spAutoFit/>
          </a:bodyPr>
          <a:lstStyle/>
          <a:p>
            <a:r>
              <a:rPr lang="en-US" sz="1600" dirty="0">
                <a:solidFill>
                  <a:schemeClr val="accent3">
                    <a:lumMod val="50000"/>
                  </a:schemeClr>
                </a:solidFill>
                <a:latin typeface="Helvetica" panose="020B0604020202020204" pitchFamily="34" charset="0"/>
                <a:cs typeface="Helvetica" panose="020B0604020202020204" pitchFamily="34" charset="0"/>
              </a:rPr>
              <a:t>From receiver model in JESD204C-1 proposal</a:t>
            </a:r>
          </a:p>
        </p:txBody>
      </p:sp>
      <p:cxnSp>
        <p:nvCxnSpPr>
          <p:cNvPr id="48" name="Straight Arrow Connector 47">
            <a:extLst>
              <a:ext uri="{FF2B5EF4-FFF2-40B4-BE49-F238E27FC236}">
                <a16:creationId xmlns:a16="http://schemas.microsoft.com/office/drawing/2014/main" id="{36DCD2A3-3448-E358-2F11-BAEF7AFF022C}"/>
              </a:ext>
            </a:extLst>
          </p:cNvPr>
          <p:cNvCxnSpPr>
            <a:cxnSpLocks/>
          </p:cNvCxnSpPr>
          <p:nvPr/>
        </p:nvCxnSpPr>
        <p:spPr>
          <a:xfrm flipH="1">
            <a:off x="7824140" y="5321168"/>
            <a:ext cx="393439" cy="0"/>
          </a:xfrm>
          <a:prstGeom prst="straightConnector1">
            <a:avLst/>
          </a:prstGeom>
          <a:ln>
            <a:solidFill>
              <a:schemeClr val="accent3">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58739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71283" y="316295"/>
            <a:ext cx="11263074" cy="1036345"/>
          </a:xfrm>
        </p:spPr>
        <p:txBody>
          <a:bodyPr>
            <a:normAutofit fontScale="90000"/>
          </a:bodyPr>
          <a:lstStyle/>
          <a:p>
            <a:r>
              <a:rPr lang="en-US" dirty="0"/>
              <a:t>(J)COM Computational Procedure (FD: Steps 5 and 6)</a:t>
            </a:r>
          </a:p>
        </p:txBody>
      </p:sp>
      <p:pic>
        <p:nvPicPr>
          <p:cNvPr id="4" name="Picture 3">
            <a:extLst>
              <a:ext uri="{FF2B5EF4-FFF2-40B4-BE49-F238E27FC236}">
                <a16:creationId xmlns:a16="http://schemas.microsoft.com/office/drawing/2014/main" id="{069DAF5E-0C57-11CF-419A-85C1801654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637" y="2155708"/>
            <a:ext cx="13126517" cy="2973976"/>
          </a:xfrm>
          <a:prstGeom prst="rect">
            <a:avLst/>
          </a:prstGeom>
        </p:spPr>
      </p:pic>
      <p:sp>
        <p:nvSpPr>
          <p:cNvPr id="5" name="TextBox 4">
            <a:extLst>
              <a:ext uri="{FF2B5EF4-FFF2-40B4-BE49-F238E27FC236}">
                <a16:creationId xmlns:a16="http://schemas.microsoft.com/office/drawing/2014/main" id="{E2714DF2-66E4-BCA9-8EEE-3607A68BA5A9}"/>
              </a:ext>
            </a:extLst>
          </p:cNvPr>
          <p:cNvSpPr txBox="1"/>
          <p:nvPr/>
        </p:nvSpPr>
        <p:spPr>
          <a:xfrm>
            <a:off x="2230098" y="4235985"/>
            <a:ext cx="2261075" cy="584775"/>
          </a:xfrm>
          <a:prstGeom prst="rect">
            <a:avLst/>
          </a:prstGeom>
          <a:noFill/>
        </p:spPr>
        <p:txBody>
          <a:bodyPr wrap="square" rtlCol="0">
            <a:spAutoFit/>
          </a:bodyPr>
          <a:lstStyle/>
          <a:p>
            <a:r>
              <a:rPr lang="en-US" sz="1600" dirty="0"/>
              <a:t>Voltage transfer function with Rx filter applied</a:t>
            </a:r>
          </a:p>
        </p:txBody>
      </p:sp>
      <p:sp>
        <p:nvSpPr>
          <p:cNvPr id="6" name="TextBox 5">
            <a:extLst>
              <a:ext uri="{FF2B5EF4-FFF2-40B4-BE49-F238E27FC236}">
                <a16:creationId xmlns:a16="http://schemas.microsoft.com/office/drawing/2014/main" id="{DE3183AB-A743-20B3-F398-4031485E6B82}"/>
              </a:ext>
            </a:extLst>
          </p:cNvPr>
          <p:cNvSpPr txBox="1"/>
          <p:nvPr/>
        </p:nvSpPr>
        <p:spPr>
          <a:xfrm>
            <a:off x="8221915" y="3842138"/>
            <a:ext cx="1751073" cy="584775"/>
          </a:xfrm>
          <a:prstGeom prst="rect">
            <a:avLst/>
          </a:prstGeom>
          <a:solidFill>
            <a:schemeClr val="bg1">
              <a:alpha val="70000"/>
            </a:schemeClr>
          </a:solidFill>
        </p:spPr>
        <p:txBody>
          <a:bodyPr wrap="square" rtlCol="0">
            <a:spAutoFit/>
          </a:bodyPr>
          <a:lstStyle/>
          <a:p>
            <a:r>
              <a:rPr lang="en-US" sz="1600" dirty="0">
                <a:latin typeface="Helvetica" panose="020B0604020202020204" pitchFamily="34" charset="0"/>
                <a:cs typeface="Helvetica" panose="020B0604020202020204" pitchFamily="34" charset="0"/>
              </a:rPr>
              <a:t>Non-equalized step response</a:t>
            </a:r>
          </a:p>
        </p:txBody>
      </p:sp>
      <p:sp>
        <p:nvSpPr>
          <p:cNvPr id="7" name="TextBox 6">
            <a:extLst>
              <a:ext uri="{FF2B5EF4-FFF2-40B4-BE49-F238E27FC236}">
                <a16:creationId xmlns:a16="http://schemas.microsoft.com/office/drawing/2014/main" id="{A4F7A2F8-454F-A35A-4563-5944D20D857F}"/>
              </a:ext>
            </a:extLst>
          </p:cNvPr>
          <p:cNvSpPr txBox="1"/>
          <p:nvPr/>
        </p:nvSpPr>
        <p:spPr>
          <a:xfrm>
            <a:off x="5624509" y="3795971"/>
            <a:ext cx="646742" cy="338554"/>
          </a:xfrm>
          <a:prstGeom prst="rect">
            <a:avLst/>
          </a:prstGeom>
          <a:noFill/>
        </p:spPr>
        <p:txBody>
          <a:bodyPr wrap="square" rtlCol="0">
            <a:spAutoFit/>
          </a:bodyPr>
          <a:lstStyle/>
          <a:p>
            <a:pPr algn="ctr"/>
            <a:r>
              <a:rPr lang="en-US" sz="1600" dirty="0"/>
              <a:t>IFFT</a:t>
            </a:r>
          </a:p>
        </p:txBody>
      </p:sp>
      <mc:AlternateContent xmlns:mc="http://schemas.openxmlformats.org/markup-compatibility/2006">
        <mc:Choice xmlns:a14="http://schemas.microsoft.com/office/drawing/2010/main" Requires="a14">
          <p:sp>
            <p:nvSpPr>
              <p:cNvPr id="8" name="Rectangle 7">
                <a:extLst>
                  <a:ext uri="{FF2B5EF4-FFF2-40B4-BE49-F238E27FC236}">
                    <a16:creationId xmlns:a16="http://schemas.microsoft.com/office/drawing/2014/main" id="{EDCE193B-DB48-8272-5C98-D61676D3B1D8}"/>
                  </a:ext>
                </a:extLst>
              </p:cNvPr>
              <p:cNvSpPr/>
              <p:nvPr/>
            </p:nvSpPr>
            <p:spPr>
              <a:xfrm>
                <a:off x="2408357" y="5098389"/>
                <a:ext cx="2852583" cy="35875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400" i="1">
                              <a:latin typeface="Cambria Math" panose="02040503050406030204" pitchFamily="18" charset="0"/>
                            </a:rPr>
                          </m:ctrlPr>
                        </m:sSupPr>
                        <m:e>
                          <m:r>
                            <a:rPr lang="en-US" sz="1400" i="1">
                              <a:latin typeface="Cambria Math" panose="02040503050406030204" pitchFamily="18" charset="0"/>
                            </a:rPr>
                            <m:t>𝐻</m:t>
                          </m:r>
                        </m:e>
                        <m:sup>
                          <m:d>
                            <m:dPr>
                              <m:ctrlPr>
                                <a:rPr lang="en-US" sz="1400" i="1">
                                  <a:latin typeface="Cambria Math" panose="02040503050406030204" pitchFamily="18" charset="0"/>
                                </a:rPr>
                              </m:ctrlPr>
                            </m:dPr>
                            <m:e>
                              <m:r>
                                <a:rPr lang="en-US" sz="1400" i="1">
                                  <a:latin typeface="Cambria Math" panose="02040503050406030204" pitchFamily="18" charset="0"/>
                                </a:rPr>
                                <m:t>𝑘</m:t>
                              </m:r>
                            </m:e>
                          </m:d>
                        </m:sup>
                      </m:sSup>
                      <m:d>
                        <m:dPr>
                          <m:ctrlPr>
                            <a:rPr lang="en-US" sz="1400" i="1">
                              <a:latin typeface="Cambria Math" panose="02040503050406030204" pitchFamily="18" charset="0"/>
                            </a:rPr>
                          </m:ctrlPr>
                        </m:dPr>
                        <m:e>
                          <m:r>
                            <a:rPr lang="en-US" sz="1400" i="1">
                              <a:latin typeface="Cambria Math" panose="02040503050406030204" pitchFamily="18" charset="0"/>
                            </a:rPr>
                            <m:t>𝑓</m:t>
                          </m:r>
                        </m:e>
                      </m:d>
                      <m:r>
                        <a:rPr lang="en-US" sz="1400" i="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𝐻</m:t>
                          </m:r>
                        </m:e>
                        <m:sub>
                          <m:r>
                            <a:rPr lang="en-US" sz="1400" i="0">
                              <a:latin typeface="Cambria Math" panose="02040503050406030204" pitchFamily="18" charset="0"/>
                            </a:rPr>
                            <m:t>21</m:t>
                          </m:r>
                        </m:sub>
                        <m:sup>
                          <m:d>
                            <m:dPr>
                              <m:ctrlPr>
                                <a:rPr lang="en-US" sz="1400" i="1">
                                  <a:latin typeface="Cambria Math" panose="02040503050406030204" pitchFamily="18" charset="0"/>
                                </a:rPr>
                              </m:ctrlPr>
                            </m:dPr>
                            <m:e>
                              <m:r>
                                <a:rPr lang="en-US" sz="1400" i="1">
                                  <a:latin typeface="Cambria Math" panose="02040503050406030204" pitchFamily="18" charset="0"/>
                                </a:rPr>
                                <m:t>𝑘</m:t>
                              </m:r>
                            </m:e>
                          </m:d>
                        </m:sup>
                      </m:sSubSup>
                      <m:d>
                        <m:dPr>
                          <m:ctrlPr>
                            <a:rPr lang="en-US" sz="1400" i="1">
                              <a:latin typeface="Cambria Math" panose="02040503050406030204" pitchFamily="18" charset="0"/>
                            </a:rPr>
                          </m:ctrlPr>
                        </m:dPr>
                        <m:e>
                          <m:r>
                            <a:rPr lang="en-US" sz="1400" i="1">
                              <a:latin typeface="Cambria Math" panose="02040503050406030204" pitchFamily="18" charset="0"/>
                            </a:rPr>
                            <m:t>𝑓</m:t>
                          </m:r>
                        </m:e>
                      </m:d>
                      <m:r>
                        <a:rPr lang="en-US" sz="1400" i="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𝐻</m:t>
                          </m:r>
                        </m:e>
                        <m:sub>
                          <m:r>
                            <a:rPr lang="en-US" sz="1400" i="1">
                              <a:latin typeface="Cambria Math" panose="02040503050406030204" pitchFamily="18" charset="0"/>
                            </a:rPr>
                            <m:t>𝑟</m:t>
                          </m:r>
                        </m:sub>
                      </m:sSub>
                      <m:d>
                        <m:dPr>
                          <m:ctrlPr>
                            <a:rPr lang="en-US" sz="1400" i="1">
                              <a:latin typeface="Cambria Math" panose="02040503050406030204" pitchFamily="18" charset="0"/>
                            </a:rPr>
                          </m:ctrlPr>
                        </m:dPr>
                        <m:e>
                          <m:r>
                            <a:rPr lang="en-US" sz="1400" i="1">
                              <a:latin typeface="Cambria Math" panose="02040503050406030204" pitchFamily="18" charset="0"/>
                            </a:rPr>
                            <m:t>𝑓</m:t>
                          </m:r>
                        </m:e>
                      </m:d>
                    </m:oMath>
                  </m:oMathPara>
                </a14:m>
                <a:endParaRPr lang="en-US" sz="1400" dirty="0"/>
              </a:p>
            </p:txBody>
          </p:sp>
        </mc:Choice>
        <mc:Fallback>
          <p:sp>
            <p:nvSpPr>
              <p:cNvPr id="8" name="Rectangle 7">
                <a:extLst>
                  <a:ext uri="{FF2B5EF4-FFF2-40B4-BE49-F238E27FC236}">
                    <a16:creationId xmlns:a16="http://schemas.microsoft.com/office/drawing/2014/main" id="{EDCE193B-DB48-8272-5C98-D61676D3B1D8}"/>
                  </a:ext>
                </a:extLst>
              </p:cNvPr>
              <p:cNvSpPr>
                <a:spLocks noRot="1" noChangeAspect="1" noMove="1" noResize="1" noEditPoints="1" noAdjustHandles="1" noChangeArrowheads="1" noChangeShapeType="1" noTextEdit="1"/>
              </p:cNvSpPr>
              <p:nvPr/>
            </p:nvSpPr>
            <p:spPr>
              <a:xfrm>
                <a:off x="2408357" y="5098389"/>
                <a:ext cx="2852583" cy="358753"/>
              </a:xfrm>
              <a:prstGeom prst="rect">
                <a:avLst/>
              </a:prstGeom>
              <a:blipFill>
                <a:blip r:embed="rId3"/>
                <a:stretch>
                  <a:fillRect b="-5085"/>
                </a:stretch>
              </a:blipFill>
            </p:spPr>
            <p:txBody>
              <a:bodyPr/>
              <a:lstStyle/>
              <a:p>
                <a:r>
                  <a:rPr lang="en-CA">
                    <a:noFill/>
                  </a:rPr>
                  <a:t> </a:t>
                </a:r>
              </a:p>
            </p:txBody>
          </p:sp>
        </mc:Fallback>
      </mc:AlternateContent>
    </p:spTree>
    <p:extLst>
      <p:ext uri="{BB962C8B-B14F-4D97-AF65-F5344CB8AC3E}">
        <p14:creationId xmlns:p14="http://schemas.microsoft.com/office/powerpoint/2010/main" val="9135708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71283" y="316295"/>
            <a:ext cx="11263074" cy="1036345"/>
          </a:xfrm>
        </p:spPr>
        <p:txBody>
          <a:bodyPr>
            <a:normAutofit fontScale="90000"/>
          </a:bodyPr>
          <a:lstStyle/>
          <a:p>
            <a:r>
              <a:rPr lang="en-US" dirty="0"/>
              <a:t>(J)COM Computational Procedure (TD: Steps 1 and 2)</a:t>
            </a:r>
          </a:p>
        </p:txBody>
      </p:sp>
      <p:sp>
        <p:nvSpPr>
          <p:cNvPr id="3" name="Rectangle 2">
            <a:extLst>
              <a:ext uri="{FF2B5EF4-FFF2-40B4-BE49-F238E27FC236}">
                <a16:creationId xmlns:a16="http://schemas.microsoft.com/office/drawing/2014/main" id="{32C37199-8FF7-98CD-A480-0C45E7959FB1}"/>
              </a:ext>
            </a:extLst>
          </p:cNvPr>
          <p:cNvSpPr/>
          <p:nvPr/>
        </p:nvSpPr>
        <p:spPr>
          <a:xfrm>
            <a:off x="7606502" y="3945608"/>
            <a:ext cx="229074" cy="353424"/>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EA85FD5-450C-FC78-40BB-04B06127C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024" y="1488992"/>
            <a:ext cx="9489952" cy="4768524"/>
          </a:xfrm>
          <a:prstGeom prst="rect">
            <a:avLst/>
          </a:prstGeom>
        </p:spPr>
      </p:pic>
      <p:grpSp>
        <p:nvGrpSpPr>
          <p:cNvPr id="10" name="Group 9">
            <a:extLst>
              <a:ext uri="{FF2B5EF4-FFF2-40B4-BE49-F238E27FC236}">
                <a16:creationId xmlns:a16="http://schemas.microsoft.com/office/drawing/2014/main" id="{81999E44-DBD3-9137-E5BE-37A20435FC5A}"/>
              </a:ext>
            </a:extLst>
          </p:cNvPr>
          <p:cNvGrpSpPr/>
          <p:nvPr/>
        </p:nvGrpSpPr>
        <p:grpSpPr>
          <a:xfrm>
            <a:off x="1239013" y="3762499"/>
            <a:ext cx="8231607" cy="812017"/>
            <a:chOff x="684632" y="2853533"/>
            <a:chExt cx="6468889" cy="696192"/>
          </a:xfrm>
        </p:grpSpPr>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89E8A608-271A-3054-BCFB-AC14E0E86E21}"/>
                    </a:ext>
                  </a:extLst>
                </p:cNvPr>
                <p:cNvSpPr/>
                <p:nvPr/>
              </p:nvSpPr>
              <p:spPr>
                <a:xfrm>
                  <a:off x="684632" y="2853533"/>
                  <a:ext cx="3078944" cy="696192"/>
                </a:xfrm>
                <a:prstGeom prst="rect">
                  <a:avLst/>
                </a:prstGeom>
                <a:solidFill>
                  <a:schemeClr val="bg1">
                    <a:alpha val="70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h</m:t>
                            </m:r>
                          </m:e>
                          <m:sup>
                            <m:d>
                              <m:dPr>
                                <m:ctrlPr>
                                  <a:rPr lang="en-US" sz="1600" i="1">
                                    <a:latin typeface="Cambria Math" panose="02040503050406030204" pitchFamily="18" charset="0"/>
                                  </a:rPr>
                                </m:ctrlPr>
                              </m:dPr>
                              <m:e>
                                <m:r>
                                  <a:rPr lang="en-US" sz="1600" i="1">
                                    <a:latin typeface="Cambria Math" panose="02040503050406030204" pitchFamily="18" charset="0"/>
                                  </a:rPr>
                                  <m:t>𝑘</m:t>
                                </m:r>
                              </m:e>
                            </m:d>
                          </m:sup>
                        </m:sSup>
                        <m:d>
                          <m:dPr>
                            <m:ctrlPr>
                              <a:rPr lang="en-US" sz="1600" i="1">
                                <a:latin typeface="Cambria Math" panose="02040503050406030204" pitchFamily="18" charset="0"/>
                              </a:rPr>
                            </m:ctrlPr>
                          </m:dPr>
                          <m:e>
                            <m:r>
                              <a:rPr lang="en-US" sz="1600" i="1">
                                <a:latin typeface="Cambria Math" panose="02040503050406030204" pitchFamily="18" charset="0"/>
                              </a:rPr>
                              <m:t>𝑡</m:t>
                            </m:r>
                          </m:e>
                        </m:d>
                        <m:r>
                          <a:rPr lang="en-US" sz="1600" i="0">
                            <a:latin typeface="Cambria Math" panose="02040503050406030204" pitchFamily="18" charset="0"/>
                          </a:rPr>
                          <m:t>=</m:t>
                        </m:r>
                        <m:nary>
                          <m:naryPr>
                            <m:limLoc m:val="undOvr"/>
                            <m:ctrlPr>
                              <a:rPr lang="en-US" sz="1600" i="1">
                                <a:latin typeface="Cambria Math" panose="02040503050406030204" pitchFamily="18" charset="0"/>
                              </a:rPr>
                            </m:ctrlPr>
                          </m:naryPr>
                          <m:sub>
                            <m:r>
                              <a:rPr lang="en-US" sz="1600" i="0">
                                <a:latin typeface="Cambria Math" panose="02040503050406030204" pitchFamily="18" charset="0"/>
                              </a:rPr>
                              <m:t>−∞</m:t>
                            </m:r>
                          </m:sub>
                          <m:sup>
                            <m:r>
                              <a:rPr lang="en-US" sz="1600" i="0">
                                <a:latin typeface="Cambria Math" panose="02040503050406030204" pitchFamily="18" charset="0"/>
                              </a:rPr>
                              <m:t>∞</m:t>
                            </m:r>
                          </m:sup>
                          <m:e>
                            <m:r>
                              <a:rPr lang="en-US" sz="1600" i="1">
                                <a:latin typeface="Cambria Math" panose="02040503050406030204" pitchFamily="18" charset="0"/>
                              </a:rPr>
                              <m:t>𝑋</m:t>
                            </m:r>
                            <m:d>
                              <m:dPr>
                                <m:ctrlPr>
                                  <a:rPr lang="en-US" sz="1600" i="1">
                                    <a:latin typeface="Cambria Math" panose="02040503050406030204" pitchFamily="18" charset="0"/>
                                  </a:rPr>
                                </m:ctrlPr>
                              </m:dPr>
                              <m:e>
                                <m:r>
                                  <a:rPr lang="en-US" sz="1600" i="1">
                                    <a:latin typeface="Cambria Math" panose="02040503050406030204" pitchFamily="18" charset="0"/>
                                  </a:rPr>
                                  <m:t>𝑓</m:t>
                                </m:r>
                              </m:e>
                            </m:d>
                            <m:r>
                              <a:rPr lang="en-US" sz="1600" i="0">
                                <a:latin typeface="Cambria Math" panose="02040503050406030204" pitchFamily="18" charset="0"/>
                              </a:rPr>
                              <m:t>∙</m:t>
                            </m:r>
                          </m:e>
                        </m:nary>
                        <m:sSup>
                          <m:sSupPr>
                            <m:ctrlPr>
                              <a:rPr lang="en-US" sz="1600" i="1">
                                <a:latin typeface="Cambria Math" panose="02040503050406030204" pitchFamily="18" charset="0"/>
                              </a:rPr>
                            </m:ctrlPr>
                          </m:sSupPr>
                          <m:e>
                            <m:r>
                              <a:rPr lang="en-US" sz="1600" i="1">
                                <a:latin typeface="Cambria Math" panose="02040503050406030204" pitchFamily="18" charset="0"/>
                              </a:rPr>
                              <m:t>𝐻</m:t>
                            </m:r>
                          </m:e>
                          <m:sup>
                            <m:d>
                              <m:dPr>
                                <m:ctrlPr>
                                  <a:rPr lang="en-US" sz="1600" i="1">
                                    <a:latin typeface="Cambria Math" panose="02040503050406030204" pitchFamily="18" charset="0"/>
                                  </a:rPr>
                                </m:ctrlPr>
                              </m:dPr>
                              <m:e>
                                <m:r>
                                  <a:rPr lang="en-US" sz="1600" i="1">
                                    <a:latin typeface="Cambria Math" panose="02040503050406030204" pitchFamily="18" charset="0"/>
                                  </a:rPr>
                                  <m:t>𝑘</m:t>
                                </m:r>
                              </m:e>
                            </m:d>
                          </m:sup>
                        </m:sSup>
                        <m:d>
                          <m:dPr>
                            <m:ctrlPr>
                              <a:rPr lang="en-US" sz="1600" i="1">
                                <a:latin typeface="Cambria Math" panose="02040503050406030204" pitchFamily="18" charset="0"/>
                              </a:rPr>
                            </m:ctrlPr>
                          </m:dPr>
                          <m:e>
                            <m:r>
                              <a:rPr lang="en-US" sz="1600" i="1">
                                <a:latin typeface="Cambria Math" panose="02040503050406030204" pitchFamily="18" charset="0"/>
                              </a:rPr>
                              <m:t>𝑓</m:t>
                            </m:r>
                          </m:e>
                        </m:d>
                        <m:r>
                          <a:rPr lang="en-US" sz="1600" i="0">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𝑒</m:t>
                            </m:r>
                          </m:e>
                          <m:sup>
                            <m:r>
                              <a:rPr lang="en-US" sz="1600" i="1">
                                <a:latin typeface="Cambria Math" panose="02040503050406030204" pitchFamily="18" charset="0"/>
                              </a:rPr>
                              <m:t>𝑗</m:t>
                            </m:r>
                            <m:r>
                              <a:rPr lang="en-US" sz="1600" i="0">
                                <a:latin typeface="Cambria Math" panose="02040503050406030204" pitchFamily="18" charset="0"/>
                              </a:rPr>
                              <m:t>∙</m:t>
                            </m:r>
                            <m:r>
                              <m:rPr>
                                <m:nor/>
                              </m:rPr>
                              <a:rPr lang="en-US" sz="1600" i="1">
                                <a:latin typeface="Cambria Math" panose="02040503050406030204" pitchFamily="18" charset="0"/>
                              </a:rPr>
                              <m:t>2</m:t>
                            </m:r>
                            <m:r>
                              <a:rPr lang="en-US" sz="1600" i="0">
                                <a:latin typeface="Cambria Math" panose="02040503050406030204" pitchFamily="18" charset="0"/>
                              </a:rPr>
                              <m:t>∙</m:t>
                            </m:r>
                            <m:r>
                              <a:rPr lang="en-US" sz="1600" i="1">
                                <a:latin typeface="Cambria Math" panose="02040503050406030204" pitchFamily="18" charset="0"/>
                              </a:rPr>
                              <m:t>𝜋</m:t>
                            </m:r>
                            <m:r>
                              <a:rPr lang="en-US" sz="1600" i="0">
                                <a:latin typeface="Cambria Math" panose="02040503050406030204" pitchFamily="18" charset="0"/>
                              </a:rPr>
                              <m:t>∙</m:t>
                            </m:r>
                            <m:r>
                              <a:rPr lang="en-US" sz="1600" i="1">
                                <a:latin typeface="Cambria Math" panose="02040503050406030204" pitchFamily="18" charset="0"/>
                              </a:rPr>
                              <m:t>𝑓</m:t>
                            </m:r>
                            <m:r>
                              <a:rPr lang="en-US" sz="1600" i="0">
                                <a:latin typeface="Cambria Math" panose="02040503050406030204" pitchFamily="18" charset="0"/>
                              </a:rPr>
                              <m:t>∙</m:t>
                            </m:r>
                            <m:r>
                              <a:rPr lang="en-US" sz="1600" i="1">
                                <a:latin typeface="Cambria Math" panose="02040503050406030204" pitchFamily="18" charset="0"/>
                              </a:rPr>
                              <m:t>𝑡</m:t>
                            </m:r>
                          </m:sup>
                        </m:sSup>
                        <m:r>
                          <a:rPr lang="en-US" sz="1600" i="0">
                            <a:latin typeface="Cambria Math" panose="02040503050406030204" pitchFamily="18" charset="0"/>
                          </a:rPr>
                          <m:t>∙</m:t>
                        </m:r>
                        <m:r>
                          <a:rPr lang="en-US" sz="1600" i="1">
                            <a:latin typeface="Cambria Math" panose="02040503050406030204" pitchFamily="18" charset="0"/>
                          </a:rPr>
                          <m:t>𝑑𝑓</m:t>
                        </m:r>
                      </m:oMath>
                    </m:oMathPara>
                  </a14:m>
                  <a:endParaRPr lang="en-US" sz="1600" dirty="0"/>
                </a:p>
              </p:txBody>
            </p:sp>
          </mc:Choice>
          <mc:Fallback>
            <p:sp>
              <p:nvSpPr>
                <p:cNvPr id="11" name="Rectangle 10">
                  <a:extLst>
                    <a:ext uri="{FF2B5EF4-FFF2-40B4-BE49-F238E27FC236}">
                      <a16:creationId xmlns:a16="http://schemas.microsoft.com/office/drawing/2014/main" id="{89E8A608-271A-3054-BCFB-AC14E0E86E21}"/>
                    </a:ext>
                  </a:extLst>
                </p:cNvPr>
                <p:cNvSpPr>
                  <a:spLocks noRot="1" noChangeAspect="1" noMove="1" noResize="1" noEditPoints="1" noAdjustHandles="1" noChangeArrowheads="1" noChangeShapeType="1" noTextEdit="1"/>
                </p:cNvSpPr>
                <p:nvPr/>
              </p:nvSpPr>
              <p:spPr>
                <a:xfrm>
                  <a:off x="684632" y="2853533"/>
                  <a:ext cx="3078944" cy="696192"/>
                </a:xfrm>
                <a:prstGeom prst="rect">
                  <a:avLst/>
                </a:prstGeom>
                <a:blipFill>
                  <a:blip r:embed="rId3"/>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12" name="Rectangle 11">
                  <a:extLst>
                    <a:ext uri="{FF2B5EF4-FFF2-40B4-BE49-F238E27FC236}">
                      <a16:creationId xmlns:a16="http://schemas.microsoft.com/office/drawing/2014/main" id="{0892A81C-FA41-8FA4-8B9C-C0A87FE325AC}"/>
                    </a:ext>
                  </a:extLst>
                </p:cNvPr>
                <p:cNvSpPr/>
                <p:nvPr/>
              </p:nvSpPr>
              <p:spPr>
                <a:xfrm>
                  <a:off x="5069717" y="3006942"/>
                  <a:ext cx="2083804" cy="290263"/>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𝑋</m:t>
                        </m:r>
                        <m:d>
                          <m:dPr>
                            <m:ctrlPr>
                              <a:rPr lang="en-US" sz="1600" i="1">
                                <a:latin typeface="Cambria Math" panose="02040503050406030204" pitchFamily="18" charset="0"/>
                              </a:rPr>
                            </m:ctrlPr>
                          </m:dPr>
                          <m:e>
                            <m:r>
                              <a:rPr lang="en-US" sz="1600" i="1">
                                <a:latin typeface="Cambria Math" panose="02040503050406030204" pitchFamily="18" charset="0"/>
                              </a:rPr>
                              <m:t>𝑓</m:t>
                            </m:r>
                          </m:e>
                        </m:d>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𝐴</m:t>
                            </m:r>
                          </m:e>
                          <m:sub>
                            <m:r>
                              <a:rPr lang="en-US" sz="1600" i="1">
                                <a:latin typeface="Cambria Math" panose="02040503050406030204" pitchFamily="18" charset="0"/>
                              </a:rPr>
                              <m:t>𝑡</m:t>
                            </m:r>
                          </m:sub>
                        </m:sSub>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𝑇</m:t>
                            </m:r>
                          </m:e>
                          <m:sub>
                            <m:r>
                              <a:rPr lang="en-US" sz="1600" i="1">
                                <a:latin typeface="Cambria Math" panose="02040503050406030204" pitchFamily="18" charset="0"/>
                              </a:rPr>
                              <m:t>𝑏</m:t>
                            </m:r>
                          </m:sub>
                        </m:sSub>
                        <m:r>
                          <a:rPr lang="en-US" sz="1600" i="0">
                            <a:latin typeface="Cambria Math" panose="02040503050406030204" pitchFamily="18" charset="0"/>
                          </a:rPr>
                          <m:t>∙</m:t>
                        </m:r>
                        <m:r>
                          <a:rPr lang="en-US" sz="1600" i="1">
                            <a:latin typeface="Cambria Math" panose="02040503050406030204" pitchFamily="18" charset="0"/>
                          </a:rPr>
                          <m:t>𝑠𝑖𝑛𝑐</m:t>
                        </m:r>
                        <m:d>
                          <m:dPr>
                            <m:ctrlPr>
                              <a:rPr lang="en-US" sz="1600" i="1">
                                <a:latin typeface="Cambria Math" panose="02040503050406030204" pitchFamily="18" charset="0"/>
                              </a:rPr>
                            </m:ctrlPr>
                          </m:dPr>
                          <m:e>
                            <m:r>
                              <a:rPr lang="en-US" sz="1600" i="1">
                                <a:latin typeface="Cambria Math" panose="02040503050406030204" pitchFamily="18" charset="0"/>
                              </a:rPr>
                              <m:t>𝑓</m:t>
                            </m:r>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𝑇</m:t>
                                </m:r>
                              </m:e>
                              <m:sub>
                                <m:r>
                                  <a:rPr lang="en-US" sz="1600" i="1">
                                    <a:latin typeface="Cambria Math" panose="02040503050406030204" pitchFamily="18" charset="0"/>
                                  </a:rPr>
                                  <m:t>𝑏</m:t>
                                </m:r>
                              </m:sub>
                            </m:sSub>
                          </m:e>
                        </m:d>
                      </m:oMath>
                    </m:oMathPara>
                  </a14:m>
                  <a:endParaRPr lang="en-US" sz="1600" dirty="0"/>
                </a:p>
              </p:txBody>
            </p:sp>
          </mc:Choice>
          <mc:Fallback>
            <p:sp>
              <p:nvSpPr>
                <p:cNvPr id="12" name="Rectangle 11">
                  <a:extLst>
                    <a:ext uri="{FF2B5EF4-FFF2-40B4-BE49-F238E27FC236}">
                      <a16:creationId xmlns:a16="http://schemas.microsoft.com/office/drawing/2014/main" id="{0892A81C-FA41-8FA4-8B9C-C0A87FE325AC}"/>
                    </a:ext>
                  </a:extLst>
                </p:cNvPr>
                <p:cNvSpPr>
                  <a:spLocks noRot="1" noChangeAspect="1" noMove="1" noResize="1" noEditPoints="1" noAdjustHandles="1" noChangeArrowheads="1" noChangeShapeType="1" noTextEdit="1"/>
                </p:cNvSpPr>
                <p:nvPr/>
              </p:nvSpPr>
              <p:spPr>
                <a:xfrm>
                  <a:off x="5069717" y="3006942"/>
                  <a:ext cx="2083804" cy="290263"/>
                </a:xfrm>
                <a:prstGeom prst="rect">
                  <a:avLst/>
                </a:prstGeom>
                <a:blipFill>
                  <a:blip r:embed="rId4"/>
                  <a:stretch>
                    <a:fillRect b="-10909"/>
                  </a:stretch>
                </a:blipFill>
              </p:spPr>
              <p:txBody>
                <a:bodyPr/>
                <a:lstStyle/>
                <a:p>
                  <a:r>
                    <a:rPr lang="en-CA">
                      <a:noFill/>
                    </a:rPr>
                    <a:t> </a:t>
                  </a:r>
                </a:p>
              </p:txBody>
            </p:sp>
          </mc:Fallback>
        </mc:AlternateContent>
        <p:sp>
          <p:nvSpPr>
            <p:cNvPr id="13" name="Rectangle 12">
              <a:extLst>
                <a:ext uri="{FF2B5EF4-FFF2-40B4-BE49-F238E27FC236}">
                  <a16:creationId xmlns:a16="http://schemas.microsoft.com/office/drawing/2014/main" id="{CBCAB4AC-F09D-CB5C-F014-BC0D6DDF5853}"/>
                </a:ext>
              </a:extLst>
            </p:cNvPr>
            <p:cNvSpPr/>
            <p:nvPr/>
          </p:nvSpPr>
          <p:spPr>
            <a:xfrm>
              <a:off x="4172068" y="2970436"/>
              <a:ext cx="601447" cy="369332"/>
            </a:xfrm>
            <a:prstGeom prst="rect">
              <a:avLst/>
            </a:prstGeom>
            <a:solidFill>
              <a:schemeClr val="bg1">
                <a:alpha val="70000"/>
              </a:schemeClr>
            </a:solidFill>
          </p:spPr>
          <p:txBody>
            <a:bodyPr wrap="none">
              <a:spAutoFit/>
            </a:bodyPr>
            <a:lstStyle/>
            <a:p>
              <a:r>
                <a:rPr lang="en-US" dirty="0"/>
                <a:t>with</a:t>
              </a:r>
            </a:p>
          </p:txBody>
        </p:sp>
      </p:grpSp>
      <p:cxnSp>
        <p:nvCxnSpPr>
          <p:cNvPr id="14" name="Straight Arrow Connector 13">
            <a:extLst>
              <a:ext uri="{FF2B5EF4-FFF2-40B4-BE49-F238E27FC236}">
                <a16:creationId xmlns:a16="http://schemas.microsoft.com/office/drawing/2014/main" id="{14F806D6-A998-D2E8-F6D5-116A92D31FAC}"/>
              </a:ext>
            </a:extLst>
          </p:cNvPr>
          <p:cNvCxnSpPr>
            <a:cxnSpLocks/>
          </p:cNvCxnSpPr>
          <p:nvPr/>
        </p:nvCxnSpPr>
        <p:spPr>
          <a:xfrm flipH="1" flipV="1">
            <a:off x="7850132" y="4279985"/>
            <a:ext cx="315755" cy="246166"/>
          </a:xfrm>
          <a:prstGeom prst="straightConnector1">
            <a:avLst/>
          </a:prstGeom>
          <a:ln>
            <a:solidFill>
              <a:schemeClr val="accent2">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9EA9295D-93B8-5DCA-B3F6-AA4917F77308}"/>
              </a:ext>
            </a:extLst>
          </p:cNvPr>
          <p:cNvSpPr txBox="1"/>
          <p:nvPr/>
        </p:nvSpPr>
        <p:spPr>
          <a:xfrm>
            <a:off x="8165887" y="4356874"/>
            <a:ext cx="3058423" cy="338554"/>
          </a:xfrm>
          <a:prstGeom prst="rect">
            <a:avLst/>
          </a:prstGeom>
          <a:noFill/>
        </p:spPr>
        <p:txBody>
          <a:bodyPr wrap="square" rtlCol="0">
            <a:spAutoFit/>
          </a:bodyPr>
          <a:lstStyle/>
          <a:p>
            <a:r>
              <a:rPr lang="en-US" sz="1600" dirty="0">
                <a:solidFill>
                  <a:schemeClr val="accent2">
                    <a:lumMod val="50000"/>
                  </a:schemeClr>
                </a:solidFill>
                <a:latin typeface="Helvetica" panose="020B0604020202020204" pitchFamily="34" charset="0"/>
                <a:cs typeface="Helvetica" panose="020B0604020202020204" pitchFamily="34" charset="0"/>
              </a:rPr>
              <a:t>JCOM: from transmitter model</a:t>
            </a:r>
          </a:p>
        </p:txBody>
      </p:sp>
      <p:sp>
        <p:nvSpPr>
          <p:cNvPr id="16" name="TextBox 15">
            <a:extLst>
              <a:ext uri="{FF2B5EF4-FFF2-40B4-BE49-F238E27FC236}">
                <a16:creationId xmlns:a16="http://schemas.microsoft.com/office/drawing/2014/main" id="{BDF5580C-4866-9F17-8237-C1B4D3CAE915}"/>
              </a:ext>
            </a:extLst>
          </p:cNvPr>
          <p:cNvSpPr txBox="1"/>
          <p:nvPr/>
        </p:nvSpPr>
        <p:spPr>
          <a:xfrm>
            <a:off x="2197288" y="1476152"/>
            <a:ext cx="1860770" cy="338554"/>
          </a:xfrm>
          <a:prstGeom prst="rect">
            <a:avLst/>
          </a:prstGeom>
          <a:noFill/>
        </p:spPr>
        <p:txBody>
          <a:bodyPr wrap="square" rtlCol="0">
            <a:spAutoFit/>
          </a:bodyPr>
          <a:lstStyle/>
          <a:p>
            <a:pPr algn="ctr"/>
            <a:r>
              <a:rPr lang="en-US" sz="1600" dirty="0">
                <a:latin typeface="Helvetica" panose="020B0604020202020204" pitchFamily="34" charset="0"/>
                <a:cs typeface="Helvetica" panose="020B0604020202020204" pitchFamily="34" charset="0"/>
              </a:rPr>
              <a:t>Victim channel</a:t>
            </a:r>
          </a:p>
        </p:txBody>
      </p:sp>
      <p:sp>
        <p:nvSpPr>
          <p:cNvPr id="17" name="TextBox 16">
            <a:extLst>
              <a:ext uri="{FF2B5EF4-FFF2-40B4-BE49-F238E27FC236}">
                <a16:creationId xmlns:a16="http://schemas.microsoft.com/office/drawing/2014/main" id="{A6B70E55-B1CB-D018-4D3E-9910DAD7E653}"/>
              </a:ext>
            </a:extLst>
          </p:cNvPr>
          <p:cNvSpPr txBox="1"/>
          <p:nvPr/>
        </p:nvSpPr>
        <p:spPr>
          <a:xfrm>
            <a:off x="5506080" y="1252831"/>
            <a:ext cx="1443377" cy="584775"/>
          </a:xfrm>
          <a:prstGeom prst="rect">
            <a:avLst/>
          </a:prstGeom>
          <a:noFill/>
        </p:spPr>
        <p:txBody>
          <a:bodyPr wrap="square" rtlCol="0">
            <a:spAutoFit/>
          </a:bodyPr>
          <a:lstStyle/>
          <a:p>
            <a:pPr algn="ctr"/>
            <a:r>
              <a:rPr lang="en-US" sz="1600" dirty="0">
                <a:latin typeface="Helvetica" panose="020B0604020202020204" pitchFamily="34" charset="0"/>
                <a:cs typeface="Helvetica" panose="020B0604020202020204" pitchFamily="34" charset="0"/>
              </a:rPr>
              <a:t>FEXT aggressor</a:t>
            </a:r>
          </a:p>
        </p:txBody>
      </p:sp>
      <p:sp>
        <p:nvSpPr>
          <p:cNvPr id="18" name="TextBox 17">
            <a:extLst>
              <a:ext uri="{FF2B5EF4-FFF2-40B4-BE49-F238E27FC236}">
                <a16:creationId xmlns:a16="http://schemas.microsoft.com/office/drawing/2014/main" id="{7D79DA5F-F776-9D40-6B73-5F037609520B}"/>
              </a:ext>
            </a:extLst>
          </p:cNvPr>
          <p:cNvSpPr txBox="1"/>
          <p:nvPr/>
        </p:nvSpPr>
        <p:spPr>
          <a:xfrm>
            <a:off x="8891551" y="1250791"/>
            <a:ext cx="1468996" cy="584775"/>
          </a:xfrm>
          <a:prstGeom prst="rect">
            <a:avLst/>
          </a:prstGeom>
          <a:noFill/>
        </p:spPr>
        <p:txBody>
          <a:bodyPr wrap="square" rtlCol="0">
            <a:spAutoFit/>
          </a:bodyPr>
          <a:lstStyle/>
          <a:p>
            <a:pPr algn="ctr"/>
            <a:r>
              <a:rPr lang="en-US" sz="1600" dirty="0">
                <a:latin typeface="Helvetica" panose="020B0604020202020204" pitchFamily="34" charset="0"/>
                <a:cs typeface="Helvetica" panose="020B0604020202020204" pitchFamily="34" charset="0"/>
              </a:rPr>
              <a:t>NEXT aggressor</a:t>
            </a:r>
          </a:p>
        </p:txBody>
      </p:sp>
      <p:sp>
        <p:nvSpPr>
          <p:cNvPr id="19" name="TextBox 18">
            <a:extLst>
              <a:ext uri="{FF2B5EF4-FFF2-40B4-BE49-F238E27FC236}">
                <a16:creationId xmlns:a16="http://schemas.microsoft.com/office/drawing/2014/main" id="{A3ADC7E0-36A2-2907-83C6-79CD9446ECB7}"/>
              </a:ext>
            </a:extLst>
          </p:cNvPr>
          <p:cNvSpPr txBox="1"/>
          <p:nvPr/>
        </p:nvSpPr>
        <p:spPr>
          <a:xfrm>
            <a:off x="1708820" y="3243908"/>
            <a:ext cx="2596636" cy="584775"/>
          </a:xfrm>
          <a:prstGeom prst="rect">
            <a:avLst/>
          </a:prstGeom>
          <a:noFill/>
        </p:spPr>
        <p:txBody>
          <a:bodyPr wrap="square" rtlCol="0">
            <a:spAutoFit/>
          </a:bodyPr>
          <a:lstStyle/>
          <a:p>
            <a:pPr algn="ctr"/>
            <a:r>
              <a:rPr lang="en-US" sz="1600" dirty="0">
                <a:latin typeface="Helvetica" panose="020B0604020202020204" pitchFamily="34" charset="0"/>
                <a:cs typeface="Helvetica" panose="020B0604020202020204" pitchFamily="34" charset="0"/>
              </a:rPr>
              <a:t>Non-equalized channel transfer function</a:t>
            </a:r>
          </a:p>
        </p:txBody>
      </p:sp>
      <p:sp>
        <p:nvSpPr>
          <p:cNvPr id="20" name="TextBox 19">
            <a:extLst>
              <a:ext uri="{FF2B5EF4-FFF2-40B4-BE49-F238E27FC236}">
                <a16:creationId xmlns:a16="http://schemas.microsoft.com/office/drawing/2014/main" id="{68479A9B-543A-82FE-50CE-D8929166A22C}"/>
              </a:ext>
            </a:extLst>
          </p:cNvPr>
          <p:cNvSpPr txBox="1"/>
          <p:nvPr/>
        </p:nvSpPr>
        <p:spPr>
          <a:xfrm>
            <a:off x="4756548" y="3177723"/>
            <a:ext cx="2471116" cy="584775"/>
          </a:xfrm>
          <a:prstGeom prst="rect">
            <a:avLst/>
          </a:prstGeom>
          <a:noFill/>
        </p:spPr>
        <p:txBody>
          <a:bodyPr wrap="square" rtlCol="0">
            <a:spAutoFit/>
          </a:bodyPr>
          <a:lstStyle/>
          <a:p>
            <a:pPr algn="ctr"/>
            <a:r>
              <a:rPr lang="en-US" sz="1600" dirty="0">
                <a:latin typeface="Helvetica" panose="020B0604020202020204" pitchFamily="34" charset="0"/>
                <a:cs typeface="Helvetica" panose="020B0604020202020204" pitchFamily="34" charset="0"/>
              </a:rPr>
              <a:t>Non-equalized channel transfer function</a:t>
            </a:r>
          </a:p>
        </p:txBody>
      </p:sp>
      <p:sp>
        <p:nvSpPr>
          <p:cNvPr id="21" name="TextBox 20">
            <a:extLst>
              <a:ext uri="{FF2B5EF4-FFF2-40B4-BE49-F238E27FC236}">
                <a16:creationId xmlns:a16="http://schemas.microsoft.com/office/drawing/2014/main" id="{C3F9E242-9040-540A-86D4-B0097BECF8C6}"/>
              </a:ext>
            </a:extLst>
          </p:cNvPr>
          <p:cNvSpPr txBox="1"/>
          <p:nvPr/>
        </p:nvSpPr>
        <p:spPr>
          <a:xfrm>
            <a:off x="8166368" y="3220303"/>
            <a:ext cx="2560545" cy="584775"/>
          </a:xfrm>
          <a:prstGeom prst="rect">
            <a:avLst/>
          </a:prstGeom>
          <a:noFill/>
        </p:spPr>
        <p:txBody>
          <a:bodyPr wrap="square" rtlCol="0">
            <a:spAutoFit/>
          </a:bodyPr>
          <a:lstStyle/>
          <a:p>
            <a:pPr algn="ctr"/>
            <a:r>
              <a:rPr lang="en-US" sz="1600" dirty="0">
                <a:latin typeface="Helvetica" panose="020B0604020202020204" pitchFamily="34" charset="0"/>
                <a:cs typeface="Helvetica" panose="020B0604020202020204" pitchFamily="34" charset="0"/>
              </a:rPr>
              <a:t>Non-equalized channel transfer function</a:t>
            </a:r>
          </a:p>
        </p:txBody>
      </p:sp>
    </p:spTree>
    <p:extLst>
      <p:ext uri="{BB962C8B-B14F-4D97-AF65-F5344CB8AC3E}">
        <p14:creationId xmlns:p14="http://schemas.microsoft.com/office/powerpoint/2010/main" val="13169626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71283" y="316295"/>
            <a:ext cx="11263074" cy="1036345"/>
          </a:xfrm>
        </p:spPr>
        <p:txBody>
          <a:bodyPr>
            <a:normAutofit fontScale="90000"/>
          </a:bodyPr>
          <a:lstStyle/>
          <a:p>
            <a:r>
              <a:rPr lang="en-US" dirty="0"/>
              <a:t>(J)COM Computational Procedure (TD: Steps 2 and 3)</a:t>
            </a:r>
          </a:p>
        </p:txBody>
      </p:sp>
      <p:sp>
        <p:nvSpPr>
          <p:cNvPr id="4" name="Flowchart: Process 3">
            <a:extLst>
              <a:ext uri="{FF2B5EF4-FFF2-40B4-BE49-F238E27FC236}">
                <a16:creationId xmlns:a16="http://schemas.microsoft.com/office/drawing/2014/main" id="{F51C1149-F8CA-6F8A-2243-DE70938149E2}"/>
              </a:ext>
            </a:extLst>
          </p:cNvPr>
          <p:cNvSpPr/>
          <p:nvPr/>
        </p:nvSpPr>
        <p:spPr>
          <a:xfrm>
            <a:off x="7796699" y="4268188"/>
            <a:ext cx="1250532" cy="323099"/>
          </a:xfrm>
          <a:prstGeom prst="flowChartProcess">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DE4A66E-A944-E3E6-BE65-69AEC9D14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928" y="1737077"/>
            <a:ext cx="9766127" cy="4901215"/>
          </a:xfrm>
          <a:prstGeom prst="rect">
            <a:avLst/>
          </a:prstGeom>
        </p:spPr>
      </p:pic>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330D9603-E9A8-19FA-95B1-D244F84166F5}"/>
                  </a:ext>
                </a:extLst>
              </p:cNvPr>
              <p:cNvSpPr/>
              <p:nvPr/>
            </p:nvSpPr>
            <p:spPr>
              <a:xfrm>
                <a:off x="6895962" y="4283511"/>
                <a:ext cx="2251831" cy="32502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𝐻</m:t>
                          </m:r>
                        </m:e>
                        <m:sub>
                          <m:r>
                            <a:rPr lang="en-US" sz="1400" i="1">
                              <a:latin typeface="Cambria Math" panose="02040503050406030204" pitchFamily="18" charset="0"/>
                            </a:rPr>
                            <m:t>𝑐𝑡𝑓</m:t>
                          </m:r>
                        </m:sub>
                      </m:sSub>
                      <m:d>
                        <m:dPr>
                          <m:ctrlPr>
                            <a:rPr lang="en-US" sz="1400" i="1">
                              <a:latin typeface="Cambria Math" panose="02040503050406030204" pitchFamily="18" charset="0"/>
                            </a:rPr>
                          </m:ctrlPr>
                        </m:dPr>
                        <m:e>
                          <m:r>
                            <a:rPr lang="en-US" sz="1400" i="1">
                              <a:latin typeface="Cambria Math" panose="02040503050406030204" pitchFamily="18" charset="0"/>
                            </a:rPr>
                            <m:t>𝑓</m:t>
                          </m:r>
                        </m:e>
                      </m:d>
                      <m:r>
                        <a:rPr lang="en-US" sz="140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𝐻</m:t>
                          </m:r>
                        </m:e>
                        <m:sub>
                          <m:r>
                            <a:rPr lang="en-US" sz="1400" i="1">
                              <a:latin typeface="Cambria Math" panose="02040503050406030204" pitchFamily="18" charset="0"/>
                            </a:rPr>
                            <m:t>𝑐𝑡𝑓</m:t>
                          </m:r>
                        </m:sub>
                      </m:sSub>
                      <m:d>
                        <m:dPr>
                          <m:ctrlPr>
                            <a:rPr lang="en-US" sz="1400" i="1">
                              <a:latin typeface="Cambria Math" panose="02040503050406030204" pitchFamily="18" charset="0"/>
                            </a:rPr>
                          </m:ctrlPr>
                        </m:dPr>
                        <m:e>
                          <m:r>
                            <a:rPr lang="en-US" sz="1400" b="0" i="1" smtClean="0">
                              <a:latin typeface="Cambria Math" panose="02040503050406030204" pitchFamily="18" charset="0"/>
                            </a:rPr>
                            <m:t>𝑠𝑒𝑡𝑡𝑖𝑛𝑔</m:t>
                          </m:r>
                          <m:r>
                            <a:rPr lang="en-US" sz="1400" b="0" i="1" smtClean="0">
                              <a:latin typeface="Cambria Math" panose="02040503050406030204" pitchFamily="18" charset="0"/>
                            </a:rPr>
                            <m:t>, </m:t>
                          </m:r>
                          <m:r>
                            <a:rPr lang="en-US" sz="1400" i="1">
                              <a:latin typeface="Cambria Math" panose="02040503050406030204" pitchFamily="18" charset="0"/>
                            </a:rPr>
                            <m:t>𝑓</m:t>
                          </m:r>
                        </m:e>
                      </m:d>
                    </m:oMath>
                  </m:oMathPara>
                </a14:m>
                <a:endParaRPr lang="en-US" sz="1400" dirty="0"/>
              </a:p>
            </p:txBody>
          </p:sp>
        </mc:Choice>
        <mc:Fallback>
          <p:sp>
            <p:nvSpPr>
              <p:cNvPr id="6" name="Rectangle 5">
                <a:extLst>
                  <a:ext uri="{FF2B5EF4-FFF2-40B4-BE49-F238E27FC236}">
                    <a16:creationId xmlns:a16="http://schemas.microsoft.com/office/drawing/2014/main" id="{330D9603-E9A8-19FA-95B1-D244F84166F5}"/>
                  </a:ext>
                </a:extLst>
              </p:cNvPr>
              <p:cNvSpPr>
                <a:spLocks noRot="1" noChangeAspect="1" noMove="1" noResize="1" noEditPoints="1" noAdjustHandles="1" noChangeArrowheads="1" noChangeShapeType="1" noTextEdit="1"/>
              </p:cNvSpPr>
              <p:nvPr/>
            </p:nvSpPr>
            <p:spPr>
              <a:xfrm>
                <a:off x="6895962" y="4283511"/>
                <a:ext cx="2251831" cy="325025"/>
              </a:xfrm>
              <a:prstGeom prst="rect">
                <a:avLst/>
              </a:prstGeom>
              <a:blipFill>
                <a:blip r:embed="rId3"/>
                <a:stretch>
                  <a:fillRect b="-3774"/>
                </a:stretch>
              </a:blipFill>
            </p:spPr>
            <p:txBody>
              <a:bodyPr/>
              <a:lstStyle/>
              <a:p>
                <a:r>
                  <a:rPr lang="en-CA">
                    <a:noFill/>
                  </a:rPr>
                  <a:t> </a:t>
                </a:r>
              </a:p>
            </p:txBody>
          </p:sp>
        </mc:Fallback>
      </mc:AlternateContent>
      <p:sp>
        <p:nvSpPr>
          <p:cNvPr id="7" name="Rectangle 6">
            <a:extLst>
              <a:ext uri="{FF2B5EF4-FFF2-40B4-BE49-F238E27FC236}">
                <a16:creationId xmlns:a16="http://schemas.microsoft.com/office/drawing/2014/main" id="{D0AC803E-5BDD-F272-E132-2BDAFCAD61DE}"/>
              </a:ext>
            </a:extLst>
          </p:cNvPr>
          <p:cNvSpPr/>
          <p:nvPr/>
        </p:nvSpPr>
        <p:spPr>
          <a:xfrm>
            <a:off x="4121388" y="3963427"/>
            <a:ext cx="322392" cy="261543"/>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8" name="Rectangle 7">
                <a:extLst>
                  <a:ext uri="{FF2B5EF4-FFF2-40B4-BE49-F238E27FC236}">
                    <a16:creationId xmlns:a16="http://schemas.microsoft.com/office/drawing/2014/main" id="{B4A1C508-F387-8C9C-F3EC-3177F1ED36C9}"/>
                  </a:ext>
                </a:extLst>
              </p:cNvPr>
              <p:cNvSpPr/>
              <p:nvPr/>
            </p:nvSpPr>
            <p:spPr>
              <a:xfrm>
                <a:off x="2847665" y="3693065"/>
                <a:ext cx="2924328" cy="76027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𝐻</m:t>
                          </m:r>
                        </m:e>
                        <m:sub>
                          <m:r>
                            <a:rPr lang="en-US" sz="1400" i="1">
                              <a:latin typeface="Cambria Math" panose="02040503050406030204" pitchFamily="18" charset="0"/>
                            </a:rPr>
                            <m:t>𝑓𝑓𝑒</m:t>
                          </m:r>
                        </m:sub>
                      </m:sSub>
                      <m:d>
                        <m:dPr>
                          <m:ctrlPr>
                            <a:rPr lang="en-US" sz="1400" i="1">
                              <a:latin typeface="Cambria Math" panose="02040503050406030204" pitchFamily="18" charset="0"/>
                            </a:rPr>
                          </m:ctrlPr>
                        </m:dPr>
                        <m:e>
                          <m:r>
                            <a:rPr lang="en-US" sz="1400" i="1">
                              <a:latin typeface="Cambria Math" panose="02040503050406030204" pitchFamily="18" charset="0"/>
                            </a:rPr>
                            <m:t>𝑓</m:t>
                          </m:r>
                        </m:e>
                      </m:d>
                      <m:r>
                        <a:rPr lang="en-US" sz="1400" i="0">
                          <a:latin typeface="Cambria Math" panose="02040503050406030204" pitchFamily="18" charset="0"/>
                        </a:rPr>
                        <m:t>=</m:t>
                      </m:r>
                      <m:nary>
                        <m:naryPr>
                          <m:chr m:val="∑"/>
                          <m:limLoc m:val="undOvr"/>
                          <m:ctrlPr>
                            <a:rPr lang="en-US" sz="1400" i="1">
                              <a:latin typeface="Cambria Math" panose="02040503050406030204" pitchFamily="18" charset="0"/>
                            </a:rPr>
                          </m:ctrlPr>
                        </m:naryPr>
                        <m:sub>
                          <m:r>
                            <a:rPr lang="en-US" sz="1400" i="1">
                              <a:latin typeface="Cambria Math" panose="02040503050406030204" pitchFamily="18" charset="0"/>
                            </a:rPr>
                            <m:t>𝑖</m:t>
                          </m:r>
                          <m:r>
                            <a:rPr lang="en-US" sz="1400" i="0">
                              <a:latin typeface="Cambria Math" panose="02040503050406030204" pitchFamily="18" charset="0"/>
                            </a:rPr>
                            <m:t>=−</m:t>
                          </m:r>
                          <m:r>
                            <m:rPr>
                              <m:nor/>
                            </m:rPr>
                            <a:rPr lang="en-US" sz="1400" i="1">
                              <a:latin typeface="Cambria Math" panose="02040503050406030204" pitchFamily="18" charset="0"/>
                            </a:rPr>
                            <m:t>1</m:t>
                          </m:r>
                        </m:sub>
                        <m:sup>
                          <m:r>
                            <m:rPr>
                              <m:nor/>
                            </m:rPr>
                            <a:rPr lang="en-US" sz="1400" i="1">
                              <a:latin typeface="Cambria Math" panose="02040503050406030204" pitchFamily="18" charset="0"/>
                            </a:rPr>
                            <m:t>1</m:t>
                          </m:r>
                        </m:sup>
                        <m:e>
                          <m:r>
                            <a:rPr lang="en-US" sz="1400" i="1">
                              <a:latin typeface="Cambria Math" panose="02040503050406030204" pitchFamily="18" charset="0"/>
                            </a:rPr>
                            <m:t>𝑐</m:t>
                          </m:r>
                          <m:d>
                            <m:dPr>
                              <m:ctrlPr>
                                <a:rPr lang="en-US" sz="1400" i="1">
                                  <a:latin typeface="Cambria Math" panose="02040503050406030204" pitchFamily="18" charset="0"/>
                                </a:rPr>
                              </m:ctrlPr>
                            </m:dPr>
                            <m:e>
                              <m:r>
                                <a:rPr lang="en-US" sz="1400" i="1">
                                  <a:latin typeface="Cambria Math" panose="02040503050406030204" pitchFamily="18" charset="0"/>
                                </a:rPr>
                                <m:t>𝑖</m:t>
                              </m:r>
                            </m:e>
                          </m:d>
                          <m:r>
                            <a:rPr lang="en-US" sz="1400" i="0">
                              <a:latin typeface="Cambria Math" panose="02040503050406030204" pitchFamily="18" charset="0"/>
                            </a:rPr>
                            <m:t>∙</m:t>
                          </m:r>
                          <m:sSup>
                            <m:sSupPr>
                              <m:ctrlPr>
                                <a:rPr lang="en-US" sz="1400" i="1">
                                  <a:latin typeface="Cambria Math" panose="02040503050406030204" pitchFamily="18" charset="0"/>
                                </a:rPr>
                              </m:ctrlPr>
                            </m:sSupPr>
                            <m:e>
                              <m:r>
                                <a:rPr lang="en-US" sz="1400" i="1">
                                  <a:latin typeface="Cambria Math" panose="02040503050406030204" pitchFamily="18" charset="0"/>
                                </a:rPr>
                                <m:t>𝑒</m:t>
                              </m:r>
                            </m:e>
                            <m:sup>
                              <m:r>
                                <a:rPr lang="en-US" sz="1400" i="0">
                                  <a:latin typeface="Cambria Math" panose="02040503050406030204" pitchFamily="18" charset="0"/>
                                </a:rPr>
                                <m:t>−</m:t>
                              </m:r>
                              <m:r>
                                <a:rPr lang="en-US" sz="1400" i="1">
                                  <a:latin typeface="Cambria Math" panose="02040503050406030204" pitchFamily="18" charset="0"/>
                                </a:rPr>
                                <m:t>𝑗</m:t>
                              </m:r>
                              <m:r>
                                <a:rPr lang="en-US" sz="1400" i="0">
                                  <a:latin typeface="Cambria Math" panose="02040503050406030204" pitchFamily="18" charset="0"/>
                                </a:rPr>
                                <m:t>∙</m:t>
                              </m:r>
                              <m:r>
                                <m:rPr>
                                  <m:nor/>
                                </m:rPr>
                                <a:rPr lang="en-US" sz="1400" i="1">
                                  <a:latin typeface="Cambria Math" panose="02040503050406030204" pitchFamily="18" charset="0"/>
                                </a:rPr>
                                <m:t>2</m:t>
                              </m:r>
                              <m:r>
                                <a:rPr lang="en-US" sz="1400" i="0">
                                  <a:latin typeface="Cambria Math" panose="02040503050406030204" pitchFamily="18" charset="0"/>
                                </a:rPr>
                                <m:t>∙</m:t>
                              </m:r>
                              <m:r>
                                <a:rPr lang="en-US" sz="1400" i="1">
                                  <a:latin typeface="Cambria Math" panose="02040503050406030204" pitchFamily="18" charset="0"/>
                                </a:rPr>
                                <m:t>𝜋</m:t>
                              </m:r>
                              <m:r>
                                <a:rPr lang="en-US" sz="1400" i="0">
                                  <a:latin typeface="Cambria Math" panose="02040503050406030204" pitchFamily="18" charset="0"/>
                                </a:rPr>
                                <m:t>∙</m:t>
                              </m:r>
                              <m:d>
                                <m:dPr>
                                  <m:ctrlPr>
                                    <a:rPr lang="en-US" sz="1400" i="1">
                                      <a:latin typeface="Cambria Math" panose="02040503050406030204" pitchFamily="18" charset="0"/>
                                    </a:rPr>
                                  </m:ctrlPr>
                                </m:dPr>
                                <m:e>
                                  <m:r>
                                    <a:rPr lang="en-US" sz="1400" i="1">
                                      <a:latin typeface="Cambria Math" panose="02040503050406030204" pitchFamily="18" charset="0"/>
                                    </a:rPr>
                                    <m:t>𝑖</m:t>
                                  </m:r>
                                  <m:r>
                                    <a:rPr lang="en-US" sz="1400" i="0">
                                      <a:latin typeface="Cambria Math" panose="02040503050406030204" pitchFamily="18" charset="0"/>
                                    </a:rPr>
                                    <m:t>+</m:t>
                                  </m:r>
                                  <m:r>
                                    <m:rPr>
                                      <m:nor/>
                                    </m:rPr>
                                    <a:rPr lang="en-US" sz="1400" i="1">
                                      <a:latin typeface="Cambria Math" panose="02040503050406030204" pitchFamily="18" charset="0"/>
                                    </a:rPr>
                                    <m:t>1</m:t>
                                  </m:r>
                                </m:e>
                              </m:d>
                              <m:r>
                                <a:rPr lang="en-US" sz="1400" i="0">
                                  <a:latin typeface="Cambria Math" panose="02040503050406030204" pitchFamily="18" charset="0"/>
                                </a:rPr>
                                <m:t>∙</m:t>
                              </m:r>
                              <m:f>
                                <m:fPr>
                                  <m:ctrlPr>
                                    <a:rPr lang="en-US" sz="1400" i="1">
                                      <a:latin typeface="Cambria Math" panose="02040503050406030204" pitchFamily="18" charset="0"/>
                                    </a:rPr>
                                  </m:ctrlPr>
                                </m:fPr>
                                <m:num>
                                  <m:r>
                                    <a:rPr lang="en-US" sz="1400" i="1">
                                      <a:latin typeface="Cambria Math" panose="02040503050406030204" pitchFamily="18" charset="0"/>
                                    </a:rPr>
                                    <m:t>𝑓</m:t>
                                  </m:r>
                                </m:num>
                                <m:den>
                                  <m:sSub>
                                    <m:sSubPr>
                                      <m:ctrlPr>
                                        <a:rPr lang="en-US" sz="1400" i="1">
                                          <a:latin typeface="Cambria Math" panose="02040503050406030204" pitchFamily="18" charset="0"/>
                                        </a:rPr>
                                      </m:ctrlPr>
                                    </m:sSubPr>
                                    <m:e>
                                      <m:r>
                                        <a:rPr lang="en-US" sz="1400" i="1">
                                          <a:latin typeface="Cambria Math" panose="02040503050406030204" pitchFamily="18" charset="0"/>
                                        </a:rPr>
                                        <m:t>𝑓</m:t>
                                      </m:r>
                                    </m:e>
                                    <m:sub>
                                      <m:r>
                                        <a:rPr lang="en-US" sz="1400" i="1">
                                          <a:latin typeface="Cambria Math" panose="02040503050406030204" pitchFamily="18" charset="0"/>
                                        </a:rPr>
                                        <m:t>𝑏</m:t>
                                      </m:r>
                                    </m:sub>
                                  </m:sSub>
                                </m:den>
                              </m:f>
                            </m:sup>
                          </m:sSup>
                        </m:e>
                      </m:nary>
                    </m:oMath>
                  </m:oMathPara>
                </a14:m>
                <a:endParaRPr lang="en-US" sz="1400" dirty="0"/>
              </a:p>
            </p:txBody>
          </p:sp>
        </mc:Choice>
        <mc:Fallback>
          <p:sp>
            <p:nvSpPr>
              <p:cNvPr id="8" name="Rectangle 7">
                <a:extLst>
                  <a:ext uri="{FF2B5EF4-FFF2-40B4-BE49-F238E27FC236}">
                    <a16:creationId xmlns:a16="http://schemas.microsoft.com/office/drawing/2014/main" id="{B4A1C508-F387-8C9C-F3EC-3177F1ED36C9}"/>
                  </a:ext>
                </a:extLst>
              </p:cNvPr>
              <p:cNvSpPr>
                <a:spLocks noRot="1" noChangeAspect="1" noMove="1" noResize="1" noEditPoints="1" noAdjustHandles="1" noChangeArrowheads="1" noChangeShapeType="1" noTextEdit="1"/>
              </p:cNvSpPr>
              <p:nvPr/>
            </p:nvSpPr>
            <p:spPr>
              <a:xfrm>
                <a:off x="2847665" y="3693065"/>
                <a:ext cx="2924328" cy="760273"/>
              </a:xfrm>
              <a:prstGeom prst="rect">
                <a:avLst/>
              </a:prstGeom>
              <a:blipFill>
                <a:blip r:embed="rId4"/>
                <a:stretch>
                  <a:fillRect/>
                </a:stretch>
              </a:blipFill>
            </p:spPr>
            <p:txBody>
              <a:bodyPr/>
              <a:lstStyle/>
              <a:p>
                <a:r>
                  <a:rPr lang="en-CA">
                    <a:noFill/>
                  </a:rPr>
                  <a:t> </a:t>
                </a:r>
              </a:p>
            </p:txBody>
          </p:sp>
        </mc:Fallback>
      </mc:AlternateContent>
      <p:sp>
        <p:nvSpPr>
          <p:cNvPr id="22" name="TextBox 21">
            <a:extLst>
              <a:ext uri="{FF2B5EF4-FFF2-40B4-BE49-F238E27FC236}">
                <a16:creationId xmlns:a16="http://schemas.microsoft.com/office/drawing/2014/main" id="{C5CE2F85-363F-A935-9175-417B28D23E67}"/>
              </a:ext>
            </a:extLst>
          </p:cNvPr>
          <p:cNvSpPr txBox="1"/>
          <p:nvPr/>
        </p:nvSpPr>
        <p:spPr>
          <a:xfrm>
            <a:off x="1110986" y="3290239"/>
            <a:ext cx="2919929" cy="338554"/>
          </a:xfrm>
          <a:prstGeom prst="rect">
            <a:avLst/>
          </a:prstGeom>
          <a:noFill/>
        </p:spPr>
        <p:txBody>
          <a:bodyPr wrap="square" rtlCol="0">
            <a:spAutoFit/>
          </a:bodyPr>
          <a:lstStyle/>
          <a:p>
            <a:pPr algn="r"/>
            <a:r>
              <a:rPr lang="en-US" sz="1600" dirty="0">
                <a:solidFill>
                  <a:schemeClr val="accent2">
                    <a:lumMod val="50000"/>
                  </a:schemeClr>
                </a:solidFill>
                <a:latin typeface="Helvetica" panose="020B0604020202020204" pitchFamily="34" charset="0"/>
                <a:cs typeface="Helvetica" panose="020B0604020202020204" pitchFamily="34" charset="0"/>
              </a:rPr>
              <a:t>JCOM: from transmitter model</a:t>
            </a:r>
          </a:p>
        </p:txBody>
      </p:sp>
      <p:cxnSp>
        <p:nvCxnSpPr>
          <p:cNvPr id="23" name="Straight Arrow Connector 22">
            <a:extLst>
              <a:ext uri="{FF2B5EF4-FFF2-40B4-BE49-F238E27FC236}">
                <a16:creationId xmlns:a16="http://schemas.microsoft.com/office/drawing/2014/main" id="{09E9F6E4-E13B-18D8-DFF3-E719EAD10B9B}"/>
              </a:ext>
            </a:extLst>
          </p:cNvPr>
          <p:cNvCxnSpPr>
            <a:cxnSpLocks/>
          </p:cNvCxnSpPr>
          <p:nvPr/>
        </p:nvCxnSpPr>
        <p:spPr>
          <a:xfrm>
            <a:off x="4030915" y="3643654"/>
            <a:ext cx="251669" cy="291828"/>
          </a:xfrm>
          <a:prstGeom prst="straightConnector1">
            <a:avLst/>
          </a:prstGeom>
          <a:ln>
            <a:solidFill>
              <a:schemeClr val="accent2">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02B4C3E2-93D6-24E0-F4CC-4B446EB72198}"/>
              </a:ext>
            </a:extLst>
          </p:cNvPr>
          <p:cNvSpPr txBox="1"/>
          <p:nvPr/>
        </p:nvSpPr>
        <p:spPr>
          <a:xfrm>
            <a:off x="6049806" y="3489765"/>
            <a:ext cx="870801" cy="307777"/>
          </a:xfrm>
          <a:prstGeom prst="rect">
            <a:avLst/>
          </a:prstGeom>
          <a:noFill/>
        </p:spPr>
        <p:txBody>
          <a:bodyPr wrap="square" rtlCol="0">
            <a:spAutoFit/>
          </a:bodyPr>
          <a:lstStyle/>
          <a:p>
            <a:pPr algn="r"/>
            <a:r>
              <a:rPr lang="en-US" sz="1400" dirty="0">
                <a:latin typeface="Helvetica" panose="020B0604020202020204" pitchFamily="34" charset="0"/>
                <a:cs typeface="Helvetica" panose="020B0604020202020204" pitchFamily="34" charset="0"/>
              </a:rPr>
              <a:t>COM:</a:t>
            </a:r>
          </a:p>
        </p:txBody>
      </p:sp>
      <mc:AlternateContent xmlns:mc="http://schemas.openxmlformats.org/markup-compatibility/2006">
        <mc:Choice xmlns:a14="http://schemas.microsoft.com/office/drawing/2010/main" Requires="a14">
          <p:sp>
            <p:nvSpPr>
              <p:cNvPr id="25" name="Rectangle 24">
                <a:extLst>
                  <a:ext uri="{FF2B5EF4-FFF2-40B4-BE49-F238E27FC236}">
                    <a16:creationId xmlns:a16="http://schemas.microsoft.com/office/drawing/2014/main" id="{B97AAEA6-76AF-FA21-B703-27B0176D4654}"/>
                  </a:ext>
                </a:extLst>
              </p:cNvPr>
              <p:cNvSpPr/>
              <p:nvPr/>
            </p:nvSpPr>
            <p:spPr>
              <a:xfrm>
                <a:off x="6811872" y="3197694"/>
                <a:ext cx="2990603" cy="998671"/>
              </a:xfrm>
              <a:prstGeom prst="rect">
                <a:avLst/>
              </a:prstGeom>
              <a:solidFill>
                <a:schemeClr val="bg1">
                  <a:alpha val="7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𝐻</m:t>
                          </m:r>
                        </m:e>
                        <m:sub>
                          <m:r>
                            <a:rPr lang="en-US" sz="1400" i="1">
                              <a:latin typeface="Cambria Math" panose="02040503050406030204" pitchFamily="18" charset="0"/>
                            </a:rPr>
                            <m:t>𝑐𝑡𝑓</m:t>
                          </m:r>
                        </m:sub>
                      </m:sSub>
                      <m:d>
                        <m:dPr>
                          <m:ctrlPr>
                            <a:rPr lang="en-US" sz="1400" i="1">
                              <a:latin typeface="Cambria Math" panose="02040503050406030204" pitchFamily="18" charset="0"/>
                            </a:rPr>
                          </m:ctrlPr>
                        </m:dPr>
                        <m:e>
                          <m:r>
                            <a:rPr lang="en-US" sz="1400" i="1">
                              <a:latin typeface="Cambria Math" panose="02040503050406030204" pitchFamily="18" charset="0"/>
                            </a:rPr>
                            <m:t>𝑓</m:t>
                          </m:r>
                        </m:e>
                      </m:d>
                      <m:r>
                        <a:rPr lang="en-US" sz="1400" i="0">
                          <a:latin typeface="Cambria Math" panose="02040503050406030204" pitchFamily="18" charset="0"/>
                        </a:rPr>
                        <m:t>=</m:t>
                      </m:r>
                      <m:f>
                        <m:fPr>
                          <m:ctrlPr>
                            <a:rPr lang="en-US" sz="1400" i="1">
                              <a:latin typeface="Cambria Math" panose="02040503050406030204" pitchFamily="18" charset="0"/>
                            </a:rPr>
                          </m:ctrlPr>
                        </m:fPr>
                        <m:num>
                          <m:sSup>
                            <m:sSupPr>
                              <m:ctrlPr>
                                <a:rPr lang="en-US" sz="1400" i="1">
                                  <a:latin typeface="Cambria Math" panose="02040503050406030204" pitchFamily="18" charset="0"/>
                                </a:rPr>
                              </m:ctrlPr>
                            </m:sSupPr>
                            <m:e>
                              <m:r>
                                <a:rPr lang="en-US" sz="1400" i="0">
                                  <a:latin typeface="Cambria Math" panose="02040503050406030204" pitchFamily="18" charset="0"/>
                                </a:rPr>
                                <m:t>10</m:t>
                              </m:r>
                            </m:e>
                            <m:sup>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rPr>
                                        <m:t>𝑔</m:t>
                                      </m:r>
                                    </m:e>
                                    <m:sub>
                                      <m:r>
                                        <a:rPr lang="en-US" sz="1400" i="1">
                                          <a:latin typeface="Cambria Math" panose="02040503050406030204" pitchFamily="18" charset="0"/>
                                        </a:rPr>
                                        <m:t>𝐷𝐶</m:t>
                                      </m:r>
                                    </m:sub>
                                  </m:sSub>
                                </m:num>
                                <m:den>
                                  <m:r>
                                    <a:rPr lang="en-US" sz="1400" i="0">
                                      <a:latin typeface="Cambria Math" panose="02040503050406030204" pitchFamily="18" charset="0"/>
                                    </a:rPr>
                                    <m:t>20</m:t>
                                  </m:r>
                                </m:den>
                              </m:f>
                            </m:sup>
                          </m:sSup>
                          <m:r>
                            <a:rPr lang="en-US" sz="1400" i="0">
                              <a:latin typeface="Cambria Math" panose="02040503050406030204" pitchFamily="18" charset="0"/>
                            </a:rPr>
                            <m:t>+</m:t>
                          </m:r>
                          <m:r>
                            <a:rPr lang="en-US" sz="1400" i="1">
                              <a:latin typeface="Cambria Math" panose="02040503050406030204" pitchFamily="18" charset="0"/>
                            </a:rPr>
                            <m:t>𝑗</m:t>
                          </m:r>
                          <m:r>
                            <a:rPr lang="en-US" sz="1400" i="0">
                              <a:latin typeface="Cambria Math" panose="02040503050406030204" pitchFamily="18" charset="0"/>
                            </a:rPr>
                            <m:t>∙</m:t>
                          </m:r>
                          <m:f>
                            <m:fPr>
                              <m:ctrlPr>
                                <a:rPr lang="en-US" sz="1400" i="1">
                                  <a:latin typeface="Cambria Math" panose="02040503050406030204" pitchFamily="18" charset="0"/>
                                </a:rPr>
                              </m:ctrlPr>
                            </m:fPr>
                            <m:num>
                              <m:r>
                                <a:rPr lang="en-US" sz="1400" i="1">
                                  <a:latin typeface="Cambria Math" panose="02040503050406030204" pitchFamily="18" charset="0"/>
                                </a:rPr>
                                <m:t>𝑓</m:t>
                              </m:r>
                            </m:num>
                            <m:den>
                              <m:sSub>
                                <m:sSubPr>
                                  <m:ctrlPr>
                                    <a:rPr lang="en-US" sz="1400" i="1">
                                      <a:latin typeface="Cambria Math" panose="02040503050406030204" pitchFamily="18" charset="0"/>
                                    </a:rPr>
                                  </m:ctrlPr>
                                </m:sSubPr>
                                <m:e>
                                  <m:r>
                                    <a:rPr lang="en-US" sz="1400" i="1">
                                      <a:latin typeface="Cambria Math" panose="02040503050406030204" pitchFamily="18" charset="0"/>
                                    </a:rPr>
                                    <m:t>𝑓</m:t>
                                  </m:r>
                                </m:e>
                                <m:sub>
                                  <m:r>
                                    <a:rPr lang="en-US" sz="1400" i="1">
                                      <a:latin typeface="Cambria Math" panose="02040503050406030204" pitchFamily="18" charset="0"/>
                                    </a:rPr>
                                    <m:t>𝑧</m:t>
                                  </m:r>
                                </m:sub>
                              </m:sSub>
                            </m:den>
                          </m:f>
                        </m:num>
                        <m:den>
                          <m:d>
                            <m:dPr>
                              <m:ctrlPr>
                                <a:rPr lang="en-US" sz="1400" i="1">
                                  <a:latin typeface="Cambria Math" panose="02040503050406030204" pitchFamily="18" charset="0"/>
                                </a:rPr>
                              </m:ctrlPr>
                            </m:dPr>
                            <m:e>
                              <m:r>
                                <a:rPr lang="en-US" sz="1400" i="0">
                                  <a:latin typeface="Cambria Math" panose="02040503050406030204" pitchFamily="18" charset="0"/>
                                </a:rPr>
                                <m:t>1+</m:t>
                              </m:r>
                              <m:r>
                                <a:rPr lang="en-US" sz="1400" i="1">
                                  <a:latin typeface="Cambria Math" panose="02040503050406030204" pitchFamily="18" charset="0"/>
                                </a:rPr>
                                <m:t>𝑗</m:t>
                              </m:r>
                              <m:r>
                                <a:rPr lang="en-US" sz="1400" i="0">
                                  <a:latin typeface="Cambria Math" panose="02040503050406030204" pitchFamily="18" charset="0"/>
                                </a:rPr>
                                <m:t>∙</m:t>
                              </m:r>
                              <m:f>
                                <m:fPr>
                                  <m:ctrlPr>
                                    <a:rPr lang="en-US" sz="1400" i="1">
                                      <a:latin typeface="Cambria Math" panose="02040503050406030204" pitchFamily="18" charset="0"/>
                                    </a:rPr>
                                  </m:ctrlPr>
                                </m:fPr>
                                <m:num>
                                  <m:r>
                                    <a:rPr lang="en-US" sz="1400" i="1">
                                      <a:latin typeface="Cambria Math" panose="02040503050406030204" pitchFamily="18" charset="0"/>
                                    </a:rPr>
                                    <m:t>𝑓</m:t>
                                  </m:r>
                                </m:num>
                                <m:den>
                                  <m:sSub>
                                    <m:sSubPr>
                                      <m:ctrlPr>
                                        <a:rPr lang="en-US" sz="1400" i="1">
                                          <a:latin typeface="Cambria Math" panose="02040503050406030204" pitchFamily="18" charset="0"/>
                                        </a:rPr>
                                      </m:ctrlPr>
                                    </m:sSubPr>
                                    <m:e>
                                      <m:r>
                                        <a:rPr lang="en-US" sz="1400" i="1">
                                          <a:latin typeface="Cambria Math" panose="02040503050406030204" pitchFamily="18" charset="0"/>
                                        </a:rPr>
                                        <m:t>𝑓</m:t>
                                      </m:r>
                                    </m:e>
                                    <m:sub>
                                      <m:sSub>
                                        <m:sSubPr>
                                          <m:ctrlPr>
                                            <a:rPr lang="en-US" sz="1400" i="1">
                                              <a:latin typeface="Cambria Math" panose="02040503050406030204" pitchFamily="18" charset="0"/>
                                            </a:rPr>
                                          </m:ctrlPr>
                                        </m:sSubPr>
                                        <m:e>
                                          <m:r>
                                            <a:rPr lang="en-US" sz="1400" i="1">
                                              <a:latin typeface="Cambria Math" panose="02040503050406030204" pitchFamily="18" charset="0"/>
                                            </a:rPr>
                                            <m:t>𝑝</m:t>
                                          </m:r>
                                        </m:e>
                                        <m:sub>
                                          <m:r>
                                            <a:rPr lang="en-US" sz="1400" i="0">
                                              <a:latin typeface="Cambria Math" panose="02040503050406030204" pitchFamily="18" charset="0"/>
                                            </a:rPr>
                                            <m:t>1</m:t>
                                          </m:r>
                                        </m:sub>
                                      </m:sSub>
                                    </m:sub>
                                  </m:sSub>
                                </m:den>
                              </m:f>
                            </m:e>
                          </m:d>
                          <m:r>
                            <a:rPr lang="en-US" sz="1400" i="0">
                              <a:latin typeface="Cambria Math" panose="02040503050406030204" pitchFamily="18" charset="0"/>
                            </a:rPr>
                            <m:t>∙</m:t>
                          </m:r>
                          <m:d>
                            <m:dPr>
                              <m:ctrlPr>
                                <a:rPr lang="en-US" sz="1400" i="1">
                                  <a:latin typeface="Cambria Math" panose="02040503050406030204" pitchFamily="18" charset="0"/>
                                </a:rPr>
                              </m:ctrlPr>
                            </m:dPr>
                            <m:e>
                              <m:r>
                                <a:rPr lang="en-US" sz="1400" i="0">
                                  <a:latin typeface="Cambria Math" panose="02040503050406030204" pitchFamily="18" charset="0"/>
                                </a:rPr>
                                <m:t>1+</m:t>
                              </m:r>
                              <m:r>
                                <a:rPr lang="en-US" sz="1400" i="1">
                                  <a:latin typeface="Cambria Math" panose="02040503050406030204" pitchFamily="18" charset="0"/>
                                </a:rPr>
                                <m:t>𝑗</m:t>
                              </m:r>
                              <m:r>
                                <a:rPr lang="en-US" sz="1400" i="0">
                                  <a:latin typeface="Cambria Math" panose="02040503050406030204" pitchFamily="18" charset="0"/>
                                </a:rPr>
                                <m:t>∙</m:t>
                              </m:r>
                              <m:f>
                                <m:fPr>
                                  <m:ctrlPr>
                                    <a:rPr lang="en-US" sz="1400" i="1">
                                      <a:latin typeface="Cambria Math" panose="02040503050406030204" pitchFamily="18" charset="0"/>
                                    </a:rPr>
                                  </m:ctrlPr>
                                </m:fPr>
                                <m:num>
                                  <m:r>
                                    <a:rPr lang="en-US" sz="1400" i="1">
                                      <a:latin typeface="Cambria Math" panose="02040503050406030204" pitchFamily="18" charset="0"/>
                                    </a:rPr>
                                    <m:t>𝑓</m:t>
                                  </m:r>
                                </m:num>
                                <m:den>
                                  <m:sSub>
                                    <m:sSubPr>
                                      <m:ctrlPr>
                                        <a:rPr lang="en-US" sz="1400" i="1">
                                          <a:latin typeface="Cambria Math" panose="02040503050406030204" pitchFamily="18" charset="0"/>
                                        </a:rPr>
                                      </m:ctrlPr>
                                    </m:sSubPr>
                                    <m:e>
                                      <m:r>
                                        <a:rPr lang="en-US" sz="1400" i="1">
                                          <a:latin typeface="Cambria Math" panose="02040503050406030204" pitchFamily="18" charset="0"/>
                                        </a:rPr>
                                        <m:t>𝑓</m:t>
                                      </m:r>
                                    </m:e>
                                    <m:sub>
                                      <m:sSub>
                                        <m:sSubPr>
                                          <m:ctrlPr>
                                            <a:rPr lang="en-US" sz="1400" i="1">
                                              <a:latin typeface="Cambria Math" panose="02040503050406030204" pitchFamily="18" charset="0"/>
                                            </a:rPr>
                                          </m:ctrlPr>
                                        </m:sSubPr>
                                        <m:e>
                                          <m:r>
                                            <a:rPr lang="en-US" sz="1400" i="1">
                                              <a:latin typeface="Cambria Math" panose="02040503050406030204" pitchFamily="18" charset="0"/>
                                            </a:rPr>
                                            <m:t>𝑝</m:t>
                                          </m:r>
                                        </m:e>
                                        <m:sub>
                                          <m:r>
                                            <a:rPr lang="en-US" sz="1400" i="0">
                                              <a:latin typeface="Cambria Math" panose="02040503050406030204" pitchFamily="18" charset="0"/>
                                            </a:rPr>
                                            <m:t>2</m:t>
                                          </m:r>
                                        </m:sub>
                                      </m:sSub>
                                    </m:sub>
                                  </m:sSub>
                                </m:den>
                              </m:f>
                            </m:e>
                          </m:d>
                        </m:den>
                      </m:f>
                    </m:oMath>
                  </m:oMathPara>
                </a14:m>
                <a:endParaRPr lang="en-US" sz="1400" dirty="0"/>
              </a:p>
            </p:txBody>
          </p:sp>
        </mc:Choice>
        <mc:Fallback>
          <p:sp>
            <p:nvSpPr>
              <p:cNvPr id="25" name="Rectangle 24">
                <a:extLst>
                  <a:ext uri="{FF2B5EF4-FFF2-40B4-BE49-F238E27FC236}">
                    <a16:creationId xmlns:a16="http://schemas.microsoft.com/office/drawing/2014/main" id="{B97AAEA6-76AF-FA21-B703-27B0176D4654}"/>
                  </a:ext>
                </a:extLst>
              </p:cNvPr>
              <p:cNvSpPr>
                <a:spLocks noRot="1" noChangeAspect="1" noMove="1" noResize="1" noEditPoints="1" noAdjustHandles="1" noChangeArrowheads="1" noChangeShapeType="1" noTextEdit="1"/>
              </p:cNvSpPr>
              <p:nvPr/>
            </p:nvSpPr>
            <p:spPr>
              <a:xfrm>
                <a:off x="6811872" y="3197694"/>
                <a:ext cx="2990603" cy="998671"/>
              </a:xfrm>
              <a:prstGeom prst="rect">
                <a:avLst/>
              </a:prstGeom>
              <a:blipFill>
                <a:blip r:embed="rId5"/>
                <a:stretch>
                  <a:fillRect/>
                </a:stretch>
              </a:blipFill>
            </p:spPr>
            <p:txBody>
              <a:bodyPr/>
              <a:lstStyle/>
              <a:p>
                <a:r>
                  <a:rPr lang="en-CA">
                    <a:noFill/>
                  </a:rPr>
                  <a:t> </a:t>
                </a:r>
              </a:p>
            </p:txBody>
          </p:sp>
        </mc:Fallback>
      </mc:AlternateContent>
      <p:sp>
        <p:nvSpPr>
          <p:cNvPr id="26" name="TextBox 25">
            <a:extLst>
              <a:ext uri="{FF2B5EF4-FFF2-40B4-BE49-F238E27FC236}">
                <a16:creationId xmlns:a16="http://schemas.microsoft.com/office/drawing/2014/main" id="{921ADCD3-ACFB-88FB-8498-4E433D7AD8A2}"/>
              </a:ext>
            </a:extLst>
          </p:cNvPr>
          <p:cNvSpPr txBox="1"/>
          <p:nvPr/>
        </p:nvSpPr>
        <p:spPr>
          <a:xfrm>
            <a:off x="6132991" y="4283511"/>
            <a:ext cx="870801" cy="307777"/>
          </a:xfrm>
          <a:prstGeom prst="rect">
            <a:avLst/>
          </a:prstGeom>
          <a:noFill/>
        </p:spPr>
        <p:txBody>
          <a:bodyPr wrap="square" rtlCol="0">
            <a:spAutoFit/>
          </a:bodyPr>
          <a:lstStyle/>
          <a:p>
            <a:pPr algn="r"/>
            <a:r>
              <a:rPr lang="en-US" sz="1400" dirty="0">
                <a:latin typeface="Helvetica" panose="020B0604020202020204" pitchFamily="34" charset="0"/>
                <a:cs typeface="Helvetica" panose="020B0604020202020204" pitchFamily="34" charset="0"/>
              </a:rPr>
              <a:t>JCOM:</a:t>
            </a:r>
          </a:p>
        </p:txBody>
      </p:sp>
      <p:sp>
        <p:nvSpPr>
          <p:cNvPr id="27" name="TextBox 26">
            <a:extLst>
              <a:ext uri="{FF2B5EF4-FFF2-40B4-BE49-F238E27FC236}">
                <a16:creationId xmlns:a16="http://schemas.microsoft.com/office/drawing/2014/main" id="{84420AD6-022B-A4EA-853C-A8A522EE72C7}"/>
              </a:ext>
            </a:extLst>
          </p:cNvPr>
          <p:cNvSpPr txBox="1"/>
          <p:nvPr/>
        </p:nvSpPr>
        <p:spPr>
          <a:xfrm>
            <a:off x="9893471" y="4437399"/>
            <a:ext cx="1908424" cy="307777"/>
          </a:xfrm>
          <a:prstGeom prst="rect">
            <a:avLst/>
          </a:prstGeom>
          <a:noFill/>
        </p:spPr>
        <p:txBody>
          <a:bodyPr wrap="square" rtlCol="0">
            <a:spAutoFit/>
          </a:bodyPr>
          <a:lstStyle/>
          <a:p>
            <a:r>
              <a:rPr lang="en-US" sz="1400" dirty="0">
                <a:solidFill>
                  <a:schemeClr val="accent3">
                    <a:lumMod val="50000"/>
                  </a:schemeClr>
                </a:solidFill>
                <a:latin typeface="Helvetica" panose="020B0604020202020204" pitchFamily="34" charset="0"/>
                <a:cs typeface="Helvetica" panose="020B0604020202020204" pitchFamily="34" charset="0"/>
              </a:rPr>
              <a:t>From receiver model</a:t>
            </a:r>
          </a:p>
        </p:txBody>
      </p:sp>
      <p:cxnSp>
        <p:nvCxnSpPr>
          <p:cNvPr id="28" name="Straight Arrow Connector 27">
            <a:extLst>
              <a:ext uri="{FF2B5EF4-FFF2-40B4-BE49-F238E27FC236}">
                <a16:creationId xmlns:a16="http://schemas.microsoft.com/office/drawing/2014/main" id="{A230E103-D92E-C7B5-F2B8-042F4FC299F0}"/>
              </a:ext>
            </a:extLst>
          </p:cNvPr>
          <p:cNvCxnSpPr>
            <a:cxnSpLocks/>
          </p:cNvCxnSpPr>
          <p:nvPr/>
        </p:nvCxnSpPr>
        <p:spPr>
          <a:xfrm flipH="1" flipV="1">
            <a:off x="9047231" y="4488526"/>
            <a:ext cx="863533" cy="82411"/>
          </a:xfrm>
          <a:prstGeom prst="straightConnector1">
            <a:avLst/>
          </a:prstGeom>
          <a:ln>
            <a:solidFill>
              <a:schemeClr val="accent3">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A70328EF-107B-1877-94EA-3D1BCBA52F8D}"/>
              </a:ext>
            </a:extLst>
          </p:cNvPr>
          <p:cNvSpPr txBox="1"/>
          <p:nvPr/>
        </p:nvSpPr>
        <p:spPr>
          <a:xfrm>
            <a:off x="1950082" y="1444916"/>
            <a:ext cx="1887842" cy="338554"/>
          </a:xfrm>
          <a:prstGeom prst="rect">
            <a:avLst/>
          </a:prstGeom>
          <a:noFill/>
        </p:spPr>
        <p:txBody>
          <a:bodyPr wrap="square" rtlCol="0">
            <a:spAutoFit/>
          </a:bodyPr>
          <a:lstStyle/>
          <a:p>
            <a:pPr algn="ctr"/>
            <a:r>
              <a:rPr lang="en-US" sz="1600" dirty="0">
                <a:latin typeface="Helvetica" panose="020B0604020202020204" pitchFamily="34" charset="0"/>
                <a:cs typeface="Helvetica" panose="020B0604020202020204" pitchFamily="34" charset="0"/>
              </a:rPr>
              <a:t>Victim channel</a:t>
            </a:r>
          </a:p>
        </p:txBody>
      </p:sp>
      <p:sp>
        <p:nvSpPr>
          <p:cNvPr id="30" name="TextBox 29">
            <a:extLst>
              <a:ext uri="{FF2B5EF4-FFF2-40B4-BE49-F238E27FC236}">
                <a16:creationId xmlns:a16="http://schemas.microsoft.com/office/drawing/2014/main" id="{FA934BB3-BE11-E3BD-EA75-D25AF78E4168}"/>
              </a:ext>
            </a:extLst>
          </p:cNvPr>
          <p:cNvSpPr txBox="1"/>
          <p:nvPr/>
        </p:nvSpPr>
        <p:spPr>
          <a:xfrm>
            <a:off x="5189071" y="1439845"/>
            <a:ext cx="1887842" cy="338554"/>
          </a:xfrm>
          <a:prstGeom prst="rect">
            <a:avLst/>
          </a:prstGeom>
          <a:noFill/>
        </p:spPr>
        <p:txBody>
          <a:bodyPr wrap="square" rtlCol="0">
            <a:spAutoFit/>
          </a:bodyPr>
          <a:lstStyle/>
          <a:p>
            <a:pPr algn="ctr"/>
            <a:r>
              <a:rPr lang="en-US" sz="1600" dirty="0">
                <a:latin typeface="Helvetica" panose="020B0604020202020204" pitchFamily="34" charset="0"/>
                <a:cs typeface="Helvetica" panose="020B0604020202020204" pitchFamily="34" charset="0"/>
              </a:rPr>
              <a:t>FEXT aggressor</a:t>
            </a:r>
          </a:p>
        </p:txBody>
      </p:sp>
      <p:sp>
        <p:nvSpPr>
          <p:cNvPr id="31" name="TextBox 30">
            <a:extLst>
              <a:ext uri="{FF2B5EF4-FFF2-40B4-BE49-F238E27FC236}">
                <a16:creationId xmlns:a16="http://schemas.microsoft.com/office/drawing/2014/main" id="{C4EDCBDE-A390-033E-215C-598881861386}"/>
              </a:ext>
            </a:extLst>
          </p:cNvPr>
          <p:cNvSpPr txBox="1"/>
          <p:nvPr/>
        </p:nvSpPr>
        <p:spPr>
          <a:xfrm>
            <a:off x="8498616" y="1398523"/>
            <a:ext cx="2022008" cy="338554"/>
          </a:xfrm>
          <a:prstGeom prst="rect">
            <a:avLst/>
          </a:prstGeom>
          <a:noFill/>
        </p:spPr>
        <p:txBody>
          <a:bodyPr wrap="square" rtlCol="0">
            <a:spAutoFit/>
          </a:bodyPr>
          <a:lstStyle/>
          <a:p>
            <a:pPr algn="ctr"/>
            <a:r>
              <a:rPr lang="en-US" sz="1600" dirty="0">
                <a:latin typeface="Helvetica" panose="020B0604020202020204" pitchFamily="34" charset="0"/>
                <a:cs typeface="Helvetica" panose="020B0604020202020204" pitchFamily="34" charset="0"/>
              </a:rPr>
              <a:t>NEXT aggressor</a:t>
            </a:r>
          </a:p>
        </p:txBody>
      </p:sp>
      <p:sp>
        <p:nvSpPr>
          <p:cNvPr id="32" name="TextBox 31">
            <a:extLst>
              <a:ext uri="{FF2B5EF4-FFF2-40B4-BE49-F238E27FC236}">
                <a16:creationId xmlns:a16="http://schemas.microsoft.com/office/drawing/2014/main" id="{207CEE38-25B7-2849-AF43-2DC0B6CDDF12}"/>
              </a:ext>
            </a:extLst>
          </p:cNvPr>
          <p:cNvSpPr txBox="1"/>
          <p:nvPr/>
        </p:nvSpPr>
        <p:spPr>
          <a:xfrm>
            <a:off x="1379734" y="6060227"/>
            <a:ext cx="3167225" cy="307777"/>
          </a:xfrm>
          <a:prstGeom prst="rect">
            <a:avLst/>
          </a:prstGeom>
          <a:noFill/>
        </p:spPr>
        <p:txBody>
          <a:bodyPr wrap="square" rtlCol="0">
            <a:spAutoFit/>
          </a:bodyPr>
          <a:lstStyle/>
          <a:p>
            <a:pPr algn="ctr"/>
            <a:r>
              <a:rPr lang="en-US" sz="1100" dirty="0">
                <a:latin typeface="Helvetica" panose="020B0604020202020204" pitchFamily="34" charset="0"/>
                <a:cs typeface="Helvetica" panose="020B0604020202020204" pitchFamily="34" charset="0"/>
              </a:rPr>
              <a:t>Equalized </a:t>
            </a:r>
            <a:r>
              <a:rPr lang="en-US" sz="1400" dirty="0">
                <a:latin typeface="Helvetica" panose="020B0604020202020204" pitchFamily="34" charset="0"/>
                <a:cs typeface="Helvetica" panose="020B0604020202020204" pitchFamily="34" charset="0"/>
              </a:rPr>
              <a:t>response</a:t>
            </a:r>
            <a:r>
              <a:rPr lang="en-US" sz="1100" dirty="0">
                <a:latin typeface="Helvetica" panose="020B0604020202020204" pitchFamily="34" charset="0"/>
                <a:cs typeface="Helvetica" panose="020B0604020202020204" pitchFamily="34" charset="0"/>
              </a:rPr>
              <a:t>: </a:t>
            </a:r>
            <a:r>
              <a:rPr lang="en-US" sz="1100" dirty="0" err="1">
                <a:latin typeface="Helvetica" panose="020B0604020202020204" pitchFamily="34" charset="0"/>
                <a:cs typeface="Helvetica" panose="020B0604020202020204" pitchFamily="34" charset="0"/>
              </a:rPr>
              <a:t>Tx</a:t>
            </a:r>
            <a:r>
              <a:rPr lang="en-US" sz="1100" dirty="0">
                <a:latin typeface="Helvetica" panose="020B0604020202020204" pitchFamily="34" charset="0"/>
                <a:cs typeface="Helvetica" panose="020B0604020202020204" pitchFamily="34" charset="0"/>
              </a:rPr>
              <a:t> FFE + Rx CTLE</a:t>
            </a:r>
          </a:p>
        </p:txBody>
      </p:sp>
      <p:sp>
        <p:nvSpPr>
          <p:cNvPr id="33" name="TextBox 32">
            <a:extLst>
              <a:ext uri="{FF2B5EF4-FFF2-40B4-BE49-F238E27FC236}">
                <a16:creationId xmlns:a16="http://schemas.microsoft.com/office/drawing/2014/main" id="{6AA8A8F2-AF4F-FE7E-6C72-D71F61477264}"/>
              </a:ext>
            </a:extLst>
          </p:cNvPr>
          <p:cNvSpPr txBox="1"/>
          <p:nvPr/>
        </p:nvSpPr>
        <p:spPr>
          <a:xfrm>
            <a:off x="4676765" y="6060226"/>
            <a:ext cx="2758971" cy="307777"/>
          </a:xfrm>
          <a:prstGeom prst="rect">
            <a:avLst/>
          </a:prstGeom>
          <a:noFill/>
        </p:spPr>
        <p:txBody>
          <a:bodyPr wrap="square" rtlCol="0">
            <a:spAutoFit/>
          </a:bodyPr>
          <a:lstStyle/>
          <a:p>
            <a:pPr algn="ctr"/>
            <a:r>
              <a:rPr lang="en-US" sz="1400" dirty="0">
                <a:latin typeface="Helvetica" panose="020B0604020202020204" pitchFamily="34" charset="0"/>
                <a:cs typeface="Helvetica" panose="020B0604020202020204" pitchFamily="34" charset="0"/>
              </a:rPr>
              <a:t>Equalized response: Rx CTLE</a:t>
            </a:r>
          </a:p>
        </p:txBody>
      </p:sp>
      <p:sp>
        <p:nvSpPr>
          <p:cNvPr id="34" name="TextBox 33">
            <a:extLst>
              <a:ext uri="{FF2B5EF4-FFF2-40B4-BE49-F238E27FC236}">
                <a16:creationId xmlns:a16="http://schemas.microsoft.com/office/drawing/2014/main" id="{984520DF-4731-3E6A-5E73-21F642F67CC5}"/>
              </a:ext>
            </a:extLst>
          </p:cNvPr>
          <p:cNvSpPr txBox="1"/>
          <p:nvPr/>
        </p:nvSpPr>
        <p:spPr>
          <a:xfrm>
            <a:off x="8122621" y="6060226"/>
            <a:ext cx="2712752" cy="307777"/>
          </a:xfrm>
          <a:prstGeom prst="rect">
            <a:avLst/>
          </a:prstGeom>
          <a:noFill/>
        </p:spPr>
        <p:txBody>
          <a:bodyPr wrap="square" rtlCol="0">
            <a:spAutoFit/>
          </a:bodyPr>
          <a:lstStyle/>
          <a:p>
            <a:pPr algn="ctr"/>
            <a:r>
              <a:rPr lang="en-US" sz="1400" dirty="0">
                <a:latin typeface="Helvetica" panose="020B0604020202020204" pitchFamily="34" charset="0"/>
                <a:cs typeface="Helvetica" panose="020B0604020202020204" pitchFamily="34" charset="0"/>
              </a:rPr>
              <a:t>Equalized response: Rx CTLE</a:t>
            </a:r>
          </a:p>
        </p:txBody>
      </p:sp>
    </p:spTree>
    <p:extLst>
      <p:ext uri="{BB962C8B-B14F-4D97-AF65-F5344CB8AC3E}">
        <p14:creationId xmlns:p14="http://schemas.microsoft.com/office/powerpoint/2010/main" val="19352507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0" y="316295"/>
            <a:ext cx="12192000" cy="1036345"/>
          </a:xfrm>
        </p:spPr>
        <p:txBody>
          <a:bodyPr>
            <a:normAutofit fontScale="90000"/>
          </a:bodyPr>
          <a:lstStyle/>
          <a:p>
            <a:r>
              <a:rPr lang="en-US" dirty="0"/>
              <a:t>(J)COM Computational Procedure (TD: Step 4)</a:t>
            </a:r>
          </a:p>
        </p:txBody>
      </p:sp>
      <p:sp>
        <p:nvSpPr>
          <p:cNvPr id="3" name="Rectangle 2">
            <a:extLst>
              <a:ext uri="{FF2B5EF4-FFF2-40B4-BE49-F238E27FC236}">
                <a16:creationId xmlns:a16="http://schemas.microsoft.com/office/drawing/2014/main" id="{1C1852E2-41E8-30D9-554D-570F19C10EBF}"/>
              </a:ext>
            </a:extLst>
          </p:cNvPr>
          <p:cNvSpPr/>
          <p:nvPr/>
        </p:nvSpPr>
        <p:spPr>
          <a:xfrm>
            <a:off x="9292539" y="3452218"/>
            <a:ext cx="321908" cy="444043"/>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9CF7318-C071-6472-3A82-81262DD84DB0}"/>
              </a:ext>
            </a:extLst>
          </p:cNvPr>
          <p:cNvSpPr/>
          <p:nvPr/>
        </p:nvSpPr>
        <p:spPr>
          <a:xfrm>
            <a:off x="10172025" y="3422394"/>
            <a:ext cx="321908" cy="444043"/>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9FBCF58-FEFE-3425-3547-7E1D19B59C96}"/>
              </a:ext>
            </a:extLst>
          </p:cNvPr>
          <p:cNvSpPr/>
          <p:nvPr/>
        </p:nvSpPr>
        <p:spPr>
          <a:xfrm>
            <a:off x="8321253" y="3441247"/>
            <a:ext cx="373379" cy="431107"/>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B2549CDD-EFE7-EC22-04F9-A4CE9EF18FC6}"/>
                  </a:ext>
                </a:extLst>
              </p:cNvPr>
              <p:cNvSpPr/>
              <p:nvPr/>
            </p:nvSpPr>
            <p:spPr>
              <a:xfrm>
                <a:off x="6080256" y="3074599"/>
                <a:ext cx="5228753" cy="78592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𝐹𝑂𝑀</m:t>
                      </m:r>
                      <m:r>
                        <a:rPr lang="en-US" sz="1400" i="0">
                          <a:latin typeface="Cambria Math" panose="02040503050406030204" pitchFamily="18" charset="0"/>
                        </a:rPr>
                        <m:t>=</m:t>
                      </m:r>
                      <m:r>
                        <m:rPr>
                          <m:nor/>
                        </m:rPr>
                        <a:rPr lang="en-US" sz="1400" i="1">
                          <a:latin typeface="Cambria Math" panose="02040503050406030204" pitchFamily="18" charset="0"/>
                        </a:rPr>
                        <m:t>10</m:t>
                      </m:r>
                      <m:r>
                        <a:rPr lang="en-US" sz="1400" i="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𝑙𝑜𝑔</m:t>
                          </m:r>
                        </m:e>
                        <m:sub>
                          <m:r>
                            <m:rPr>
                              <m:nor/>
                            </m:rPr>
                            <a:rPr lang="en-US" sz="1400" i="1">
                              <a:latin typeface="Cambria Math" panose="02040503050406030204" pitchFamily="18" charset="0"/>
                            </a:rPr>
                            <m:t>10</m:t>
                          </m:r>
                        </m:sub>
                      </m:sSub>
                      <m:d>
                        <m:dPr>
                          <m:ctrlPr>
                            <a:rPr lang="en-US" sz="1400" i="1">
                              <a:latin typeface="Cambria Math" panose="02040503050406030204" pitchFamily="18" charset="0"/>
                            </a:rPr>
                          </m:ctrlPr>
                        </m:dPr>
                        <m:e>
                          <m:f>
                            <m:fPr>
                              <m:ctrlPr>
                                <a:rPr lang="en-US" sz="1400" i="1">
                                  <a:latin typeface="Cambria Math" panose="02040503050406030204" pitchFamily="18" charset="0"/>
                                </a:rPr>
                              </m:ctrlPr>
                            </m:fPr>
                            <m:num>
                              <m:sSubSup>
                                <m:sSubSupPr>
                                  <m:ctrlPr>
                                    <a:rPr lang="en-US" sz="1400" i="1">
                                      <a:latin typeface="Cambria Math" panose="02040503050406030204" pitchFamily="18" charset="0"/>
                                    </a:rPr>
                                  </m:ctrlPr>
                                </m:sSubSupPr>
                                <m:e>
                                  <m:r>
                                    <a:rPr lang="en-US" sz="1400" i="1">
                                      <a:latin typeface="Cambria Math" panose="02040503050406030204" pitchFamily="18" charset="0"/>
                                    </a:rPr>
                                    <m:t>𝐴</m:t>
                                  </m:r>
                                </m:e>
                                <m:sub>
                                  <m:r>
                                    <a:rPr lang="en-US" sz="1400" i="1">
                                      <a:latin typeface="Cambria Math" panose="02040503050406030204" pitchFamily="18" charset="0"/>
                                    </a:rPr>
                                    <m:t>𝑠</m:t>
                                  </m:r>
                                </m:sub>
                                <m:sup>
                                  <m:r>
                                    <m:rPr>
                                      <m:nor/>
                                    </m:rPr>
                                    <a:rPr lang="en-US" sz="1400" i="1">
                                      <a:latin typeface="Cambria Math" panose="02040503050406030204" pitchFamily="18" charset="0"/>
                                    </a:rPr>
                                    <m:t>2</m:t>
                                  </m:r>
                                </m:sup>
                              </m:sSubSup>
                            </m:num>
                            <m:den>
                              <m:sSubSup>
                                <m:sSubSupPr>
                                  <m:ctrlPr>
                                    <a:rPr lang="en-US" sz="1400" i="1">
                                      <a:latin typeface="Cambria Math" panose="02040503050406030204" pitchFamily="18" charset="0"/>
                                    </a:rPr>
                                  </m:ctrlPr>
                                </m:sSubSupPr>
                                <m:e>
                                  <m:r>
                                    <a:rPr lang="en-US" sz="1400" i="1">
                                      <a:latin typeface="Cambria Math" panose="02040503050406030204" pitchFamily="18" charset="0"/>
                                    </a:rPr>
                                    <m:t>𝜎</m:t>
                                  </m:r>
                                </m:e>
                                <m:sub>
                                  <m:r>
                                    <a:rPr lang="en-US" sz="1400" i="1">
                                      <a:latin typeface="Cambria Math" panose="02040503050406030204" pitchFamily="18" charset="0"/>
                                    </a:rPr>
                                    <m:t>𝑇𝑋</m:t>
                                  </m:r>
                                </m:sub>
                                <m:sup>
                                  <m:r>
                                    <m:rPr>
                                      <m:nor/>
                                    </m:rPr>
                                    <a:rPr lang="en-US" sz="1400" i="1">
                                      <a:latin typeface="Cambria Math" panose="02040503050406030204" pitchFamily="18" charset="0"/>
                                    </a:rPr>
                                    <m:t>2</m:t>
                                  </m:r>
                                </m:sup>
                              </m:sSubSup>
                              <m:r>
                                <a:rPr lang="en-US" sz="1400" i="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𝜎</m:t>
                                  </m:r>
                                </m:e>
                                <m:sub>
                                  <m:r>
                                    <a:rPr lang="en-US" sz="1400" i="1">
                                      <a:latin typeface="Cambria Math" panose="02040503050406030204" pitchFamily="18" charset="0"/>
                                    </a:rPr>
                                    <m:t>𝐼𝑆𝐼</m:t>
                                  </m:r>
                                </m:sub>
                                <m:sup>
                                  <m:r>
                                    <m:rPr>
                                      <m:nor/>
                                    </m:rPr>
                                    <a:rPr lang="en-US" sz="1400" i="1">
                                      <a:latin typeface="Cambria Math" panose="02040503050406030204" pitchFamily="18" charset="0"/>
                                    </a:rPr>
                                    <m:t>2</m:t>
                                  </m:r>
                                </m:sup>
                              </m:sSubSup>
                              <m:r>
                                <a:rPr lang="en-US" sz="1400" i="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𝜎</m:t>
                                  </m:r>
                                </m:e>
                                <m:sub>
                                  <m:r>
                                    <a:rPr lang="en-US" sz="1400" i="1">
                                      <a:latin typeface="Cambria Math" panose="02040503050406030204" pitchFamily="18" charset="0"/>
                                    </a:rPr>
                                    <m:t>𝐽</m:t>
                                  </m:r>
                                </m:sub>
                                <m:sup>
                                  <m:r>
                                    <m:rPr>
                                      <m:nor/>
                                    </m:rPr>
                                    <a:rPr lang="en-US" sz="1400" i="1">
                                      <a:latin typeface="Cambria Math" panose="02040503050406030204" pitchFamily="18" charset="0"/>
                                    </a:rPr>
                                    <m:t>2</m:t>
                                  </m:r>
                                </m:sup>
                              </m:sSubSup>
                              <m:r>
                                <a:rPr lang="en-US" sz="1400" i="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𝜎</m:t>
                                  </m:r>
                                </m:e>
                                <m:sub>
                                  <m:r>
                                    <a:rPr lang="en-US" sz="1400" i="1">
                                      <a:latin typeface="Cambria Math" panose="02040503050406030204" pitchFamily="18" charset="0"/>
                                    </a:rPr>
                                    <m:t>𝑋𝑇</m:t>
                                  </m:r>
                                </m:sub>
                                <m:sup>
                                  <m:r>
                                    <m:rPr>
                                      <m:nor/>
                                    </m:rPr>
                                    <a:rPr lang="en-US" sz="1400" i="1">
                                      <a:latin typeface="Cambria Math" panose="02040503050406030204" pitchFamily="18" charset="0"/>
                                    </a:rPr>
                                    <m:t>2</m:t>
                                  </m:r>
                                </m:sup>
                              </m:sSubSup>
                              <m:r>
                                <a:rPr lang="en-US" sz="1400" i="0">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𝜎</m:t>
                                  </m:r>
                                </m:e>
                                <m:sub>
                                  <m:r>
                                    <a:rPr lang="en-US" sz="1400" i="1">
                                      <a:latin typeface="Cambria Math" panose="02040503050406030204" pitchFamily="18" charset="0"/>
                                    </a:rPr>
                                    <m:t>𝑁</m:t>
                                  </m:r>
                                </m:sub>
                                <m:sup>
                                  <m:r>
                                    <m:rPr>
                                      <m:nor/>
                                    </m:rPr>
                                    <a:rPr lang="en-US" sz="1400" i="1">
                                      <a:latin typeface="Cambria Math" panose="02040503050406030204" pitchFamily="18" charset="0"/>
                                    </a:rPr>
                                    <m:t>2</m:t>
                                  </m:r>
                                </m:sup>
                              </m:sSubSup>
                            </m:den>
                          </m:f>
                        </m:e>
                      </m:d>
                    </m:oMath>
                  </m:oMathPara>
                </a14:m>
                <a:endParaRPr lang="en-US" sz="1400" dirty="0"/>
              </a:p>
            </p:txBody>
          </p:sp>
        </mc:Choice>
        <mc:Fallback>
          <p:sp>
            <p:nvSpPr>
              <p:cNvPr id="11" name="Rectangle 10">
                <a:extLst>
                  <a:ext uri="{FF2B5EF4-FFF2-40B4-BE49-F238E27FC236}">
                    <a16:creationId xmlns:a16="http://schemas.microsoft.com/office/drawing/2014/main" id="{B2549CDD-EFE7-EC22-04F9-A4CE9EF18FC6}"/>
                  </a:ext>
                </a:extLst>
              </p:cNvPr>
              <p:cNvSpPr>
                <a:spLocks noRot="1" noChangeAspect="1" noMove="1" noResize="1" noEditPoints="1" noAdjustHandles="1" noChangeArrowheads="1" noChangeShapeType="1" noTextEdit="1"/>
              </p:cNvSpPr>
              <p:nvPr/>
            </p:nvSpPr>
            <p:spPr>
              <a:xfrm>
                <a:off x="6080256" y="3074599"/>
                <a:ext cx="5228753" cy="785921"/>
              </a:xfrm>
              <a:prstGeom prst="rect">
                <a:avLst/>
              </a:prstGeom>
              <a:blipFill>
                <a:blip r:embed="rId2"/>
                <a:stretch>
                  <a:fillRect/>
                </a:stretch>
              </a:blipFill>
            </p:spPr>
            <p:txBody>
              <a:bodyPr/>
              <a:lstStyle/>
              <a:p>
                <a:r>
                  <a:rPr lang="en-CA">
                    <a:noFill/>
                  </a:rPr>
                  <a:t> </a:t>
                </a:r>
              </a:p>
            </p:txBody>
          </p:sp>
        </mc:Fallback>
      </mc:AlternateContent>
      <p:sp>
        <p:nvSpPr>
          <p:cNvPr id="12" name="Flowchart: Process 11">
            <a:extLst>
              <a:ext uri="{FF2B5EF4-FFF2-40B4-BE49-F238E27FC236}">
                <a16:creationId xmlns:a16="http://schemas.microsoft.com/office/drawing/2014/main" id="{86067129-2C7E-D1DA-55C7-449B5DB3169D}"/>
              </a:ext>
            </a:extLst>
          </p:cNvPr>
          <p:cNvSpPr/>
          <p:nvPr/>
        </p:nvSpPr>
        <p:spPr>
          <a:xfrm>
            <a:off x="7334420" y="5052709"/>
            <a:ext cx="2347043" cy="661189"/>
          </a:xfrm>
          <a:prstGeom prst="flowChartProcess">
            <a:avLst/>
          </a:prstGeom>
          <a:solidFill>
            <a:schemeClr val="bg1"/>
          </a:solidFill>
          <a:ln w="12700">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30F99F2-BBCF-F5A7-9EA7-3A64A81F8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318" y="1880461"/>
            <a:ext cx="12593227" cy="1843673"/>
          </a:xfrm>
          <a:prstGeom prst="rect">
            <a:avLst/>
          </a:prstGeom>
        </p:spPr>
      </p:pic>
      <p:sp>
        <p:nvSpPr>
          <p:cNvPr id="14" name="TextBox 13">
            <a:extLst>
              <a:ext uri="{FF2B5EF4-FFF2-40B4-BE49-F238E27FC236}">
                <a16:creationId xmlns:a16="http://schemas.microsoft.com/office/drawing/2014/main" id="{240F2A5F-7D45-3184-66FE-3A38BE453992}"/>
              </a:ext>
            </a:extLst>
          </p:cNvPr>
          <p:cNvSpPr txBox="1"/>
          <p:nvPr/>
        </p:nvSpPr>
        <p:spPr>
          <a:xfrm>
            <a:off x="5998129" y="4003683"/>
            <a:ext cx="2370065" cy="338554"/>
          </a:xfrm>
          <a:prstGeom prst="rect">
            <a:avLst/>
          </a:prstGeom>
          <a:noFill/>
        </p:spPr>
        <p:txBody>
          <a:bodyPr wrap="square" rtlCol="0">
            <a:spAutoFit/>
          </a:bodyPr>
          <a:lstStyle/>
          <a:p>
            <a:pPr algn="r"/>
            <a:r>
              <a:rPr lang="en-US" sz="1600" dirty="0">
                <a:solidFill>
                  <a:schemeClr val="accent2">
                    <a:lumMod val="50000"/>
                  </a:schemeClr>
                </a:solidFill>
                <a:latin typeface="Helvetica" panose="020B0604020202020204" pitchFamily="34" charset="0"/>
                <a:ea typeface="Ebrima" panose="02000000000000000000" pitchFamily="2" charset="0"/>
                <a:cs typeface="Helvetica" panose="020B0604020202020204" pitchFamily="34" charset="0"/>
              </a:rPr>
              <a:t>From transmitter model</a:t>
            </a:r>
          </a:p>
        </p:txBody>
      </p:sp>
      <p:cxnSp>
        <p:nvCxnSpPr>
          <p:cNvPr id="15" name="Straight Arrow Connector 14">
            <a:extLst>
              <a:ext uri="{FF2B5EF4-FFF2-40B4-BE49-F238E27FC236}">
                <a16:creationId xmlns:a16="http://schemas.microsoft.com/office/drawing/2014/main" id="{F7CE2049-AAF2-6247-9436-0CBD71A71078}"/>
              </a:ext>
            </a:extLst>
          </p:cNvPr>
          <p:cNvCxnSpPr>
            <a:cxnSpLocks/>
          </p:cNvCxnSpPr>
          <p:nvPr/>
        </p:nvCxnSpPr>
        <p:spPr>
          <a:xfrm flipV="1">
            <a:off x="8346721" y="3873879"/>
            <a:ext cx="161221" cy="297628"/>
          </a:xfrm>
          <a:prstGeom prst="straightConnector1">
            <a:avLst/>
          </a:prstGeom>
          <a:ln>
            <a:solidFill>
              <a:schemeClr val="accent2">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6" name="Rectangle 15">
                <a:extLst>
                  <a:ext uri="{FF2B5EF4-FFF2-40B4-BE49-F238E27FC236}">
                    <a16:creationId xmlns:a16="http://schemas.microsoft.com/office/drawing/2014/main" id="{AB0D31E8-CB17-3125-B898-742F7646106D}"/>
                  </a:ext>
                </a:extLst>
              </p:cNvPr>
              <p:cNvSpPr/>
              <p:nvPr/>
            </p:nvSpPr>
            <p:spPr>
              <a:xfrm>
                <a:off x="633857" y="4004613"/>
                <a:ext cx="471224"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m:rPr>
                              <m:sty m:val="p"/>
                            </m:rPr>
                            <a:rPr lang="en-US" sz="1400">
                              <a:latin typeface="Cambria Math" panose="02040503050406030204" pitchFamily="18" charset="0"/>
                            </a:rPr>
                            <m:t>A</m:t>
                          </m:r>
                        </m:e>
                        <m:sub>
                          <m:r>
                            <m:rPr>
                              <m:sty m:val="p"/>
                            </m:rPr>
                            <a:rPr lang="en-US" sz="1400" i="0">
                              <a:latin typeface="Cambria Math" panose="02040503050406030204" pitchFamily="18" charset="0"/>
                            </a:rPr>
                            <m:t>s</m:t>
                          </m:r>
                        </m:sub>
                      </m:sSub>
                    </m:oMath>
                  </m:oMathPara>
                </a14:m>
                <a:endParaRPr lang="en-US" sz="1400" dirty="0"/>
              </a:p>
            </p:txBody>
          </p:sp>
        </mc:Choice>
        <mc:Fallback>
          <p:sp>
            <p:nvSpPr>
              <p:cNvPr id="16" name="Rectangle 15">
                <a:extLst>
                  <a:ext uri="{FF2B5EF4-FFF2-40B4-BE49-F238E27FC236}">
                    <a16:creationId xmlns:a16="http://schemas.microsoft.com/office/drawing/2014/main" id="{AB0D31E8-CB17-3125-B898-742F7646106D}"/>
                  </a:ext>
                </a:extLst>
              </p:cNvPr>
              <p:cNvSpPr>
                <a:spLocks noRot="1" noChangeAspect="1" noMove="1" noResize="1" noEditPoints="1" noAdjustHandles="1" noChangeArrowheads="1" noChangeShapeType="1" noTextEdit="1"/>
              </p:cNvSpPr>
              <p:nvPr/>
            </p:nvSpPr>
            <p:spPr>
              <a:xfrm>
                <a:off x="633857" y="4004613"/>
                <a:ext cx="471224" cy="307777"/>
              </a:xfrm>
              <a:prstGeom prst="rect">
                <a:avLst/>
              </a:prstGeom>
              <a:blipFill>
                <a:blip r:embed="rId4"/>
                <a:stretch>
                  <a:fillRect/>
                </a:stretch>
              </a:blipFill>
            </p:spPr>
            <p:txBody>
              <a:bodyPr/>
              <a:lstStyle/>
              <a:p>
                <a:r>
                  <a:rPr lang="en-CA">
                    <a:noFill/>
                  </a:rPr>
                  <a:t> </a:t>
                </a:r>
              </a:p>
            </p:txBody>
          </p:sp>
        </mc:Fallback>
      </mc:AlternateContent>
      <p:sp>
        <p:nvSpPr>
          <p:cNvPr id="17" name="TextBox 16">
            <a:extLst>
              <a:ext uri="{FF2B5EF4-FFF2-40B4-BE49-F238E27FC236}">
                <a16:creationId xmlns:a16="http://schemas.microsoft.com/office/drawing/2014/main" id="{9E06BDD7-559C-D830-7D2A-CAD2B499E984}"/>
              </a:ext>
            </a:extLst>
          </p:cNvPr>
          <p:cNvSpPr txBox="1"/>
          <p:nvPr/>
        </p:nvSpPr>
        <p:spPr>
          <a:xfrm>
            <a:off x="1081800" y="4020002"/>
            <a:ext cx="4035234" cy="307777"/>
          </a:xfrm>
          <a:prstGeom prst="rect">
            <a:avLst/>
          </a:prstGeom>
          <a:noFill/>
        </p:spPr>
        <p:txBody>
          <a:bodyPr wrap="square" rtlCol="0">
            <a:spAutoFit/>
          </a:bodyPr>
          <a:lstStyle/>
          <a:p>
            <a:r>
              <a:rPr lang="en-US" sz="1400" dirty="0">
                <a:latin typeface="Helvetica" panose="020B0604020202020204" pitchFamily="34" charset="0"/>
                <a:cs typeface="Helvetica" panose="020B0604020202020204" pitchFamily="34" charset="0"/>
              </a:rPr>
              <a:t>Single-bit response (SBR) amplitude</a:t>
            </a:r>
          </a:p>
        </p:txBody>
      </p:sp>
      <mc:AlternateContent xmlns:mc="http://schemas.openxmlformats.org/markup-compatibility/2006">
        <mc:Choice xmlns:a14="http://schemas.microsoft.com/office/drawing/2010/main" Requires="a14">
          <p:sp>
            <p:nvSpPr>
              <p:cNvPr id="18" name="Rectangle 17">
                <a:extLst>
                  <a:ext uri="{FF2B5EF4-FFF2-40B4-BE49-F238E27FC236}">
                    <a16:creationId xmlns:a16="http://schemas.microsoft.com/office/drawing/2014/main" id="{F1D5B95B-FA84-BE93-26DE-FDDFABE5565F}"/>
                  </a:ext>
                </a:extLst>
              </p:cNvPr>
              <p:cNvSpPr/>
              <p:nvPr/>
            </p:nvSpPr>
            <p:spPr>
              <a:xfrm>
                <a:off x="587529" y="4299907"/>
                <a:ext cx="577187"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m:rPr>
                              <m:sty m:val="p"/>
                            </m:rPr>
                            <a:rPr lang="en-US" sz="1400">
                              <a:latin typeface="Cambria Math" panose="02040503050406030204" pitchFamily="18" charset="0"/>
                            </a:rPr>
                            <m:t>σ</m:t>
                          </m:r>
                        </m:e>
                        <m:sub>
                          <m:r>
                            <m:rPr>
                              <m:sty m:val="p"/>
                            </m:rPr>
                            <a:rPr lang="en-US" sz="1400" i="0">
                              <a:latin typeface="Cambria Math" panose="02040503050406030204" pitchFamily="18" charset="0"/>
                            </a:rPr>
                            <m:t>ISI</m:t>
                          </m:r>
                        </m:sub>
                      </m:sSub>
                    </m:oMath>
                  </m:oMathPara>
                </a14:m>
                <a:endParaRPr lang="en-US" sz="1400" dirty="0"/>
              </a:p>
            </p:txBody>
          </p:sp>
        </mc:Choice>
        <mc:Fallback>
          <p:sp>
            <p:nvSpPr>
              <p:cNvPr id="18" name="Rectangle 17">
                <a:extLst>
                  <a:ext uri="{FF2B5EF4-FFF2-40B4-BE49-F238E27FC236}">
                    <a16:creationId xmlns:a16="http://schemas.microsoft.com/office/drawing/2014/main" id="{F1D5B95B-FA84-BE93-26DE-FDDFABE5565F}"/>
                  </a:ext>
                </a:extLst>
              </p:cNvPr>
              <p:cNvSpPr>
                <a:spLocks noRot="1" noChangeAspect="1" noMove="1" noResize="1" noEditPoints="1" noAdjustHandles="1" noChangeArrowheads="1" noChangeShapeType="1" noTextEdit="1"/>
              </p:cNvSpPr>
              <p:nvPr/>
            </p:nvSpPr>
            <p:spPr>
              <a:xfrm>
                <a:off x="587529" y="4299907"/>
                <a:ext cx="577187" cy="307777"/>
              </a:xfrm>
              <a:prstGeom prst="rect">
                <a:avLst/>
              </a:prstGeom>
              <a:blipFill>
                <a:blip r:embed="rId5"/>
                <a:stretch>
                  <a:fillRect/>
                </a:stretch>
              </a:blipFill>
            </p:spPr>
            <p:txBody>
              <a:bodyPr/>
              <a:lstStyle/>
              <a:p>
                <a:r>
                  <a:rPr lang="en-CA">
                    <a:noFill/>
                  </a:rPr>
                  <a:t> </a:t>
                </a:r>
              </a:p>
            </p:txBody>
          </p:sp>
        </mc:Fallback>
      </mc:AlternateContent>
      <p:sp>
        <p:nvSpPr>
          <p:cNvPr id="19" name="TextBox 18">
            <a:extLst>
              <a:ext uri="{FF2B5EF4-FFF2-40B4-BE49-F238E27FC236}">
                <a16:creationId xmlns:a16="http://schemas.microsoft.com/office/drawing/2014/main" id="{7B2373C3-DC5C-EB9D-FA8F-8517894A966B}"/>
              </a:ext>
            </a:extLst>
          </p:cNvPr>
          <p:cNvSpPr txBox="1"/>
          <p:nvPr/>
        </p:nvSpPr>
        <p:spPr>
          <a:xfrm>
            <a:off x="1081799" y="4315296"/>
            <a:ext cx="6101363" cy="307777"/>
          </a:xfrm>
          <a:prstGeom prst="rect">
            <a:avLst/>
          </a:prstGeom>
          <a:noFill/>
        </p:spPr>
        <p:txBody>
          <a:bodyPr wrap="square" rtlCol="0">
            <a:spAutoFit/>
          </a:bodyPr>
          <a:lstStyle/>
          <a:p>
            <a:r>
              <a:rPr lang="en-US" sz="1400" dirty="0">
                <a:latin typeface="Helvetica" panose="020B0604020202020204" pitchFamily="34" charset="0"/>
                <a:cs typeface="Helvetica" panose="020B0604020202020204" pitchFamily="34" charset="0"/>
              </a:rPr>
              <a:t>Variance of amplitude due to inter-symbol interference</a:t>
            </a:r>
          </a:p>
        </p:txBody>
      </p:sp>
      <mc:AlternateContent xmlns:mc="http://schemas.openxmlformats.org/markup-compatibility/2006">
        <mc:Choice xmlns:a14="http://schemas.microsoft.com/office/drawing/2010/main" Requires="a14">
          <p:sp>
            <p:nvSpPr>
              <p:cNvPr id="20" name="Rectangle 19">
                <a:extLst>
                  <a:ext uri="{FF2B5EF4-FFF2-40B4-BE49-F238E27FC236}">
                    <a16:creationId xmlns:a16="http://schemas.microsoft.com/office/drawing/2014/main" id="{F080E36E-3310-1FF7-1DF3-8D9F8409BB09}"/>
                  </a:ext>
                </a:extLst>
              </p:cNvPr>
              <p:cNvSpPr/>
              <p:nvPr/>
            </p:nvSpPr>
            <p:spPr>
              <a:xfrm>
                <a:off x="649245" y="4595201"/>
                <a:ext cx="436025" cy="32451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m:rPr>
                              <m:sty m:val="p"/>
                            </m:rPr>
                            <a:rPr lang="en-US" sz="1400">
                              <a:latin typeface="Cambria Math" panose="02040503050406030204" pitchFamily="18" charset="0"/>
                            </a:rPr>
                            <m:t>σ</m:t>
                          </m:r>
                        </m:e>
                        <m:sub>
                          <m:r>
                            <m:rPr>
                              <m:sty m:val="p"/>
                            </m:rPr>
                            <a:rPr lang="en-US" sz="1400" i="0">
                              <a:latin typeface="Cambria Math" panose="02040503050406030204" pitchFamily="18" charset="0"/>
                            </a:rPr>
                            <m:t>J</m:t>
                          </m:r>
                        </m:sub>
                      </m:sSub>
                    </m:oMath>
                  </m:oMathPara>
                </a14:m>
                <a:endParaRPr lang="en-US" sz="1400" dirty="0"/>
              </a:p>
            </p:txBody>
          </p:sp>
        </mc:Choice>
        <mc:Fallback>
          <p:sp>
            <p:nvSpPr>
              <p:cNvPr id="20" name="Rectangle 19">
                <a:extLst>
                  <a:ext uri="{FF2B5EF4-FFF2-40B4-BE49-F238E27FC236}">
                    <a16:creationId xmlns:a16="http://schemas.microsoft.com/office/drawing/2014/main" id="{F080E36E-3310-1FF7-1DF3-8D9F8409BB09}"/>
                  </a:ext>
                </a:extLst>
              </p:cNvPr>
              <p:cNvSpPr>
                <a:spLocks noRot="1" noChangeAspect="1" noMove="1" noResize="1" noEditPoints="1" noAdjustHandles="1" noChangeArrowheads="1" noChangeShapeType="1" noTextEdit="1"/>
              </p:cNvSpPr>
              <p:nvPr/>
            </p:nvSpPr>
            <p:spPr>
              <a:xfrm>
                <a:off x="649245" y="4595201"/>
                <a:ext cx="436025" cy="324512"/>
              </a:xfrm>
              <a:prstGeom prst="rect">
                <a:avLst/>
              </a:prstGeom>
              <a:blipFill>
                <a:blip r:embed="rId6"/>
                <a:stretch>
                  <a:fillRect b="-5660"/>
                </a:stretch>
              </a:blipFill>
            </p:spPr>
            <p:txBody>
              <a:bodyPr/>
              <a:lstStyle/>
              <a:p>
                <a:r>
                  <a:rPr lang="en-CA">
                    <a:noFill/>
                  </a:rPr>
                  <a:t> </a:t>
                </a:r>
              </a:p>
            </p:txBody>
          </p:sp>
        </mc:Fallback>
      </mc:AlternateContent>
      <p:sp>
        <p:nvSpPr>
          <p:cNvPr id="21" name="TextBox 20">
            <a:extLst>
              <a:ext uri="{FF2B5EF4-FFF2-40B4-BE49-F238E27FC236}">
                <a16:creationId xmlns:a16="http://schemas.microsoft.com/office/drawing/2014/main" id="{9F12FDB1-0A55-A905-2E6A-412E3DBB8891}"/>
              </a:ext>
            </a:extLst>
          </p:cNvPr>
          <p:cNvSpPr txBox="1"/>
          <p:nvPr/>
        </p:nvSpPr>
        <p:spPr>
          <a:xfrm>
            <a:off x="1081799" y="4618958"/>
            <a:ext cx="6101363" cy="307777"/>
          </a:xfrm>
          <a:prstGeom prst="rect">
            <a:avLst/>
          </a:prstGeom>
          <a:noFill/>
        </p:spPr>
        <p:txBody>
          <a:bodyPr wrap="square" rtlCol="0">
            <a:spAutoFit/>
          </a:bodyPr>
          <a:lstStyle/>
          <a:p>
            <a:r>
              <a:rPr lang="en-US" sz="1400" dirty="0">
                <a:latin typeface="Helvetica" panose="020B0604020202020204" pitchFamily="34" charset="0"/>
                <a:cs typeface="Helvetica" panose="020B0604020202020204" pitchFamily="34" charset="0"/>
              </a:rPr>
              <a:t>Variance of amplitude error due to timing jitter</a:t>
            </a:r>
          </a:p>
        </p:txBody>
      </p:sp>
      <mc:AlternateContent xmlns:mc="http://schemas.openxmlformats.org/markup-compatibility/2006">
        <mc:Choice xmlns:a14="http://schemas.microsoft.com/office/drawing/2010/main" Requires="a14">
          <p:sp>
            <p:nvSpPr>
              <p:cNvPr id="35" name="Rectangle 34">
                <a:extLst>
                  <a:ext uri="{FF2B5EF4-FFF2-40B4-BE49-F238E27FC236}">
                    <a16:creationId xmlns:a16="http://schemas.microsoft.com/office/drawing/2014/main" id="{2D2BABA9-B5DE-9523-511C-7E3EC11D135B}"/>
                  </a:ext>
                </a:extLst>
              </p:cNvPr>
              <p:cNvSpPr/>
              <p:nvPr/>
            </p:nvSpPr>
            <p:spPr>
              <a:xfrm>
                <a:off x="587529" y="4907230"/>
                <a:ext cx="577187"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m:rPr>
                              <m:sty m:val="p"/>
                            </m:rPr>
                            <a:rPr lang="en-US" sz="1400">
                              <a:latin typeface="Cambria Math" panose="02040503050406030204" pitchFamily="18" charset="0"/>
                            </a:rPr>
                            <m:t>σ</m:t>
                          </m:r>
                        </m:e>
                        <m:sub>
                          <m:r>
                            <m:rPr>
                              <m:sty m:val="p"/>
                            </m:rPr>
                            <a:rPr lang="en-US" sz="1400" i="0">
                              <a:latin typeface="Cambria Math" panose="02040503050406030204" pitchFamily="18" charset="0"/>
                            </a:rPr>
                            <m:t>XT</m:t>
                          </m:r>
                        </m:sub>
                      </m:sSub>
                    </m:oMath>
                  </m:oMathPara>
                </a14:m>
                <a:endParaRPr lang="en-US" sz="1400" dirty="0"/>
              </a:p>
            </p:txBody>
          </p:sp>
        </mc:Choice>
        <mc:Fallback>
          <p:sp>
            <p:nvSpPr>
              <p:cNvPr id="35" name="Rectangle 34">
                <a:extLst>
                  <a:ext uri="{FF2B5EF4-FFF2-40B4-BE49-F238E27FC236}">
                    <a16:creationId xmlns:a16="http://schemas.microsoft.com/office/drawing/2014/main" id="{2D2BABA9-B5DE-9523-511C-7E3EC11D135B}"/>
                  </a:ext>
                </a:extLst>
              </p:cNvPr>
              <p:cNvSpPr>
                <a:spLocks noRot="1" noChangeAspect="1" noMove="1" noResize="1" noEditPoints="1" noAdjustHandles="1" noChangeArrowheads="1" noChangeShapeType="1" noTextEdit="1"/>
              </p:cNvSpPr>
              <p:nvPr/>
            </p:nvSpPr>
            <p:spPr>
              <a:xfrm>
                <a:off x="587529" y="4907230"/>
                <a:ext cx="577187" cy="307777"/>
              </a:xfrm>
              <a:prstGeom prst="rect">
                <a:avLst/>
              </a:prstGeom>
              <a:blipFill>
                <a:blip r:embed="rId7"/>
                <a:stretch>
                  <a:fillRect/>
                </a:stretch>
              </a:blipFill>
            </p:spPr>
            <p:txBody>
              <a:bodyPr/>
              <a:lstStyle/>
              <a:p>
                <a:r>
                  <a:rPr lang="en-CA">
                    <a:noFill/>
                  </a:rPr>
                  <a:t> </a:t>
                </a:r>
              </a:p>
            </p:txBody>
          </p:sp>
        </mc:Fallback>
      </mc:AlternateContent>
      <p:sp>
        <p:nvSpPr>
          <p:cNvPr id="36" name="TextBox 35">
            <a:extLst>
              <a:ext uri="{FF2B5EF4-FFF2-40B4-BE49-F238E27FC236}">
                <a16:creationId xmlns:a16="http://schemas.microsoft.com/office/drawing/2014/main" id="{C48B961C-F768-B01C-A5FC-6646F329E130}"/>
              </a:ext>
            </a:extLst>
          </p:cNvPr>
          <p:cNvSpPr txBox="1"/>
          <p:nvPr/>
        </p:nvSpPr>
        <p:spPr>
          <a:xfrm>
            <a:off x="1081800" y="4922619"/>
            <a:ext cx="6292992" cy="307777"/>
          </a:xfrm>
          <a:prstGeom prst="rect">
            <a:avLst/>
          </a:prstGeom>
          <a:noFill/>
        </p:spPr>
        <p:txBody>
          <a:bodyPr wrap="square" rtlCol="0">
            <a:spAutoFit/>
          </a:bodyPr>
          <a:lstStyle/>
          <a:p>
            <a:r>
              <a:rPr lang="en-US" sz="1400" dirty="0">
                <a:latin typeface="Helvetica" panose="020B0604020202020204" pitchFamily="34" charset="0"/>
                <a:cs typeface="Helvetica" panose="020B0604020202020204" pitchFamily="34" charset="0"/>
              </a:rPr>
              <a:t>Worst-case amplitude variance due to all cross-talk paths</a:t>
            </a:r>
          </a:p>
        </p:txBody>
      </p:sp>
      <mc:AlternateContent xmlns:mc="http://schemas.openxmlformats.org/markup-compatibility/2006">
        <mc:Choice xmlns:a14="http://schemas.microsoft.com/office/drawing/2010/main" Requires="a14">
          <p:sp>
            <p:nvSpPr>
              <p:cNvPr id="37" name="Rectangle 36">
                <a:extLst>
                  <a:ext uri="{FF2B5EF4-FFF2-40B4-BE49-F238E27FC236}">
                    <a16:creationId xmlns:a16="http://schemas.microsoft.com/office/drawing/2014/main" id="{615BB52F-DCAC-3D59-2622-7C9D5F128E44}"/>
                  </a:ext>
                </a:extLst>
              </p:cNvPr>
              <p:cNvSpPr/>
              <p:nvPr/>
            </p:nvSpPr>
            <p:spPr>
              <a:xfrm>
                <a:off x="622797" y="5202524"/>
                <a:ext cx="496522" cy="3077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m:rPr>
                              <m:sty m:val="p"/>
                            </m:rPr>
                            <a:rPr lang="en-US" sz="1400">
                              <a:latin typeface="Cambria Math" panose="02040503050406030204" pitchFamily="18" charset="0"/>
                            </a:rPr>
                            <m:t>σ</m:t>
                          </m:r>
                        </m:e>
                        <m:sub>
                          <m:r>
                            <m:rPr>
                              <m:sty m:val="p"/>
                            </m:rPr>
                            <a:rPr lang="en-US" sz="1400" i="0">
                              <a:latin typeface="Cambria Math" panose="02040503050406030204" pitchFamily="18" charset="0"/>
                            </a:rPr>
                            <m:t>N</m:t>
                          </m:r>
                        </m:sub>
                      </m:sSub>
                    </m:oMath>
                  </m:oMathPara>
                </a14:m>
                <a:endParaRPr lang="en-US" sz="1400" dirty="0"/>
              </a:p>
            </p:txBody>
          </p:sp>
        </mc:Choice>
        <mc:Fallback>
          <p:sp>
            <p:nvSpPr>
              <p:cNvPr id="37" name="Rectangle 36">
                <a:extLst>
                  <a:ext uri="{FF2B5EF4-FFF2-40B4-BE49-F238E27FC236}">
                    <a16:creationId xmlns:a16="http://schemas.microsoft.com/office/drawing/2014/main" id="{615BB52F-DCAC-3D59-2622-7C9D5F128E44}"/>
                  </a:ext>
                </a:extLst>
              </p:cNvPr>
              <p:cNvSpPr>
                <a:spLocks noRot="1" noChangeAspect="1" noMove="1" noResize="1" noEditPoints="1" noAdjustHandles="1" noChangeArrowheads="1" noChangeShapeType="1" noTextEdit="1"/>
              </p:cNvSpPr>
              <p:nvPr/>
            </p:nvSpPr>
            <p:spPr>
              <a:xfrm>
                <a:off x="622797" y="5202524"/>
                <a:ext cx="496522" cy="307777"/>
              </a:xfrm>
              <a:prstGeom prst="rect">
                <a:avLst/>
              </a:prstGeom>
              <a:blipFill>
                <a:blip r:embed="rId8"/>
                <a:stretch>
                  <a:fillRect/>
                </a:stretch>
              </a:blipFill>
            </p:spPr>
            <p:txBody>
              <a:bodyPr/>
              <a:lstStyle/>
              <a:p>
                <a:r>
                  <a:rPr lang="en-CA">
                    <a:noFill/>
                  </a:rPr>
                  <a:t> </a:t>
                </a:r>
              </a:p>
            </p:txBody>
          </p:sp>
        </mc:Fallback>
      </mc:AlternateContent>
      <p:sp>
        <p:nvSpPr>
          <p:cNvPr id="38" name="TextBox 37">
            <a:extLst>
              <a:ext uri="{FF2B5EF4-FFF2-40B4-BE49-F238E27FC236}">
                <a16:creationId xmlns:a16="http://schemas.microsoft.com/office/drawing/2014/main" id="{F76496D5-4FD0-224E-B6E6-DAFF0642B327}"/>
              </a:ext>
            </a:extLst>
          </p:cNvPr>
          <p:cNvSpPr txBox="1"/>
          <p:nvPr/>
        </p:nvSpPr>
        <p:spPr>
          <a:xfrm>
            <a:off x="1081800" y="5217913"/>
            <a:ext cx="6292992" cy="307777"/>
          </a:xfrm>
          <a:prstGeom prst="rect">
            <a:avLst/>
          </a:prstGeom>
          <a:noFill/>
        </p:spPr>
        <p:txBody>
          <a:bodyPr wrap="square" rtlCol="0">
            <a:spAutoFit/>
          </a:bodyPr>
          <a:lstStyle/>
          <a:p>
            <a:r>
              <a:rPr lang="en-US" sz="1400" dirty="0">
                <a:latin typeface="Helvetica" panose="020B0604020202020204" pitchFamily="34" charset="0"/>
                <a:cs typeface="Helvetica" panose="020B0604020202020204" pitchFamily="34" charset="0"/>
              </a:rPr>
              <a:t>Variance of noise at output of receiver CTLE</a:t>
            </a:r>
          </a:p>
        </p:txBody>
      </p:sp>
      <p:sp>
        <p:nvSpPr>
          <p:cNvPr id="39" name="TextBox 38">
            <a:extLst>
              <a:ext uri="{FF2B5EF4-FFF2-40B4-BE49-F238E27FC236}">
                <a16:creationId xmlns:a16="http://schemas.microsoft.com/office/drawing/2014/main" id="{8B854FAE-6931-7013-7354-906167523BC5}"/>
              </a:ext>
            </a:extLst>
          </p:cNvPr>
          <p:cNvSpPr txBox="1"/>
          <p:nvPr/>
        </p:nvSpPr>
        <p:spPr>
          <a:xfrm>
            <a:off x="5234504" y="2172503"/>
            <a:ext cx="3376421" cy="523220"/>
          </a:xfrm>
          <a:prstGeom prst="rect">
            <a:avLst/>
          </a:prstGeom>
          <a:noFill/>
        </p:spPr>
        <p:txBody>
          <a:bodyPr wrap="square" rtlCol="0">
            <a:spAutoFit/>
          </a:bodyPr>
          <a:lstStyle/>
          <a:p>
            <a:pPr algn="ctr"/>
            <a:r>
              <a:rPr lang="en-US" sz="1400" dirty="0">
                <a:latin typeface="Helvetica" panose="020B0604020202020204" pitchFamily="34" charset="0"/>
                <a:cs typeface="Helvetica" panose="020B0604020202020204" pitchFamily="34" charset="0"/>
              </a:rPr>
              <a:t>Computation core finds FFE, CTLE</a:t>
            </a:r>
          </a:p>
          <a:p>
            <a:pPr algn="ctr"/>
            <a:r>
              <a:rPr lang="en-US" sz="1400" dirty="0">
                <a:latin typeface="Helvetica" panose="020B0604020202020204" pitchFamily="34" charset="0"/>
                <a:cs typeface="Helvetica" panose="020B0604020202020204" pitchFamily="34" charset="0"/>
              </a:rPr>
              <a:t>settings that maximizes FOM</a:t>
            </a:r>
          </a:p>
        </p:txBody>
      </p:sp>
      <p:cxnSp>
        <p:nvCxnSpPr>
          <p:cNvPr id="40" name="Straight Arrow Connector 39">
            <a:extLst>
              <a:ext uri="{FF2B5EF4-FFF2-40B4-BE49-F238E27FC236}">
                <a16:creationId xmlns:a16="http://schemas.microsoft.com/office/drawing/2014/main" id="{3A9698FC-C1FF-D2DB-FFA8-D4FD38B6F37F}"/>
              </a:ext>
            </a:extLst>
          </p:cNvPr>
          <p:cNvCxnSpPr>
            <a:cxnSpLocks/>
          </p:cNvCxnSpPr>
          <p:nvPr/>
        </p:nvCxnSpPr>
        <p:spPr>
          <a:xfrm>
            <a:off x="6971115" y="2726674"/>
            <a:ext cx="0" cy="573868"/>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41" name="Rectangle 40">
                <a:extLst>
                  <a:ext uri="{FF2B5EF4-FFF2-40B4-BE49-F238E27FC236}">
                    <a16:creationId xmlns:a16="http://schemas.microsoft.com/office/drawing/2014/main" id="{E002E9C3-1358-ACE2-7C5C-44B1DC6693E0}"/>
                  </a:ext>
                </a:extLst>
              </p:cNvPr>
              <p:cNvSpPr/>
              <p:nvPr/>
            </p:nvSpPr>
            <p:spPr>
              <a:xfrm>
                <a:off x="597949" y="5497819"/>
                <a:ext cx="807517" cy="523220"/>
              </a:xfrm>
              <a:prstGeom prst="rect">
                <a:avLst/>
              </a:prstGeom>
            </p:spPr>
            <p:txBody>
              <a:bodyPr wrap="square">
                <a:spAutoFit/>
              </a:bodyPr>
              <a:lstStyle/>
              <a:p>
                <a:pPr/>
                <a14:m>
                  <m:oMath xmlns:m="http://schemas.openxmlformats.org/officeDocument/2006/math">
                    <m:sSub>
                      <m:sSubPr>
                        <m:ctrlPr>
                          <a:rPr lang="en-US" sz="1400" i="1" smtClean="0">
                            <a:latin typeface="Cambria Math" panose="02040503050406030204" pitchFamily="18" charset="0"/>
                          </a:rPr>
                        </m:ctrlPr>
                      </m:sSubPr>
                      <m:e>
                        <m:r>
                          <m:rPr>
                            <m:sty m:val="p"/>
                          </m:rPr>
                          <a:rPr lang="en-US" sz="1400" b="0" i="0" smtClean="0">
                            <a:latin typeface="Cambria Math" panose="02040503050406030204" pitchFamily="18" charset="0"/>
                          </a:rPr>
                          <m:t>A</m:t>
                        </m:r>
                      </m:e>
                      <m:sub>
                        <m:r>
                          <a:rPr lang="en-US" sz="1400" b="0" i="1" smtClean="0">
                            <a:latin typeface="Cambria Math" panose="02040503050406030204" pitchFamily="18" charset="0"/>
                          </a:rPr>
                          <m:t>𝑛𝑖</m:t>
                        </m:r>
                      </m:sub>
                    </m:sSub>
                  </m:oMath>
                </a14:m>
                <a:r>
                  <a:rPr lang="en-US" sz="1400" dirty="0"/>
                  <a:t> (Noise)</a:t>
                </a:r>
              </a:p>
            </p:txBody>
          </p:sp>
        </mc:Choice>
        <mc:Fallback>
          <p:sp>
            <p:nvSpPr>
              <p:cNvPr id="41" name="Rectangle 40">
                <a:extLst>
                  <a:ext uri="{FF2B5EF4-FFF2-40B4-BE49-F238E27FC236}">
                    <a16:creationId xmlns:a16="http://schemas.microsoft.com/office/drawing/2014/main" id="{E002E9C3-1358-ACE2-7C5C-44B1DC6693E0}"/>
                  </a:ext>
                </a:extLst>
              </p:cNvPr>
              <p:cNvSpPr>
                <a:spLocks noRot="1" noChangeAspect="1" noMove="1" noResize="1" noEditPoints="1" noAdjustHandles="1" noChangeArrowheads="1" noChangeShapeType="1" noTextEdit="1"/>
              </p:cNvSpPr>
              <p:nvPr/>
            </p:nvSpPr>
            <p:spPr>
              <a:xfrm>
                <a:off x="597949" y="5497819"/>
                <a:ext cx="807517" cy="523220"/>
              </a:xfrm>
              <a:prstGeom prst="rect">
                <a:avLst/>
              </a:prstGeom>
              <a:blipFill>
                <a:blip r:embed="rId9"/>
                <a:stretch>
                  <a:fillRect l="-2256" b="-10465"/>
                </a:stretch>
              </a:blipFill>
            </p:spPr>
            <p:txBody>
              <a:bodyPr/>
              <a:lstStyle/>
              <a:p>
                <a:r>
                  <a:rPr lang="en-CA">
                    <a:noFill/>
                  </a:rPr>
                  <a:t> </a:t>
                </a:r>
              </a:p>
            </p:txBody>
          </p:sp>
        </mc:Fallback>
      </mc:AlternateContent>
      <p:sp>
        <p:nvSpPr>
          <p:cNvPr id="42" name="TextBox 41">
            <a:extLst>
              <a:ext uri="{FF2B5EF4-FFF2-40B4-BE49-F238E27FC236}">
                <a16:creationId xmlns:a16="http://schemas.microsoft.com/office/drawing/2014/main" id="{ECEFA82F-7315-EF59-7D31-F1B519F5B4EE}"/>
              </a:ext>
            </a:extLst>
          </p:cNvPr>
          <p:cNvSpPr txBox="1"/>
          <p:nvPr/>
        </p:nvSpPr>
        <p:spPr>
          <a:xfrm>
            <a:off x="1081800" y="5513208"/>
            <a:ext cx="6292992" cy="307777"/>
          </a:xfrm>
          <a:prstGeom prst="rect">
            <a:avLst/>
          </a:prstGeom>
          <a:noFill/>
        </p:spPr>
        <p:txBody>
          <a:bodyPr wrap="square" rtlCol="0">
            <a:spAutoFit/>
          </a:bodyPr>
          <a:lstStyle/>
          <a:p>
            <a:r>
              <a:rPr lang="en-US" sz="1400" dirty="0">
                <a:latin typeface="Helvetica" panose="020B0604020202020204" pitchFamily="34" charset="0"/>
                <a:cs typeface="Helvetica" panose="020B0604020202020204" pitchFamily="34" charset="0"/>
              </a:rPr>
              <a:t>Peak-to-peak noise amplitude at sampling point for given BER</a:t>
            </a:r>
          </a:p>
        </p:txBody>
      </p:sp>
      <mc:AlternateContent xmlns:mc="http://schemas.openxmlformats.org/markup-compatibility/2006">
        <mc:Choice xmlns:a14="http://schemas.microsoft.com/office/drawing/2010/main" Requires="a14">
          <p:sp>
            <p:nvSpPr>
              <p:cNvPr id="43" name="Rectangle 42">
                <a:extLst>
                  <a:ext uri="{FF2B5EF4-FFF2-40B4-BE49-F238E27FC236}">
                    <a16:creationId xmlns:a16="http://schemas.microsoft.com/office/drawing/2014/main" id="{B4EF86F7-247D-9E5C-2A33-62DE63CA332E}"/>
                  </a:ext>
                </a:extLst>
              </p:cNvPr>
              <p:cNvSpPr/>
              <p:nvPr/>
            </p:nvSpPr>
            <p:spPr>
              <a:xfrm>
                <a:off x="7363640" y="5060522"/>
                <a:ext cx="2313176" cy="64556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𝐶𝑂𝑀</m:t>
                      </m:r>
                      <m:r>
                        <a:rPr lang="en-US" sz="1600" i="0">
                          <a:latin typeface="Cambria Math" panose="02040503050406030204" pitchFamily="18" charset="0"/>
                        </a:rPr>
                        <m:t>=20∙</m:t>
                      </m:r>
                      <m:sSub>
                        <m:sSubPr>
                          <m:ctrlPr>
                            <a:rPr lang="en-US" sz="1600" i="1">
                              <a:latin typeface="Cambria Math" panose="02040503050406030204" pitchFamily="18" charset="0"/>
                            </a:rPr>
                          </m:ctrlPr>
                        </m:sSubPr>
                        <m:e>
                          <m:r>
                            <a:rPr lang="en-US" sz="1600" i="1">
                              <a:latin typeface="Cambria Math" panose="02040503050406030204" pitchFamily="18" charset="0"/>
                            </a:rPr>
                            <m:t>𝑙𝑜𝑔</m:t>
                          </m:r>
                        </m:e>
                        <m:sub>
                          <m:r>
                            <a:rPr lang="en-US" sz="1600" i="0">
                              <a:latin typeface="Cambria Math" panose="02040503050406030204" pitchFamily="18" charset="0"/>
                            </a:rPr>
                            <m:t>10</m:t>
                          </m:r>
                        </m:sub>
                      </m:sSub>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𝐴</m:t>
                                  </m:r>
                                </m:e>
                                <m:sub>
                                  <m:r>
                                    <a:rPr lang="en-US" sz="1600" i="1">
                                      <a:latin typeface="Cambria Math" panose="02040503050406030204" pitchFamily="18" charset="0"/>
                                    </a:rPr>
                                    <m:t>𝑆</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rPr>
                                    <m:t>𝐴</m:t>
                                  </m:r>
                                </m:e>
                                <m:sub>
                                  <m:r>
                                    <a:rPr lang="en-US" sz="1600" i="1">
                                      <a:latin typeface="Cambria Math" panose="02040503050406030204" pitchFamily="18" charset="0"/>
                                    </a:rPr>
                                    <m:t>𝑛𝑖</m:t>
                                  </m:r>
                                </m:sub>
                              </m:sSub>
                            </m:den>
                          </m:f>
                        </m:e>
                      </m:d>
                    </m:oMath>
                  </m:oMathPara>
                </a14:m>
                <a:endParaRPr lang="en-US" sz="1600" dirty="0"/>
              </a:p>
            </p:txBody>
          </p:sp>
        </mc:Choice>
        <mc:Fallback>
          <p:sp>
            <p:nvSpPr>
              <p:cNvPr id="43" name="Rectangle 42">
                <a:extLst>
                  <a:ext uri="{FF2B5EF4-FFF2-40B4-BE49-F238E27FC236}">
                    <a16:creationId xmlns:a16="http://schemas.microsoft.com/office/drawing/2014/main" id="{B4EF86F7-247D-9E5C-2A33-62DE63CA332E}"/>
                  </a:ext>
                </a:extLst>
              </p:cNvPr>
              <p:cNvSpPr>
                <a:spLocks noRot="1" noChangeAspect="1" noMove="1" noResize="1" noEditPoints="1" noAdjustHandles="1" noChangeArrowheads="1" noChangeShapeType="1" noTextEdit="1"/>
              </p:cNvSpPr>
              <p:nvPr/>
            </p:nvSpPr>
            <p:spPr>
              <a:xfrm>
                <a:off x="7363640" y="5060522"/>
                <a:ext cx="2313176" cy="645561"/>
              </a:xfrm>
              <a:prstGeom prst="rect">
                <a:avLst/>
              </a:prstGeom>
              <a:blipFill>
                <a:blip r:embed="rId10"/>
                <a:stretch>
                  <a:fillRect/>
                </a:stretch>
              </a:blipFill>
            </p:spPr>
            <p:txBody>
              <a:bodyPr/>
              <a:lstStyle/>
              <a:p>
                <a:r>
                  <a:rPr lang="en-CA">
                    <a:noFill/>
                  </a:rPr>
                  <a:t> </a:t>
                </a:r>
              </a:p>
            </p:txBody>
          </p:sp>
        </mc:Fallback>
      </mc:AlternateContent>
      <p:sp>
        <p:nvSpPr>
          <p:cNvPr id="44" name="Down Arrow 57">
            <a:extLst>
              <a:ext uri="{FF2B5EF4-FFF2-40B4-BE49-F238E27FC236}">
                <a16:creationId xmlns:a16="http://schemas.microsoft.com/office/drawing/2014/main" id="{A5572C85-1D9D-3900-26D1-E4A72BA03A2C}"/>
              </a:ext>
            </a:extLst>
          </p:cNvPr>
          <p:cNvSpPr/>
          <p:nvPr/>
        </p:nvSpPr>
        <p:spPr>
          <a:xfrm>
            <a:off x="9316930" y="3977889"/>
            <a:ext cx="370583" cy="1032012"/>
          </a:xfrm>
          <a:prstGeom prst="down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BF7CE947-4D33-627E-83D7-A15056536C08}"/>
              </a:ext>
            </a:extLst>
          </p:cNvPr>
          <p:cNvSpPr txBox="1"/>
          <p:nvPr/>
        </p:nvSpPr>
        <p:spPr>
          <a:xfrm>
            <a:off x="9502222" y="2141444"/>
            <a:ext cx="2363992" cy="523220"/>
          </a:xfrm>
          <a:prstGeom prst="rect">
            <a:avLst/>
          </a:prstGeom>
          <a:noFill/>
        </p:spPr>
        <p:txBody>
          <a:bodyPr wrap="square" rtlCol="0">
            <a:spAutoFit/>
          </a:bodyPr>
          <a:lstStyle/>
          <a:p>
            <a:r>
              <a:rPr lang="en-US" sz="1400" dirty="0">
                <a:solidFill>
                  <a:schemeClr val="accent3">
                    <a:lumMod val="50000"/>
                  </a:schemeClr>
                </a:solidFill>
                <a:latin typeface="Helvetica" panose="020B0604020202020204" pitchFamily="34" charset="0"/>
                <a:cs typeface="Helvetica" panose="020B0604020202020204" pitchFamily="34" charset="0"/>
              </a:rPr>
              <a:t>From receiver model in JESD204C-1 proposal</a:t>
            </a:r>
          </a:p>
        </p:txBody>
      </p:sp>
      <p:cxnSp>
        <p:nvCxnSpPr>
          <p:cNvPr id="46" name="Straight Arrow Connector 45">
            <a:extLst>
              <a:ext uri="{FF2B5EF4-FFF2-40B4-BE49-F238E27FC236}">
                <a16:creationId xmlns:a16="http://schemas.microsoft.com/office/drawing/2014/main" id="{0C1271BD-817A-2995-3242-5DD7B3F5A1DA}"/>
              </a:ext>
            </a:extLst>
          </p:cNvPr>
          <p:cNvCxnSpPr>
            <a:cxnSpLocks/>
          </p:cNvCxnSpPr>
          <p:nvPr/>
        </p:nvCxnSpPr>
        <p:spPr>
          <a:xfrm flipH="1">
            <a:off x="10352506" y="2689133"/>
            <a:ext cx="46538" cy="760743"/>
          </a:xfrm>
          <a:prstGeom prst="straightConnector1">
            <a:avLst/>
          </a:prstGeom>
          <a:ln>
            <a:solidFill>
              <a:schemeClr val="accent3">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6899E95F-4EDD-BC43-F430-78C98E8D4B0C}"/>
              </a:ext>
            </a:extLst>
          </p:cNvPr>
          <p:cNvCxnSpPr>
            <a:cxnSpLocks/>
          </p:cNvCxnSpPr>
          <p:nvPr/>
        </p:nvCxnSpPr>
        <p:spPr>
          <a:xfrm flipH="1">
            <a:off x="9614447" y="2712043"/>
            <a:ext cx="784597" cy="596658"/>
          </a:xfrm>
          <a:prstGeom prst="straightConnector1">
            <a:avLst/>
          </a:prstGeom>
          <a:ln>
            <a:solidFill>
              <a:schemeClr val="accent3">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57" name="Picture 56">
            <a:extLst>
              <a:ext uri="{FF2B5EF4-FFF2-40B4-BE49-F238E27FC236}">
                <a16:creationId xmlns:a16="http://schemas.microsoft.com/office/drawing/2014/main" id="{AECAB0CC-CB31-919F-8662-4EBF07382F93}"/>
              </a:ext>
            </a:extLst>
          </p:cNvPr>
          <p:cNvPicPr>
            <a:picLocks noChangeAspect="1"/>
          </p:cNvPicPr>
          <p:nvPr/>
        </p:nvPicPr>
        <p:blipFill>
          <a:blip r:embed="rId11"/>
          <a:stretch>
            <a:fillRect/>
          </a:stretch>
        </p:blipFill>
        <p:spPr>
          <a:xfrm>
            <a:off x="9745169" y="4469184"/>
            <a:ext cx="2314264" cy="1824879"/>
          </a:xfrm>
          <a:prstGeom prst="rect">
            <a:avLst/>
          </a:prstGeom>
        </p:spPr>
      </p:pic>
    </p:spTree>
    <p:extLst>
      <p:ext uri="{BB962C8B-B14F-4D97-AF65-F5344CB8AC3E}">
        <p14:creationId xmlns:p14="http://schemas.microsoft.com/office/powerpoint/2010/main" val="23209056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969217-EE2F-0A52-8DDF-E94E8A97E92D}"/>
              </a:ext>
            </a:extLst>
          </p:cNvPr>
          <p:cNvSpPr>
            <a:spLocks noGrp="1"/>
          </p:cNvSpPr>
          <p:nvPr>
            <p:ph idx="1"/>
          </p:nvPr>
        </p:nvSpPr>
        <p:spPr>
          <a:xfrm>
            <a:off x="429944" y="1281614"/>
            <a:ext cx="11304413" cy="5380195"/>
          </a:xfrm>
        </p:spPr>
        <p:txBody>
          <a:bodyPr>
            <a:normAutofit/>
          </a:bodyPr>
          <a:lstStyle/>
          <a:p>
            <a:pPr marL="0" indent="0" algn="ctr">
              <a:buNone/>
            </a:pPr>
            <a:endParaRPr lang="en-US" sz="2400" dirty="0"/>
          </a:p>
          <a:p>
            <a:pPr marL="0" indent="0" algn="ctr">
              <a:buNone/>
            </a:pPr>
            <a:endParaRPr lang="en-US" sz="2400" b="1" dirty="0"/>
          </a:p>
          <a:p>
            <a:pPr marL="0" indent="0" algn="ctr">
              <a:buNone/>
            </a:pPr>
            <a:endParaRPr lang="en-US" sz="2400" b="1" dirty="0"/>
          </a:p>
          <a:p>
            <a:pPr marL="0" indent="0" algn="ctr">
              <a:buNone/>
            </a:pPr>
            <a:r>
              <a:rPr lang="en-US" sz="4400" b="1" dirty="0"/>
              <a:t>Effective Return Loss (ERL)</a:t>
            </a:r>
          </a:p>
          <a:p>
            <a:pPr marL="0" indent="0">
              <a:buNone/>
            </a:pPr>
            <a:r>
              <a:rPr lang="en-US" sz="2400" dirty="0"/>
              <a:t> </a:t>
            </a:r>
            <a:endParaRPr lang="en-CA" sz="2400" dirty="0"/>
          </a:p>
        </p:txBody>
      </p:sp>
    </p:spTree>
    <p:extLst>
      <p:ext uri="{BB962C8B-B14F-4D97-AF65-F5344CB8AC3E}">
        <p14:creationId xmlns:p14="http://schemas.microsoft.com/office/powerpoint/2010/main" val="4095596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0" y="316295"/>
            <a:ext cx="12192000" cy="1036345"/>
          </a:xfrm>
        </p:spPr>
        <p:txBody>
          <a:bodyPr>
            <a:normAutofit fontScale="90000"/>
          </a:bodyPr>
          <a:lstStyle/>
          <a:p>
            <a:r>
              <a:rPr lang="en-US" dirty="0"/>
              <a:t>RL vs. ERL – Example of a “false negative” case</a:t>
            </a:r>
          </a:p>
        </p:txBody>
      </p:sp>
      <p:sp>
        <p:nvSpPr>
          <p:cNvPr id="3" name="Content Placeholder 2">
            <a:extLst>
              <a:ext uri="{FF2B5EF4-FFF2-40B4-BE49-F238E27FC236}">
                <a16:creationId xmlns:a16="http://schemas.microsoft.com/office/drawing/2014/main" id="{00969217-EE2F-0A52-8DDF-E94E8A97E92D}"/>
              </a:ext>
            </a:extLst>
          </p:cNvPr>
          <p:cNvSpPr>
            <a:spLocks noGrp="1"/>
          </p:cNvSpPr>
          <p:nvPr>
            <p:ph idx="1"/>
          </p:nvPr>
        </p:nvSpPr>
        <p:spPr>
          <a:xfrm>
            <a:off x="379702" y="1481667"/>
            <a:ext cx="11304413" cy="5104779"/>
          </a:xfrm>
        </p:spPr>
        <p:txBody>
          <a:bodyPr>
            <a:normAutofit/>
          </a:bodyPr>
          <a:lstStyle/>
          <a:p>
            <a:pPr>
              <a:buFont typeface="Wingdings" panose="05000000000000000000" pitchFamily="2" charset="2"/>
              <a:buChar char="§"/>
            </a:pPr>
            <a:r>
              <a:rPr lang="en-US" sz="2400" dirty="0"/>
              <a:t>Let’s consider the channel shown below:</a:t>
            </a:r>
            <a:endParaRPr lang="en-CA" sz="2400" dirty="0"/>
          </a:p>
        </p:txBody>
      </p:sp>
      <p:pic>
        <p:nvPicPr>
          <p:cNvPr id="4" name="Picture 3">
            <a:extLst>
              <a:ext uri="{FF2B5EF4-FFF2-40B4-BE49-F238E27FC236}">
                <a16:creationId xmlns:a16="http://schemas.microsoft.com/office/drawing/2014/main" id="{FD5B29FA-81D7-66C4-9F58-1D7D1DA5EC08}"/>
              </a:ext>
            </a:extLst>
          </p:cNvPr>
          <p:cNvPicPr/>
          <p:nvPr/>
        </p:nvPicPr>
        <p:blipFill>
          <a:blip r:embed="rId2"/>
          <a:stretch>
            <a:fillRect/>
          </a:stretch>
        </p:blipFill>
        <p:spPr>
          <a:xfrm>
            <a:off x="268798" y="1939799"/>
            <a:ext cx="6233141" cy="4296735"/>
          </a:xfrm>
          <a:prstGeom prst="rect">
            <a:avLst/>
          </a:prstGeom>
        </p:spPr>
      </p:pic>
      <p:pic>
        <p:nvPicPr>
          <p:cNvPr id="5" name="Picture 4">
            <a:extLst>
              <a:ext uri="{FF2B5EF4-FFF2-40B4-BE49-F238E27FC236}">
                <a16:creationId xmlns:a16="http://schemas.microsoft.com/office/drawing/2014/main" id="{62BE0611-BB42-DED7-1BC2-78CBD85F735D}"/>
              </a:ext>
            </a:extLst>
          </p:cNvPr>
          <p:cNvPicPr/>
          <p:nvPr/>
        </p:nvPicPr>
        <p:blipFill>
          <a:blip r:embed="rId3"/>
          <a:stretch>
            <a:fillRect/>
          </a:stretch>
        </p:blipFill>
        <p:spPr>
          <a:xfrm>
            <a:off x="6919255" y="2512011"/>
            <a:ext cx="4943364" cy="2841171"/>
          </a:xfrm>
          <a:prstGeom prst="rect">
            <a:avLst/>
          </a:prstGeom>
        </p:spPr>
      </p:pic>
      <p:sp>
        <p:nvSpPr>
          <p:cNvPr id="6" name="TextBox 5">
            <a:extLst>
              <a:ext uri="{FF2B5EF4-FFF2-40B4-BE49-F238E27FC236}">
                <a16:creationId xmlns:a16="http://schemas.microsoft.com/office/drawing/2014/main" id="{75694BA1-8A3B-7199-E4B7-24CC6F0F2BFD}"/>
              </a:ext>
            </a:extLst>
          </p:cNvPr>
          <p:cNvSpPr txBox="1"/>
          <p:nvPr/>
        </p:nvSpPr>
        <p:spPr>
          <a:xfrm>
            <a:off x="8175574" y="5410272"/>
            <a:ext cx="2979918" cy="400110"/>
          </a:xfrm>
          <a:prstGeom prst="rect">
            <a:avLst/>
          </a:prstGeom>
          <a:noFill/>
        </p:spPr>
        <p:txBody>
          <a:bodyPr wrap="none" rtlCol="0">
            <a:spAutoFit/>
          </a:bodyPr>
          <a:lstStyle/>
          <a:p>
            <a:r>
              <a:rPr lang="en-US" sz="2000" dirty="0"/>
              <a:t>Via stub length  = 48.2 mils</a:t>
            </a:r>
          </a:p>
        </p:txBody>
      </p:sp>
    </p:spTree>
    <p:extLst>
      <p:ext uri="{BB962C8B-B14F-4D97-AF65-F5344CB8AC3E}">
        <p14:creationId xmlns:p14="http://schemas.microsoft.com/office/powerpoint/2010/main" val="39291051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71283" y="316295"/>
            <a:ext cx="11263074" cy="1036345"/>
          </a:xfrm>
        </p:spPr>
        <p:txBody>
          <a:bodyPr>
            <a:normAutofit/>
          </a:bodyPr>
          <a:lstStyle/>
          <a:p>
            <a:r>
              <a:rPr lang="en-US" dirty="0"/>
              <a:t>50GBASE-KR Analysis</a:t>
            </a:r>
          </a:p>
        </p:txBody>
      </p:sp>
      <p:pic>
        <p:nvPicPr>
          <p:cNvPr id="4" name="Picture 3">
            <a:extLst>
              <a:ext uri="{FF2B5EF4-FFF2-40B4-BE49-F238E27FC236}">
                <a16:creationId xmlns:a16="http://schemas.microsoft.com/office/drawing/2014/main" id="{408B6E2C-2F4B-D07F-3678-AB27D23E2D9D}"/>
              </a:ext>
            </a:extLst>
          </p:cNvPr>
          <p:cNvPicPr/>
          <p:nvPr/>
        </p:nvPicPr>
        <p:blipFill>
          <a:blip r:embed="rId2"/>
          <a:stretch>
            <a:fillRect/>
          </a:stretch>
        </p:blipFill>
        <p:spPr>
          <a:xfrm>
            <a:off x="521216" y="1336584"/>
            <a:ext cx="5399530" cy="2446290"/>
          </a:xfrm>
          <a:prstGeom prst="rect">
            <a:avLst/>
          </a:prstGeom>
        </p:spPr>
      </p:pic>
      <p:pic>
        <p:nvPicPr>
          <p:cNvPr id="5" name="Picture 2">
            <a:extLst>
              <a:ext uri="{FF2B5EF4-FFF2-40B4-BE49-F238E27FC236}">
                <a16:creationId xmlns:a16="http://schemas.microsoft.com/office/drawing/2014/main" id="{91A35031-8EB2-6756-18F5-FDFB3D8C6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22" y="1384749"/>
            <a:ext cx="5452808" cy="2533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36E69C24-232B-DF81-0A3D-6B8C489B15C0}"/>
              </a:ext>
            </a:extLst>
          </p:cNvPr>
          <p:cNvPicPr/>
          <p:nvPr/>
        </p:nvPicPr>
        <p:blipFill>
          <a:blip r:embed="rId4"/>
          <a:stretch>
            <a:fillRect/>
          </a:stretch>
        </p:blipFill>
        <p:spPr>
          <a:xfrm>
            <a:off x="428995" y="4289748"/>
            <a:ext cx="11334012" cy="1475563"/>
          </a:xfrm>
          <a:prstGeom prst="rect">
            <a:avLst/>
          </a:prstGeom>
        </p:spPr>
      </p:pic>
      <p:sp>
        <p:nvSpPr>
          <p:cNvPr id="7" name="TextBox 6">
            <a:extLst>
              <a:ext uri="{FF2B5EF4-FFF2-40B4-BE49-F238E27FC236}">
                <a16:creationId xmlns:a16="http://schemas.microsoft.com/office/drawing/2014/main" id="{27823BF5-102D-B832-6741-59C84D7EE2C2}"/>
              </a:ext>
            </a:extLst>
          </p:cNvPr>
          <p:cNvSpPr txBox="1"/>
          <p:nvPr/>
        </p:nvSpPr>
        <p:spPr>
          <a:xfrm>
            <a:off x="2291332" y="3824916"/>
            <a:ext cx="2476960" cy="400110"/>
          </a:xfrm>
          <a:prstGeom prst="rect">
            <a:avLst/>
          </a:prstGeom>
          <a:noFill/>
        </p:spPr>
        <p:txBody>
          <a:bodyPr wrap="none" rtlCol="0">
            <a:spAutoFit/>
          </a:bodyPr>
          <a:lstStyle/>
          <a:p>
            <a:r>
              <a:rPr lang="en-US" sz="2000" dirty="0"/>
              <a:t>Insertion Loss (IL) Plot</a:t>
            </a:r>
          </a:p>
        </p:txBody>
      </p:sp>
      <p:sp>
        <p:nvSpPr>
          <p:cNvPr id="8" name="TextBox 7">
            <a:extLst>
              <a:ext uri="{FF2B5EF4-FFF2-40B4-BE49-F238E27FC236}">
                <a16:creationId xmlns:a16="http://schemas.microsoft.com/office/drawing/2014/main" id="{300C6B0F-AA07-9357-E0DC-E068E2B1AB84}"/>
              </a:ext>
            </a:extLst>
          </p:cNvPr>
          <p:cNvSpPr txBox="1"/>
          <p:nvPr/>
        </p:nvSpPr>
        <p:spPr>
          <a:xfrm>
            <a:off x="8107113" y="3824916"/>
            <a:ext cx="2326854" cy="400110"/>
          </a:xfrm>
          <a:prstGeom prst="rect">
            <a:avLst/>
          </a:prstGeom>
          <a:noFill/>
        </p:spPr>
        <p:txBody>
          <a:bodyPr wrap="none" rtlCol="0">
            <a:spAutoFit/>
          </a:bodyPr>
          <a:lstStyle/>
          <a:p>
            <a:r>
              <a:rPr lang="en-US" sz="2000" dirty="0"/>
              <a:t>Return Loss (RL) Plot</a:t>
            </a:r>
          </a:p>
        </p:txBody>
      </p:sp>
      <p:sp>
        <p:nvSpPr>
          <p:cNvPr id="9" name="TextBox 8">
            <a:extLst>
              <a:ext uri="{FF2B5EF4-FFF2-40B4-BE49-F238E27FC236}">
                <a16:creationId xmlns:a16="http://schemas.microsoft.com/office/drawing/2014/main" id="{589AEC33-AADC-66FC-59CB-8810E9006EE5}"/>
              </a:ext>
            </a:extLst>
          </p:cNvPr>
          <p:cNvSpPr txBox="1"/>
          <p:nvPr/>
        </p:nvSpPr>
        <p:spPr>
          <a:xfrm>
            <a:off x="4210090" y="5765311"/>
            <a:ext cx="3672223" cy="400110"/>
          </a:xfrm>
          <a:prstGeom prst="rect">
            <a:avLst/>
          </a:prstGeom>
          <a:noFill/>
        </p:spPr>
        <p:txBody>
          <a:bodyPr wrap="none" rtlCol="0">
            <a:spAutoFit/>
          </a:bodyPr>
          <a:lstStyle/>
          <a:p>
            <a:r>
              <a:rPr lang="en-US" sz="2000" dirty="0"/>
              <a:t>Channel Operating Margin (COM)</a:t>
            </a:r>
          </a:p>
        </p:txBody>
      </p:sp>
    </p:spTree>
    <p:extLst>
      <p:ext uri="{BB962C8B-B14F-4D97-AF65-F5344CB8AC3E}">
        <p14:creationId xmlns:p14="http://schemas.microsoft.com/office/powerpoint/2010/main" val="27777578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71283" y="316295"/>
            <a:ext cx="11263074" cy="1036345"/>
          </a:xfrm>
        </p:spPr>
        <p:txBody>
          <a:bodyPr>
            <a:normAutofit/>
          </a:bodyPr>
          <a:lstStyle/>
          <a:p>
            <a:r>
              <a:rPr lang="en-US" dirty="0"/>
              <a:t>Computational Steps of ERL</a:t>
            </a:r>
          </a:p>
        </p:txBody>
      </p:sp>
      <p:sp>
        <p:nvSpPr>
          <p:cNvPr id="3" name="Content Placeholder 2">
            <a:extLst>
              <a:ext uri="{FF2B5EF4-FFF2-40B4-BE49-F238E27FC236}">
                <a16:creationId xmlns:a16="http://schemas.microsoft.com/office/drawing/2014/main" id="{00969217-EE2F-0A52-8DDF-E94E8A97E92D}"/>
              </a:ext>
            </a:extLst>
          </p:cNvPr>
          <p:cNvSpPr>
            <a:spLocks noGrp="1"/>
          </p:cNvSpPr>
          <p:nvPr>
            <p:ph idx="1"/>
          </p:nvPr>
        </p:nvSpPr>
        <p:spPr>
          <a:xfrm>
            <a:off x="379702" y="1352640"/>
            <a:ext cx="11304413" cy="1915493"/>
          </a:xfrm>
        </p:spPr>
        <p:txBody>
          <a:bodyPr>
            <a:normAutofit/>
          </a:bodyPr>
          <a:lstStyle/>
          <a:p>
            <a:r>
              <a:rPr lang="en-US" dirty="0"/>
              <a:t>Somewhat similar to that from COM:</a:t>
            </a:r>
          </a:p>
          <a:p>
            <a:pPr lvl="1"/>
            <a:r>
              <a:rPr lang="en-US" dirty="0"/>
              <a:t>Starts with a 4-port scattering parameter of the channel or Tx/Rx package</a:t>
            </a:r>
          </a:p>
          <a:p>
            <a:pPr lvl="1"/>
            <a:r>
              <a:rPr lang="en-US" dirty="0"/>
              <a:t>Filtered return loss H</a:t>
            </a:r>
            <a:r>
              <a:rPr lang="en-US" baseline="-25000" dirty="0"/>
              <a:t>ii</a:t>
            </a:r>
            <a:r>
              <a:rPr lang="en-US" dirty="0"/>
              <a:t>(f) is calculated first by multiplying the return loss </a:t>
            </a:r>
            <a:r>
              <a:rPr lang="en-US" dirty="0" err="1"/>
              <a:t>s</a:t>
            </a:r>
            <a:r>
              <a:rPr lang="en-US" baseline="-25000" dirty="0" err="1"/>
              <a:t>ii</a:t>
            </a:r>
            <a:r>
              <a:rPr lang="en-US" dirty="0"/>
              <a:t>(f) with transmitter filter </a:t>
            </a:r>
            <a:r>
              <a:rPr lang="en-US" dirty="0" err="1"/>
              <a:t>H</a:t>
            </a:r>
            <a:r>
              <a:rPr lang="en-US" baseline="-25000" dirty="0" err="1"/>
              <a:t>t</a:t>
            </a:r>
            <a:r>
              <a:rPr lang="en-US" dirty="0"/>
              <a:t>(f) and receiver noise filter </a:t>
            </a:r>
            <a:r>
              <a:rPr lang="en-US" dirty="0" err="1"/>
              <a:t>H</a:t>
            </a:r>
            <a:r>
              <a:rPr lang="en-US" baseline="-25000" dirty="0" err="1"/>
              <a:t>r</a:t>
            </a:r>
            <a:r>
              <a:rPr lang="en-US" dirty="0"/>
              <a:t>(f)</a:t>
            </a:r>
          </a:p>
          <a:p>
            <a:pPr>
              <a:buFont typeface="Wingdings" panose="05000000000000000000" pitchFamily="2" charset="2"/>
              <a:buChar char="§"/>
            </a:pPr>
            <a:endParaRPr lang="en-CA" sz="2400" dirty="0"/>
          </a:p>
        </p:txBody>
      </p:sp>
      <p:pic>
        <p:nvPicPr>
          <p:cNvPr id="4" name="Picture 2">
            <a:extLst>
              <a:ext uri="{FF2B5EF4-FFF2-40B4-BE49-F238E27FC236}">
                <a16:creationId xmlns:a16="http://schemas.microsoft.com/office/drawing/2014/main" id="{7719888A-DA62-B2EB-1740-5A540D7D4A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8076" y="2979109"/>
            <a:ext cx="4493071" cy="33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199B3FF3-F3DA-F878-0BE3-E38B3A0B14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071" y="2939886"/>
            <a:ext cx="4780185" cy="3250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6F74E07D-E333-00A0-222F-2BC031B36B87}"/>
              </a:ext>
            </a:extLst>
          </p:cNvPr>
          <p:cNvSpPr txBox="1"/>
          <p:nvPr/>
        </p:nvSpPr>
        <p:spPr>
          <a:xfrm>
            <a:off x="5046569" y="4187807"/>
            <a:ext cx="2484142" cy="369332"/>
          </a:xfrm>
          <a:prstGeom prst="rect">
            <a:avLst/>
          </a:prstGeom>
          <a:noFill/>
        </p:spPr>
        <p:txBody>
          <a:bodyPr wrap="none" rtlCol="0">
            <a:spAutoFit/>
          </a:bodyPr>
          <a:lstStyle/>
          <a:p>
            <a:r>
              <a:rPr lang="en-US" dirty="0"/>
              <a:t>Hii(f) = </a:t>
            </a:r>
            <a:r>
              <a:rPr lang="en-US" dirty="0" err="1"/>
              <a:t>Ht</a:t>
            </a:r>
            <a:r>
              <a:rPr lang="en-US" dirty="0"/>
              <a:t>(f)</a:t>
            </a:r>
            <a:r>
              <a:rPr lang="en-US" dirty="0" err="1"/>
              <a:t>sii</a:t>
            </a:r>
            <a:r>
              <a:rPr lang="en-US" dirty="0"/>
              <a:t>(f)</a:t>
            </a:r>
            <a:r>
              <a:rPr lang="en-US" dirty="0" err="1"/>
              <a:t>Hr</a:t>
            </a:r>
            <a:r>
              <a:rPr lang="en-US" dirty="0"/>
              <a:t>(f)</a:t>
            </a:r>
          </a:p>
        </p:txBody>
      </p:sp>
      <p:sp>
        <p:nvSpPr>
          <p:cNvPr id="7" name="TextBox 6">
            <a:extLst>
              <a:ext uri="{FF2B5EF4-FFF2-40B4-BE49-F238E27FC236}">
                <a16:creationId xmlns:a16="http://schemas.microsoft.com/office/drawing/2014/main" id="{CF76F77F-5B8F-E213-226E-37EEEEEAF377}"/>
              </a:ext>
            </a:extLst>
          </p:cNvPr>
          <p:cNvSpPr txBox="1"/>
          <p:nvPr/>
        </p:nvSpPr>
        <p:spPr>
          <a:xfrm>
            <a:off x="2327145" y="4242466"/>
            <a:ext cx="643701" cy="400110"/>
          </a:xfrm>
          <a:prstGeom prst="rect">
            <a:avLst/>
          </a:prstGeom>
          <a:noFill/>
        </p:spPr>
        <p:txBody>
          <a:bodyPr wrap="none" rtlCol="0">
            <a:spAutoFit/>
          </a:bodyPr>
          <a:lstStyle/>
          <a:p>
            <a:r>
              <a:rPr lang="en-US" sz="2000" dirty="0" err="1"/>
              <a:t>sii</a:t>
            </a:r>
            <a:r>
              <a:rPr lang="en-US" sz="2000" dirty="0"/>
              <a:t>(f)</a:t>
            </a:r>
          </a:p>
        </p:txBody>
      </p:sp>
      <p:sp>
        <p:nvSpPr>
          <p:cNvPr id="8" name="TextBox 7">
            <a:extLst>
              <a:ext uri="{FF2B5EF4-FFF2-40B4-BE49-F238E27FC236}">
                <a16:creationId xmlns:a16="http://schemas.microsoft.com/office/drawing/2014/main" id="{D336562D-DA29-DA6E-25DA-4CF74926EAB5}"/>
              </a:ext>
            </a:extLst>
          </p:cNvPr>
          <p:cNvSpPr txBox="1"/>
          <p:nvPr/>
        </p:nvSpPr>
        <p:spPr>
          <a:xfrm>
            <a:off x="9517845" y="4235286"/>
            <a:ext cx="703013" cy="400110"/>
          </a:xfrm>
          <a:prstGeom prst="rect">
            <a:avLst/>
          </a:prstGeom>
          <a:noFill/>
        </p:spPr>
        <p:txBody>
          <a:bodyPr wrap="none" rtlCol="0">
            <a:spAutoFit/>
          </a:bodyPr>
          <a:lstStyle/>
          <a:p>
            <a:r>
              <a:rPr lang="en-US" sz="2000" dirty="0"/>
              <a:t>Hii(f)</a:t>
            </a:r>
          </a:p>
        </p:txBody>
      </p:sp>
      <p:sp>
        <p:nvSpPr>
          <p:cNvPr id="9" name="Right Arrow 6">
            <a:extLst>
              <a:ext uri="{FF2B5EF4-FFF2-40B4-BE49-F238E27FC236}">
                <a16:creationId xmlns:a16="http://schemas.microsoft.com/office/drawing/2014/main" id="{E2EB3DAB-C318-A756-B17E-283CAA1E7E8C}"/>
              </a:ext>
            </a:extLst>
          </p:cNvPr>
          <p:cNvSpPr/>
          <p:nvPr/>
        </p:nvSpPr>
        <p:spPr>
          <a:xfrm>
            <a:off x="5092357" y="3930486"/>
            <a:ext cx="2460701" cy="257321"/>
          </a:xfrm>
          <a:prstGeom prst="rightArrow">
            <a:avLst/>
          </a:prstGeom>
          <a:solidFill>
            <a:schemeClr val="tx2"/>
          </a:solidFill>
          <a:ln w="9525" cap="flat" cmpd="sng" algn="ctr">
            <a:solidFill>
              <a:schemeClr val="bg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594818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679159" y="311791"/>
            <a:ext cx="11263074" cy="1036345"/>
          </a:xfrm>
        </p:spPr>
        <p:txBody>
          <a:bodyPr>
            <a:normAutofit/>
          </a:bodyPr>
          <a:lstStyle/>
          <a:p>
            <a:r>
              <a:rPr lang="en-US" dirty="0"/>
              <a:t>The Progression to IBIS-AMI</a:t>
            </a:r>
          </a:p>
        </p:txBody>
      </p:sp>
      <p:sp>
        <p:nvSpPr>
          <p:cNvPr id="3" name="Content Placeholder 2">
            <a:extLst>
              <a:ext uri="{FF2B5EF4-FFF2-40B4-BE49-F238E27FC236}">
                <a16:creationId xmlns:a16="http://schemas.microsoft.com/office/drawing/2014/main" id="{E993BEC8-E030-D3B6-7450-0488EABDE868}"/>
              </a:ext>
            </a:extLst>
          </p:cNvPr>
          <p:cNvSpPr>
            <a:spLocks noGrp="1"/>
          </p:cNvSpPr>
          <p:nvPr>
            <p:ph idx="1"/>
          </p:nvPr>
        </p:nvSpPr>
        <p:spPr>
          <a:xfrm>
            <a:off x="356483" y="1348136"/>
            <a:ext cx="11304413" cy="4861745"/>
          </a:xfrm>
        </p:spPr>
        <p:txBody>
          <a:bodyPr/>
          <a:lstStyle/>
          <a:p>
            <a:pPr>
              <a:spcBef>
                <a:spcPts val="0"/>
              </a:spcBef>
              <a:buFont typeface="Wingdings" panose="05000000000000000000" pitchFamily="2" charset="2"/>
              <a:buChar char="§"/>
            </a:pPr>
            <a:r>
              <a:rPr lang="en-US" dirty="0"/>
              <a:t>The IBIS specification was invented because</a:t>
            </a:r>
          </a:p>
          <a:p>
            <a:pPr lvl="1">
              <a:spcBef>
                <a:spcPts val="0"/>
              </a:spcBef>
            </a:pPr>
            <a:r>
              <a:rPr lang="en-US" dirty="0"/>
              <a:t>Behavioral models simulated much faster than transistor level SPICE models</a:t>
            </a:r>
          </a:p>
          <a:p>
            <a:pPr lvl="1">
              <a:spcBef>
                <a:spcPts val="0"/>
              </a:spcBef>
            </a:pPr>
            <a:r>
              <a:rPr lang="en-US" dirty="0"/>
              <a:t>Models were portable among different EDA tools</a:t>
            </a:r>
          </a:p>
          <a:p>
            <a:pPr>
              <a:spcBef>
                <a:spcPts val="0"/>
              </a:spcBef>
            </a:pPr>
            <a:endParaRPr lang="en-US" sz="1000" dirty="0"/>
          </a:p>
          <a:p>
            <a:pPr>
              <a:spcBef>
                <a:spcPts val="0"/>
              </a:spcBef>
              <a:buFont typeface="Wingdings" panose="05000000000000000000" pitchFamily="2" charset="2"/>
              <a:buChar char="§"/>
            </a:pPr>
            <a:r>
              <a:rPr lang="en-US" dirty="0"/>
              <a:t>As serial channels became mainstream</a:t>
            </a:r>
          </a:p>
          <a:p>
            <a:pPr lvl="1">
              <a:spcBef>
                <a:spcPts val="0"/>
              </a:spcBef>
            </a:pPr>
            <a:r>
              <a:rPr lang="en-US" dirty="0"/>
              <a:t>New statistical and signal processing techniques were invented to cover millions of bits worth of simulations</a:t>
            </a:r>
          </a:p>
          <a:p>
            <a:pPr lvl="1">
              <a:spcBef>
                <a:spcPts val="0"/>
              </a:spcBef>
            </a:pPr>
            <a:r>
              <a:rPr lang="en-US" dirty="0"/>
              <a:t>The need to standardize these techniques became necessary</a:t>
            </a:r>
          </a:p>
          <a:p>
            <a:pPr>
              <a:spcBef>
                <a:spcPts val="0"/>
              </a:spcBef>
            </a:pPr>
            <a:endParaRPr lang="en-US" sz="1000" dirty="0"/>
          </a:p>
          <a:p>
            <a:pPr>
              <a:spcBef>
                <a:spcPts val="0"/>
              </a:spcBef>
              <a:buFont typeface="Wingdings" panose="05000000000000000000" pitchFamily="2" charset="2"/>
              <a:buChar char="§"/>
            </a:pPr>
            <a:r>
              <a:rPr lang="en-US" dirty="0"/>
              <a:t>IBIS-AMI specification was developed</a:t>
            </a:r>
          </a:p>
          <a:p>
            <a:pPr lvl="1">
              <a:spcBef>
                <a:spcPts val="0"/>
              </a:spcBef>
            </a:pPr>
            <a:r>
              <a:rPr lang="en-US" dirty="0"/>
              <a:t>Algorithmic models are extremely fast</a:t>
            </a:r>
          </a:p>
          <a:p>
            <a:pPr lvl="1">
              <a:spcBef>
                <a:spcPts val="0"/>
              </a:spcBef>
            </a:pPr>
            <a:r>
              <a:rPr lang="en-US" dirty="0"/>
              <a:t>AMI standard compliant models are portable between different EDA tools</a:t>
            </a:r>
          </a:p>
          <a:p>
            <a:pPr lvl="1">
              <a:spcBef>
                <a:spcPts val="0"/>
              </a:spcBef>
            </a:pPr>
            <a:r>
              <a:rPr lang="en-US" dirty="0"/>
              <a:t>AMI models from different IC vendors work (or at least are supposed to work) together</a:t>
            </a:r>
          </a:p>
          <a:p>
            <a:endParaRPr lang="en-US" dirty="0"/>
          </a:p>
        </p:txBody>
      </p:sp>
    </p:spTree>
    <p:extLst>
      <p:ext uri="{BB962C8B-B14F-4D97-AF65-F5344CB8AC3E}">
        <p14:creationId xmlns:p14="http://schemas.microsoft.com/office/powerpoint/2010/main" val="8901488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292100" y="316295"/>
            <a:ext cx="11442257" cy="1036345"/>
          </a:xfrm>
        </p:spPr>
        <p:txBody>
          <a:bodyPr>
            <a:normAutofit/>
          </a:bodyPr>
          <a:lstStyle/>
          <a:p>
            <a:r>
              <a:rPr lang="en-US" dirty="0"/>
              <a:t>Computational Steps of ERL (cont.)</a:t>
            </a:r>
          </a:p>
        </p:txBody>
      </p:sp>
      <p:sp>
        <p:nvSpPr>
          <p:cNvPr id="3" name="Content Placeholder 2">
            <a:extLst>
              <a:ext uri="{FF2B5EF4-FFF2-40B4-BE49-F238E27FC236}">
                <a16:creationId xmlns:a16="http://schemas.microsoft.com/office/drawing/2014/main" id="{00969217-EE2F-0A52-8DDF-E94E8A97E92D}"/>
              </a:ext>
            </a:extLst>
          </p:cNvPr>
          <p:cNvSpPr>
            <a:spLocks noGrp="1"/>
          </p:cNvSpPr>
          <p:nvPr>
            <p:ph idx="1"/>
          </p:nvPr>
        </p:nvSpPr>
        <p:spPr>
          <a:xfrm>
            <a:off x="379702" y="1206252"/>
            <a:ext cx="11304413" cy="728382"/>
          </a:xfrm>
        </p:spPr>
        <p:txBody>
          <a:bodyPr>
            <a:normAutofit lnSpcReduction="10000"/>
          </a:bodyPr>
          <a:lstStyle/>
          <a:p>
            <a:pPr>
              <a:buFont typeface="Wingdings" panose="05000000000000000000" pitchFamily="2" charset="2"/>
              <a:buChar char="§"/>
            </a:pPr>
            <a:r>
              <a:rPr lang="en-US" sz="2400" dirty="0"/>
              <a:t>The pulse time-domain reflection (PTDR) signal is derived from the filtered return loss:</a:t>
            </a:r>
          </a:p>
          <a:p>
            <a:pPr marL="0" indent="0">
              <a:buNone/>
            </a:pPr>
            <a:endParaRPr lang="en-CA" sz="2400" dirty="0"/>
          </a:p>
        </p:txBody>
      </p:sp>
      <p:pic>
        <p:nvPicPr>
          <p:cNvPr id="4" name="Picture 2">
            <a:extLst>
              <a:ext uri="{FF2B5EF4-FFF2-40B4-BE49-F238E27FC236}">
                <a16:creationId xmlns:a16="http://schemas.microsoft.com/office/drawing/2014/main" id="{C55AC3A9-DDB7-A092-D7EA-9CE4B0226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20" y="2949796"/>
            <a:ext cx="5591162" cy="3301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00B40739-0426-C862-5EAE-E2E1BB209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72" y="2949795"/>
            <a:ext cx="4493071" cy="33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E852BF18-1158-3F5A-DB49-13774D1D925F}"/>
                  </a:ext>
                </a:extLst>
              </p:cNvPr>
              <p:cNvSpPr txBox="1"/>
              <p:nvPr/>
            </p:nvSpPr>
            <p:spPr>
              <a:xfrm>
                <a:off x="5224408" y="1639880"/>
                <a:ext cx="4482894" cy="75642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a:rPr>
                        <m:t>𝑃𝑇𝐷𝑅</m:t>
                      </m:r>
                      <m:d>
                        <m:dPr>
                          <m:ctrlPr>
                            <a:rPr lang="en-US" sz="2000" i="1">
                              <a:latin typeface="Cambria Math" panose="02040503050406030204" pitchFamily="18" charset="0"/>
                            </a:rPr>
                          </m:ctrlPr>
                        </m:dPr>
                        <m:e>
                          <m:r>
                            <a:rPr lang="en-US" sz="2000" i="1">
                              <a:latin typeface="Cambria Math"/>
                            </a:rPr>
                            <m:t>𝑡</m:t>
                          </m:r>
                        </m:e>
                      </m:d>
                      <m:r>
                        <a:rPr lang="en-US" sz="2000" i="1">
                          <a:latin typeface="Cambria Math"/>
                        </a:rPr>
                        <m:t>= </m:t>
                      </m:r>
                      <m:nary>
                        <m:naryPr>
                          <m:limLoc m:val="subSup"/>
                          <m:ctrlPr>
                            <a:rPr lang="en-US" sz="2000" i="1">
                              <a:latin typeface="Cambria Math" panose="02040503050406030204" pitchFamily="18" charset="0"/>
                            </a:rPr>
                          </m:ctrlPr>
                        </m:naryPr>
                        <m:sub>
                          <m:r>
                            <a:rPr lang="en-US" sz="2000" i="1">
                              <a:latin typeface="Cambria Math"/>
                            </a:rPr>
                            <m:t>−∞</m:t>
                          </m:r>
                        </m:sub>
                        <m:sup>
                          <m:r>
                            <a:rPr lang="en-US" sz="2000" i="1">
                              <a:latin typeface="Cambria Math"/>
                            </a:rPr>
                            <m:t>∞</m:t>
                          </m:r>
                        </m:sup>
                        <m:e>
                          <m:r>
                            <m:rPr>
                              <m:sty m:val="p"/>
                            </m:rPr>
                            <a:rPr lang="en-US" sz="2000">
                              <a:latin typeface="Cambria Math"/>
                            </a:rPr>
                            <m:t>X</m:t>
                          </m:r>
                          <m:r>
                            <a:rPr lang="en-US" sz="2000">
                              <a:latin typeface="Cambria Math"/>
                            </a:rPr>
                            <m:t>(</m:t>
                          </m:r>
                          <m:r>
                            <m:rPr>
                              <m:sty m:val="p"/>
                            </m:rPr>
                            <a:rPr lang="en-US" sz="2000">
                              <a:latin typeface="Cambria Math"/>
                            </a:rPr>
                            <m:t>f</m:t>
                          </m:r>
                          <m:r>
                            <a:rPr lang="en-US" sz="2000">
                              <a:latin typeface="Cambria Math"/>
                            </a:rPr>
                            <m:t>)</m:t>
                          </m:r>
                          <m:r>
                            <m:rPr>
                              <m:sty m:val="p"/>
                            </m:rPr>
                            <a:rPr lang="en-US" sz="2000">
                              <a:latin typeface="Cambria Math"/>
                            </a:rPr>
                            <m:t>Hii</m:t>
                          </m:r>
                          <m:r>
                            <a:rPr lang="en-US" sz="2000">
                              <a:latin typeface="Cambria Math"/>
                            </a:rPr>
                            <m:t>(</m:t>
                          </m:r>
                          <m:r>
                            <m:rPr>
                              <m:sty m:val="p"/>
                            </m:rPr>
                            <a:rPr lang="en-US" sz="2000">
                              <a:latin typeface="Cambria Math"/>
                            </a:rPr>
                            <m:t>f</m:t>
                          </m:r>
                          <m:r>
                            <a:rPr lang="en-US" sz="2000">
                              <a:latin typeface="Cambria Math"/>
                            </a:rPr>
                            <m:t>)</m:t>
                          </m:r>
                          <m:r>
                            <m:rPr>
                              <m:sty m:val="p"/>
                            </m:rPr>
                            <a:rPr lang="en-US" sz="2000">
                              <a:latin typeface="Cambria Math"/>
                            </a:rPr>
                            <m:t>exp</m:t>
                          </m:r>
                          <m:r>
                            <a:rPr lang="en-US" sz="2000">
                              <a:latin typeface="Cambria Math"/>
                            </a:rPr>
                            <m:t>(</m:t>
                          </m:r>
                          <m:r>
                            <m:rPr>
                              <m:sty m:val="p"/>
                            </m:rPr>
                            <a:rPr lang="en-US" sz="2000">
                              <a:latin typeface="Cambria Math"/>
                            </a:rPr>
                            <m:t>j</m:t>
                          </m:r>
                          <m:r>
                            <a:rPr lang="en-US" sz="2000">
                              <a:latin typeface="Cambria Math"/>
                            </a:rPr>
                            <m:t>2</m:t>
                          </m:r>
                          <m:r>
                            <m:rPr>
                              <m:sty m:val="p"/>
                            </m:rPr>
                            <a:rPr lang="en-US" sz="2000">
                              <a:latin typeface="Cambria Math"/>
                            </a:rPr>
                            <m:t>πft</m:t>
                          </m:r>
                          <m:r>
                            <a:rPr lang="en-US" sz="2000">
                              <a:latin typeface="Cambria Math"/>
                            </a:rPr>
                            <m:t>)</m:t>
                          </m:r>
                          <m:r>
                            <m:rPr>
                              <m:sty m:val="p"/>
                            </m:rPr>
                            <a:rPr lang="en-US" sz="2000">
                              <a:latin typeface="Cambria Math"/>
                            </a:rPr>
                            <m:t>df</m:t>
                          </m:r>
                          <m:r>
                            <a:rPr lang="en-US" sz="2000">
                              <a:latin typeface="Cambria Math"/>
                            </a:rPr>
                            <m:t> </m:t>
                          </m:r>
                        </m:e>
                      </m:nary>
                    </m:oMath>
                  </m:oMathPara>
                </a14:m>
                <a:endParaRPr lang="en-US" sz="2000" dirty="0"/>
              </a:p>
            </p:txBody>
          </p:sp>
        </mc:Choice>
        <mc:Fallback>
          <p:sp>
            <p:nvSpPr>
              <p:cNvPr id="6" name="TextBox 5">
                <a:extLst>
                  <a:ext uri="{FF2B5EF4-FFF2-40B4-BE49-F238E27FC236}">
                    <a16:creationId xmlns:a16="http://schemas.microsoft.com/office/drawing/2014/main" id="{E852BF18-1158-3F5A-DB49-13774D1D925F}"/>
                  </a:ext>
                </a:extLst>
              </p:cNvPr>
              <p:cNvSpPr txBox="1">
                <a:spLocks noRot="1" noChangeAspect="1" noMove="1" noResize="1" noEditPoints="1" noAdjustHandles="1" noChangeArrowheads="1" noChangeShapeType="1" noTextEdit="1"/>
              </p:cNvSpPr>
              <p:nvPr/>
            </p:nvSpPr>
            <p:spPr>
              <a:xfrm>
                <a:off x="5224408" y="1639880"/>
                <a:ext cx="4482894" cy="756426"/>
              </a:xfrm>
              <a:prstGeom prst="rect">
                <a:avLst/>
              </a:prstGeom>
              <a:blipFill>
                <a:blip r:embed="rId4"/>
                <a:stretch>
                  <a:fillRect/>
                </a:stretch>
              </a:blipFill>
            </p:spPr>
            <p:txBody>
              <a:bodyPr/>
              <a:lstStyle/>
              <a:p>
                <a:r>
                  <a:rPr lang="en-CA">
                    <a:noFill/>
                  </a:rPr>
                  <a:t> </a:t>
                </a:r>
              </a:p>
            </p:txBody>
          </p:sp>
        </mc:Fallback>
      </mc:AlternateContent>
      <p:sp>
        <p:nvSpPr>
          <p:cNvPr id="7" name="TextBox 6">
            <a:extLst>
              <a:ext uri="{FF2B5EF4-FFF2-40B4-BE49-F238E27FC236}">
                <a16:creationId xmlns:a16="http://schemas.microsoft.com/office/drawing/2014/main" id="{AC6E00A8-7027-EFA2-2CE1-07832AD052E6}"/>
              </a:ext>
            </a:extLst>
          </p:cNvPr>
          <p:cNvSpPr txBox="1"/>
          <p:nvPr/>
        </p:nvSpPr>
        <p:spPr>
          <a:xfrm>
            <a:off x="2273060" y="4367290"/>
            <a:ext cx="703013" cy="400110"/>
          </a:xfrm>
          <a:prstGeom prst="rect">
            <a:avLst/>
          </a:prstGeom>
          <a:noFill/>
        </p:spPr>
        <p:txBody>
          <a:bodyPr wrap="none" rtlCol="0">
            <a:spAutoFit/>
          </a:bodyPr>
          <a:lstStyle/>
          <a:p>
            <a:r>
              <a:rPr lang="en-US" sz="2000" dirty="0"/>
              <a:t>Hii(f)</a:t>
            </a:r>
          </a:p>
        </p:txBody>
      </p:sp>
      <p:sp>
        <p:nvSpPr>
          <p:cNvPr id="8" name="Right Arrow 6">
            <a:extLst>
              <a:ext uri="{FF2B5EF4-FFF2-40B4-BE49-F238E27FC236}">
                <a16:creationId xmlns:a16="http://schemas.microsoft.com/office/drawing/2014/main" id="{71DA849C-C24A-F3A7-2D88-8E13C7130A39}"/>
              </a:ext>
            </a:extLst>
          </p:cNvPr>
          <p:cNvSpPr/>
          <p:nvPr/>
        </p:nvSpPr>
        <p:spPr>
          <a:xfrm>
            <a:off x="4712387" y="4091980"/>
            <a:ext cx="1507213" cy="257321"/>
          </a:xfrm>
          <a:prstGeom prst="rightArrow">
            <a:avLst/>
          </a:prstGeom>
          <a:solidFill>
            <a:schemeClr val="tx2"/>
          </a:solidFill>
          <a:ln w="9525" cap="flat" cmpd="sng" algn="ctr">
            <a:solidFill>
              <a:schemeClr val="bg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FFFFFF"/>
              </a:solidFill>
              <a:effectLst/>
              <a:uLnTx/>
              <a:uFillTx/>
              <a:latin typeface="Tahoma"/>
              <a:ea typeface="+mn-ea"/>
              <a:cs typeface="+mn-cs"/>
            </a:endParaRP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638E6FBB-320B-D981-BDD2-954F9F3CACDE}"/>
                  </a:ext>
                </a:extLst>
              </p:cNvPr>
              <p:cNvSpPr txBox="1"/>
              <p:nvPr/>
            </p:nvSpPr>
            <p:spPr>
              <a:xfrm>
                <a:off x="2330530" y="2426892"/>
                <a:ext cx="2518781"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a:rPr>
                        <m:t>𝑋</m:t>
                      </m:r>
                      <m:d>
                        <m:dPr>
                          <m:ctrlPr>
                            <a:rPr lang="en-US" sz="2000" i="1">
                              <a:latin typeface="Cambria Math" panose="02040503050406030204" pitchFamily="18" charset="0"/>
                            </a:rPr>
                          </m:ctrlPr>
                        </m:dPr>
                        <m:e>
                          <m:r>
                            <a:rPr lang="en-US" sz="2000" i="1">
                              <a:latin typeface="Cambria Math"/>
                            </a:rPr>
                            <m:t>𝑓</m:t>
                          </m:r>
                        </m:e>
                      </m:d>
                      <m:r>
                        <a:rPr lang="en-US" sz="2000" i="1">
                          <a:latin typeface="Cambria Math"/>
                        </a:rPr>
                        <m:t>=</m:t>
                      </m:r>
                      <m:r>
                        <a:rPr lang="en-US" sz="2000" i="1">
                          <a:latin typeface="Cambria Math"/>
                        </a:rPr>
                        <m:t>𝑇</m:t>
                      </m:r>
                      <m:r>
                        <a:rPr lang="en-US" sz="2000" i="1" cap="small">
                          <a:latin typeface="Cambria Math"/>
                        </a:rPr>
                        <m:t>𝑏</m:t>
                      </m:r>
                      <m:r>
                        <a:rPr lang="en-US" sz="2000" i="1">
                          <a:latin typeface="Cambria Math"/>
                        </a:rPr>
                        <m:t>𝑠𝑖𝑛𝑐</m:t>
                      </m:r>
                      <m:r>
                        <a:rPr lang="en-US" sz="2000" i="1">
                          <a:latin typeface="Cambria Math"/>
                        </a:rPr>
                        <m:t>(</m:t>
                      </m:r>
                      <m:r>
                        <a:rPr lang="en-US" sz="2000" i="1">
                          <a:latin typeface="Cambria Math"/>
                        </a:rPr>
                        <m:t>𝑓𝑇𝑏</m:t>
                      </m:r>
                      <m:r>
                        <a:rPr lang="en-US" sz="2000" i="1">
                          <a:latin typeface="Cambria Math"/>
                        </a:rPr>
                        <m:t>)</m:t>
                      </m:r>
                    </m:oMath>
                  </m:oMathPara>
                </a14:m>
                <a:endParaRPr lang="en-US" sz="2000" dirty="0"/>
              </a:p>
            </p:txBody>
          </p:sp>
        </mc:Choice>
        <mc:Fallback>
          <p:sp>
            <p:nvSpPr>
              <p:cNvPr id="9" name="TextBox 8">
                <a:extLst>
                  <a:ext uri="{FF2B5EF4-FFF2-40B4-BE49-F238E27FC236}">
                    <a16:creationId xmlns:a16="http://schemas.microsoft.com/office/drawing/2014/main" id="{638E6FBB-320B-D981-BDD2-954F9F3CACDE}"/>
                  </a:ext>
                </a:extLst>
              </p:cNvPr>
              <p:cNvSpPr txBox="1">
                <a:spLocks noRot="1" noChangeAspect="1" noMove="1" noResize="1" noEditPoints="1" noAdjustHandles="1" noChangeArrowheads="1" noChangeShapeType="1" noTextEdit="1"/>
              </p:cNvSpPr>
              <p:nvPr/>
            </p:nvSpPr>
            <p:spPr>
              <a:xfrm>
                <a:off x="2330530" y="2426892"/>
                <a:ext cx="2518781" cy="400110"/>
              </a:xfrm>
              <a:prstGeom prst="rect">
                <a:avLst/>
              </a:prstGeom>
              <a:blipFill>
                <a:blip r:embed="rId5"/>
                <a:stretch>
                  <a:fillRect b="-15152"/>
                </a:stretch>
              </a:blipFill>
            </p:spPr>
            <p:txBody>
              <a:bodyPr/>
              <a:lstStyle/>
              <a:p>
                <a:r>
                  <a:rPr lang="en-CA">
                    <a:noFill/>
                  </a:rPr>
                  <a:t> </a:t>
                </a:r>
              </a:p>
            </p:txBody>
          </p:sp>
        </mc:Fallback>
      </mc:AlternateContent>
      <p:sp>
        <p:nvSpPr>
          <p:cNvPr id="10" name="TextBox 9">
            <a:extLst>
              <a:ext uri="{FF2B5EF4-FFF2-40B4-BE49-F238E27FC236}">
                <a16:creationId xmlns:a16="http://schemas.microsoft.com/office/drawing/2014/main" id="{5CAA9033-AF38-66C4-5FF5-E9178F9A6C16}"/>
              </a:ext>
            </a:extLst>
          </p:cNvPr>
          <p:cNvSpPr txBox="1"/>
          <p:nvPr/>
        </p:nvSpPr>
        <p:spPr>
          <a:xfrm>
            <a:off x="4742482" y="2426892"/>
            <a:ext cx="3526798" cy="400110"/>
          </a:xfrm>
          <a:prstGeom prst="rect">
            <a:avLst/>
          </a:prstGeom>
          <a:noFill/>
        </p:spPr>
        <p:txBody>
          <a:bodyPr wrap="none" rtlCol="0">
            <a:spAutoFit/>
          </a:bodyPr>
          <a:lstStyle/>
          <a:p>
            <a:r>
              <a:rPr lang="en-US" sz="2000" dirty="0">
                <a:solidFill>
                  <a:schemeClr val="bg1">
                    <a:lumMod val="50000"/>
                  </a:schemeClr>
                </a:solidFill>
              </a:rPr>
              <a:t>and Tb = 1/fb is the unit interval</a:t>
            </a:r>
          </a:p>
        </p:txBody>
      </p:sp>
      <p:sp>
        <p:nvSpPr>
          <p:cNvPr id="11" name="TextBox 10">
            <a:extLst>
              <a:ext uri="{FF2B5EF4-FFF2-40B4-BE49-F238E27FC236}">
                <a16:creationId xmlns:a16="http://schemas.microsoft.com/office/drawing/2014/main" id="{C4F8B14C-D2E7-DCC5-3538-811086E531A9}"/>
              </a:ext>
            </a:extLst>
          </p:cNvPr>
          <p:cNvSpPr txBox="1"/>
          <p:nvPr/>
        </p:nvSpPr>
        <p:spPr>
          <a:xfrm>
            <a:off x="1361701" y="2426892"/>
            <a:ext cx="968829" cy="400110"/>
          </a:xfrm>
          <a:prstGeom prst="rect">
            <a:avLst/>
          </a:prstGeom>
          <a:noFill/>
        </p:spPr>
        <p:txBody>
          <a:bodyPr wrap="square" rtlCol="0">
            <a:spAutoFit/>
          </a:bodyPr>
          <a:lstStyle/>
          <a:p>
            <a:r>
              <a:rPr lang="en-US" sz="2000" dirty="0">
                <a:solidFill>
                  <a:schemeClr val="bg1">
                    <a:lumMod val="50000"/>
                  </a:schemeClr>
                </a:solidFill>
              </a:rPr>
              <a:t>Where</a:t>
            </a:r>
          </a:p>
        </p:txBody>
      </p:sp>
      <p:sp>
        <p:nvSpPr>
          <p:cNvPr id="12" name="TextBox 11">
            <a:extLst>
              <a:ext uri="{FF2B5EF4-FFF2-40B4-BE49-F238E27FC236}">
                <a16:creationId xmlns:a16="http://schemas.microsoft.com/office/drawing/2014/main" id="{9D1E3B12-4290-0271-009E-603AF2D31D15}"/>
              </a:ext>
            </a:extLst>
          </p:cNvPr>
          <p:cNvSpPr txBox="1"/>
          <p:nvPr/>
        </p:nvSpPr>
        <p:spPr>
          <a:xfrm>
            <a:off x="9253634" y="4167235"/>
            <a:ext cx="981807" cy="400110"/>
          </a:xfrm>
          <a:prstGeom prst="rect">
            <a:avLst/>
          </a:prstGeom>
          <a:noFill/>
        </p:spPr>
        <p:txBody>
          <a:bodyPr wrap="none" rtlCol="0">
            <a:spAutoFit/>
          </a:bodyPr>
          <a:lstStyle/>
          <a:p>
            <a:r>
              <a:rPr lang="en-US" sz="2000" dirty="0"/>
              <a:t>PTDR(t)</a:t>
            </a:r>
          </a:p>
        </p:txBody>
      </p:sp>
    </p:spTree>
    <p:extLst>
      <p:ext uri="{BB962C8B-B14F-4D97-AF65-F5344CB8AC3E}">
        <p14:creationId xmlns:p14="http://schemas.microsoft.com/office/powerpoint/2010/main" val="18443070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71283" y="316295"/>
            <a:ext cx="11263074" cy="1036345"/>
          </a:xfrm>
        </p:spPr>
        <p:txBody>
          <a:bodyPr>
            <a:normAutofit/>
          </a:bodyPr>
          <a:lstStyle/>
          <a:p>
            <a:r>
              <a:rPr lang="en-US" dirty="0"/>
              <a:t>Computational Steps of ERL (cont.)</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0969217-EE2F-0A52-8DDF-E94E8A97E92D}"/>
                  </a:ext>
                </a:extLst>
              </p:cNvPr>
              <p:cNvSpPr>
                <a:spLocks noGrp="1"/>
              </p:cNvSpPr>
              <p:nvPr>
                <p:ph idx="1"/>
              </p:nvPr>
            </p:nvSpPr>
            <p:spPr>
              <a:xfrm>
                <a:off x="379702" y="1206252"/>
                <a:ext cx="11304413" cy="1833282"/>
              </a:xfrm>
            </p:spPr>
            <p:txBody>
              <a:bodyPr>
                <a:normAutofit/>
              </a:bodyPr>
              <a:lstStyle/>
              <a:p>
                <a:pPr>
                  <a:buFont typeface="Wingdings" panose="05000000000000000000" pitchFamily="2" charset="2"/>
                  <a:buChar char="§"/>
                </a:pPr>
                <a:r>
                  <a:rPr lang="en-US" sz="2400" dirty="0"/>
                  <a:t>To account for the effect of DFE and IL on the reflected signal, the PTDR waveform is multiplied by two time gating and weighting functions called G</a:t>
                </a:r>
                <a:r>
                  <a:rPr lang="en-US" sz="2400" baseline="-25000" dirty="0"/>
                  <a:t>rr</a:t>
                </a:r>
                <a:r>
                  <a:rPr lang="en-US" sz="2400" dirty="0"/>
                  <a:t>(t) and G</a:t>
                </a:r>
                <a:r>
                  <a:rPr lang="en-US" sz="2400" baseline="-25000" dirty="0"/>
                  <a:t>loss</a:t>
                </a:r>
                <a:r>
                  <a:rPr lang="en-US" sz="2400" dirty="0"/>
                  <a:t>(t). </a:t>
                </a:r>
              </a:p>
              <a:p>
                <a:pPr>
                  <a:buFont typeface="Wingdings" panose="05000000000000000000" pitchFamily="2" charset="2"/>
                  <a:buChar char="§"/>
                </a:pPr>
                <a:r>
                  <a:rPr lang="en-US" sz="2400" dirty="0"/>
                  <a:t>The resulting signal is the effective reflection waveform </a:t>
                </a:r>
                <a:r>
                  <a:rPr lang="en-US" sz="2400" dirty="0" err="1"/>
                  <a:t>R</a:t>
                </a:r>
                <a:r>
                  <a:rPr lang="en-US" sz="2400" baseline="-25000" dirty="0" err="1"/>
                  <a:t>eff</a:t>
                </a:r>
                <a:r>
                  <a:rPr lang="en-US" sz="2400" dirty="0"/>
                  <a:t>(t): </a:t>
                </a:r>
              </a:p>
              <a:p>
                <a:pPr marL="379412" lvl="1" indent="0">
                  <a:buNone/>
                </a:pPr>
                <a14:m>
                  <m:oMathPara xmlns:m="http://schemas.openxmlformats.org/officeDocument/2006/math">
                    <m:oMathParaPr>
                      <m:jc m:val="centerGroup"/>
                    </m:oMathParaPr>
                    <m:oMath xmlns:m="http://schemas.openxmlformats.org/officeDocument/2006/math">
                      <m:r>
                        <m:rPr>
                          <m:sty m:val="p"/>
                        </m:rPr>
                        <a:rPr lang="en-US" sz="2000">
                          <a:latin typeface="Cambria Math"/>
                        </a:rPr>
                        <m:t>R</m:t>
                      </m:r>
                      <m:r>
                        <m:rPr>
                          <m:sty m:val="p"/>
                        </m:rPr>
                        <a:rPr lang="en-US" sz="2000" baseline="-25000">
                          <a:latin typeface="Cambria Math"/>
                        </a:rPr>
                        <m:t>eff</m:t>
                      </m:r>
                      <m:d>
                        <m:dPr>
                          <m:ctrlPr>
                            <a:rPr lang="en-US" sz="2000" i="1">
                              <a:latin typeface="Cambria Math" panose="02040503050406030204" pitchFamily="18" charset="0"/>
                            </a:rPr>
                          </m:ctrlPr>
                        </m:dPr>
                        <m:e>
                          <m:r>
                            <m:rPr>
                              <m:sty m:val="p"/>
                            </m:rPr>
                            <a:rPr lang="en-US" sz="2000">
                              <a:latin typeface="Cambria Math"/>
                            </a:rPr>
                            <m:t>t</m:t>
                          </m:r>
                        </m:e>
                      </m:d>
                      <m:r>
                        <a:rPr lang="en-US" sz="2000" i="1">
                          <a:latin typeface="Cambria Math"/>
                        </a:rPr>
                        <m:t>=</m:t>
                      </m:r>
                      <m:r>
                        <a:rPr lang="en-US" sz="2000" i="1">
                          <a:latin typeface="Cambria Math"/>
                        </a:rPr>
                        <m:t>𝑃𝑇𝐷𝑅</m:t>
                      </m:r>
                      <m:d>
                        <m:dPr>
                          <m:ctrlPr>
                            <a:rPr lang="en-US" sz="2000" i="1">
                              <a:latin typeface="Cambria Math" panose="02040503050406030204" pitchFamily="18" charset="0"/>
                            </a:rPr>
                          </m:ctrlPr>
                        </m:dPr>
                        <m:e>
                          <m:r>
                            <a:rPr lang="en-US" sz="2000" i="1">
                              <a:latin typeface="Cambria Math"/>
                            </a:rPr>
                            <m:t>𝑡</m:t>
                          </m:r>
                        </m:e>
                      </m:d>
                      <m:r>
                        <a:rPr lang="en-US" sz="2000" i="1">
                          <a:latin typeface="Cambria Math"/>
                        </a:rPr>
                        <m:t>∗</m:t>
                      </m:r>
                      <m:r>
                        <a:rPr lang="en-US" sz="2000" i="1">
                          <a:latin typeface="Cambria Math"/>
                        </a:rPr>
                        <m:t>𝐺𝑟𝑟</m:t>
                      </m:r>
                      <m:d>
                        <m:dPr>
                          <m:ctrlPr>
                            <a:rPr lang="en-US" sz="2000" i="1">
                              <a:latin typeface="Cambria Math" panose="02040503050406030204" pitchFamily="18" charset="0"/>
                            </a:rPr>
                          </m:ctrlPr>
                        </m:dPr>
                        <m:e>
                          <m:r>
                            <a:rPr lang="en-US" sz="2000" i="1">
                              <a:latin typeface="Cambria Math"/>
                            </a:rPr>
                            <m:t>𝑡</m:t>
                          </m:r>
                        </m:e>
                      </m:d>
                      <m:r>
                        <a:rPr lang="en-US" sz="2000" i="1">
                          <a:latin typeface="Cambria Math"/>
                        </a:rPr>
                        <m:t>∗</m:t>
                      </m:r>
                      <m:r>
                        <a:rPr lang="en-US" sz="2000" i="1">
                          <a:latin typeface="Cambria Math"/>
                        </a:rPr>
                        <m:t>𝐺𝑙𝑜𝑠𝑠</m:t>
                      </m:r>
                      <m:r>
                        <a:rPr lang="en-US" sz="2000" i="1">
                          <a:latin typeface="Cambria Math"/>
                        </a:rPr>
                        <m:t>(</m:t>
                      </m:r>
                      <m:r>
                        <a:rPr lang="en-US" sz="2000" i="1">
                          <a:latin typeface="Cambria Math"/>
                        </a:rPr>
                        <m:t>𝑡</m:t>
                      </m:r>
                      <m:r>
                        <a:rPr lang="en-US" sz="2000" i="1">
                          <a:latin typeface="Cambria Math"/>
                        </a:rPr>
                        <m:t>)</m:t>
                      </m:r>
                    </m:oMath>
                  </m:oMathPara>
                </a14:m>
                <a:endParaRPr lang="en-US" sz="2000" dirty="0"/>
              </a:p>
              <a:p>
                <a:pPr marL="0" indent="0">
                  <a:buNone/>
                </a:pPr>
                <a:endParaRPr lang="en-CA" sz="2400" dirty="0"/>
              </a:p>
            </p:txBody>
          </p:sp>
        </mc:Choice>
        <mc:Fallback>
          <p:sp>
            <p:nvSpPr>
              <p:cNvPr id="3" name="Content Placeholder 2">
                <a:extLst>
                  <a:ext uri="{FF2B5EF4-FFF2-40B4-BE49-F238E27FC236}">
                    <a16:creationId xmlns:a16="http://schemas.microsoft.com/office/drawing/2014/main" id="{00969217-EE2F-0A52-8DDF-E94E8A97E92D}"/>
                  </a:ext>
                </a:extLst>
              </p:cNvPr>
              <p:cNvSpPr>
                <a:spLocks noGrp="1" noRot="1" noChangeAspect="1" noMove="1" noResize="1" noEditPoints="1" noAdjustHandles="1" noChangeArrowheads="1" noChangeShapeType="1" noTextEdit="1"/>
              </p:cNvSpPr>
              <p:nvPr>
                <p:ph idx="1"/>
              </p:nvPr>
            </p:nvSpPr>
            <p:spPr>
              <a:xfrm>
                <a:off x="379702" y="1206252"/>
                <a:ext cx="11304413" cy="1833282"/>
              </a:xfrm>
              <a:blipFill>
                <a:blip r:embed="rId2"/>
                <a:stretch>
                  <a:fillRect l="-701" t="-4319" b="-2326"/>
                </a:stretch>
              </a:blipFill>
            </p:spPr>
            <p:txBody>
              <a:bodyPr/>
              <a:lstStyle/>
              <a:p>
                <a:r>
                  <a:rPr lang="en-CA">
                    <a:noFill/>
                  </a:rPr>
                  <a:t> </a:t>
                </a:r>
              </a:p>
            </p:txBody>
          </p:sp>
        </mc:Fallback>
      </mc:AlternateContent>
      <p:pic>
        <p:nvPicPr>
          <p:cNvPr id="4" name="Picture 2">
            <a:extLst>
              <a:ext uri="{FF2B5EF4-FFF2-40B4-BE49-F238E27FC236}">
                <a16:creationId xmlns:a16="http://schemas.microsoft.com/office/drawing/2014/main" id="{3EC4CAE7-444F-9DB0-964A-54763AB43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91" y="3177953"/>
            <a:ext cx="5412149" cy="3195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2B0FC80A-218C-8E82-12AF-5FC669FAF6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79" y="3217594"/>
            <a:ext cx="5281700" cy="313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8">
            <a:extLst>
              <a:ext uri="{FF2B5EF4-FFF2-40B4-BE49-F238E27FC236}">
                <a16:creationId xmlns:a16="http://schemas.microsoft.com/office/drawing/2014/main" id="{7B05DAF8-001E-130D-62E4-C5E037836CB7}"/>
              </a:ext>
            </a:extLst>
          </p:cNvPr>
          <p:cNvSpPr/>
          <p:nvPr/>
        </p:nvSpPr>
        <p:spPr>
          <a:xfrm>
            <a:off x="5465993" y="4349673"/>
            <a:ext cx="1507213" cy="257321"/>
          </a:xfrm>
          <a:prstGeom prst="rightArrow">
            <a:avLst/>
          </a:prstGeom>
          <a:solidFill>
            <a:schemeClr val="tx2"/>
          </a:solidFill>
          <a:ln w="9525" cap="flat" cmpd="sng" algn="ctr">
            <a:solidFill>
              <a:schemeClr val="bg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rgbClr val="FFFFFF"/>
              </a:solidFill>
              <a:effectLst/>
              <a:uLnTx/>
              <a:uFillTx/>
              <a:latin typeface="Tahoma"/>
              <a:ea typeface="+mn-ea"/>
              <a:cs typeface="+mn-cs"/>
            </a:endParaRPr>
          </a:p>
        </p:txBody>
      </p:sp>
      <p:sp>
        <p:nvSpPr>
          <p:cNvPr id="7" name="TextBox 6">
            <a:extLst>
              <a:ext uri="{FF2B5EF4-FFF2-40B4-BE49-F238E27FC236}">
                <a16:creationId xmlns:a16="http://schemas.microsoft.com/office/drawing/2014/main" id="{712EEC5D-DF55-9465-2B78-673C26D24CD1}"/>
              </a:ext>
            </a:extLst>
          </p:cNvPr>
          <p:cNvSpPr txBox="1"/>
          <p:nvPr/>
        </p:nvSpPr>
        <p:spPr>
          <a:xfrm>
            <a:off x="3460925" y="4206883"/>
            <a:ext cx="981807" cy="400110"/>
          </a:xfrm>
          <a:prstGeom prst="rect">
            <a:avLst/>
          </a:prstGeom>
          <a:noFill/>
        </p:spPr>
        <p:txBody>
          <a:bodyPr wrap="none" rtlCol="0">
            <a:spAutoFit/>
          </a:bodyPr>
          <a:lstStyle/>
          <a:p>
            <a:r>
              <a:rPr lang="en-US" sz="2000" dirty="0"/>
              <a:t>PTDR(t)</a:t>
            </a:r>
          </a:p>
        </p:txBody>
      </p:sp>
      <p:sp>
        <p:nvSpPr>
          <p:cNvPr id="8" name="TextBox 7">
            <a:extLst>
              <a:ext uri="{FF2B5EF4-FFF2-40B4-BE49-F238E27FC236}">
                <a16:creationId xmlns:a16="http://schemas.microsoft.com/office/drawing/2014/main" id="{FE5F8D0B-F88C-8DA3-0EBA-CE6CC102C663}"/>
              </a:ext>
            </a:extLst>
          </p:cNvPr>
          <p:cNvSpPr txBox="1"/>
          <p:nvPr/>
        </p:nvSpPr>
        <p:spPr>
          <a:xfrm>
            <a:off x="9218450" y="4167607"/>
            <a:ext cx="843884" cy="400110"/>
          </a:xfrm>
          <a:prstGeom prst="rect">
            <a:avLst/>
          </a:prstGeom>
          <a:noFill/>
        </p:spPr>
        <p:txBody>
          <a:bodyPr wrap="none" rtlCol="0">
            <a:spAutoFit/>
          </a:bodyPr>
          <a:lstStyle/>
          <a:p>
            <a:r>
              <a:rPr lang="en-US" sz="2000" dirty="0" err="1"/>
              <a:t>Reff</a:t>
            </a:r>
            <a:r>
              <a:rPr lang="en-US" sz="2000" dirty="0"/>
              <a:t>(t)</a:t>
            </a:r>
          </a:p>
        </p:txBody>
      </p:sp>
    </p:spTree>
    <p:extLst>
      <p:ext uri="{BB962C8B-B14F-4D97-AF65-F5344CB8AC3E}">
        <p14:creationId xmlns:p14="http://schemas.microsoft.com/office/powerpoint/2010/main" val="12845935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71283" y="316295"/>
            <a:ext cx="11263074" cy="1036345"/>
          </a:xfrm>
        </p:spPr>
        <p:txBody>
          <a:bodyPr>
            <a:normAutofit/>
          </a:bodyPr>
          <a:lstStyle/>
          <a:p>
            <a:r>
              <a:rPr lang="en-US" dirty="0"/>
              <a:t>Computational Steps of ERL (cont.)</a:t>
            </a:r>
          </a:p>
        </p:txBody>
      </p:sp>
      <p:sp>
        <p:nvSpPr>
          <p:cNvPr id="4" name="Content Placeholder 2">
            <a:extLst>
              <a:ext uri="{FF2B5EF4-FFF2-40B4-BE49-F238E27FC236}">
                <a16:creationId xmlns:a16="http://schemas.microsoft.com/office/drawing/2014/main" id="{C8B2393C-FA4B-519C-1BC1-73F355C0B1CC}"/>
              </a:ext>
            </a:extLst>
          </p:cNvPr>
          <p:cNvSpPr txBox="1">
            <a:spLocks/>
          </p:cNvSpPr>
          <p:nvPr/>
        </p:nvSpPr>
        <p:spPr>
          <a:xfrm>
            <a:off x="0" y="1725613"/>
            <a:ext cx="10515600" cy="4351337"/>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t>The two time gaiting weighting functions are calculated with formulas:</a:t>
            </a:r>
            <a:endParaRPr lang="en-US" dirty="0"/>
          </a:p>
        </p:txBody>
      </p:sp>
      <p:pic>
        <p:nvPicPr>
          <p:cNvPr id="5" name="Picture 2">
            <a:extLst>
              <a:ext uri="{FF2B5EF4-FFF2-40B4-BE49-F238E27FC236}">
                <a16:creationId xmlns:a16="http://schemas.microsoft.com/office/drawing/2014/main" id="{6F38BA1E-FB1C-3B6A-5C5F-1FB7B4924E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731" y="1576435"/>
            <a:ext cx="5748117"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DEE6BCB1-DDF6-BC11-4395-E3892AF87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319" y="1576435"/>
            <a:ext cx="4392544" cy="1831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a:extLst>
              <a:ext uri="{FF2B5EF4-FFF2-40B4-BE49-F238E27FC236}">
                <a16:creationId xmlns:a16="http://schemas.microsoft.com/office/drawing/2014/main" id="{F830F1D8-F032-05DF-7711-B9F9090932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9564" y="3405235"/>
            <a:ext cx="4817848"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8250BEF3-E9B7-67E2-65CA-7E1E97D99812}"/>
              </a:ext>
            </a:extLst>
          </p:cNvPr>
          <p:cNvSpPr txBox="1"/>
          <p:nvPr/>
        </p:nvSpPr>
        <p:spPr>
          <a:xfrm>
            <a:off x="8994960" y="4300525"/>
            <a:ext cx="986167" cy="400110"/>
          </a:xfrm>
          <a:prstGeom prst="rect">
            <a:avLst/>
          </a:prstGeom>
          <a:noFill/>
        </p:spPr>
        <p:txBody>
          <a:bodyPr wrap="none" rtlCol="0">
            <a:spAutoFit/>
          </a:bodyPr>
          <a:lstStyle/>
          <a:p>
            <a:r>
              <a:rPr lang="en-US" sz="2000" dirty="0"/>
              <a:t>Gloss(t)</a:t>
            </a:r>
          </a:p>
        </p:txBody>
      </p:sp>
      <p:pic>
        <p:nvPicPr>
          <p:cNvPr id="9" name="Picture 2">
            <a:extLst>
              <a:ext uri="{FF2B5EF4-FFF2-40B4-BE49-F238E27FC236}">
                <a16:creationId xmlns:a16="http://schemas.microsoft.com/office/drawing/2014/main" id="{3789BFB7-6915-E824-3BAF-35BBCB817A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2841" y="3333349"/>
            <a:ext cx="4853897" cy="2894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4051DEE8-F23D-DB3D-3A5B-D097215C927A}"/>
              </a:ext>
            </a:extLst>
          </p:cNvPr>
          <p:cNvSpPr txBox="1"/>
          <p:nvPr/>
        </p:nvSpPr>
        <p:spPr>
          <a:xfrm>
            <a:off x="3254364" y="4500580"/>
            <a:ext cx="769762" cy="400110"/>
          </a:xfrm>
          <a:prstGeom prst="rect">
            <a:avLst/>
          </a:prstGeom>
          <a:noFill/>
        </p:spPr>
        <p:txBody>
          <a:bodyPr wrap="none" rtlCol="0">
            <a:spAutoFit/>
          </a:bodyPr>
          <a:lstStyle/>
          <a:p>
            <a:r>
              <a:rPr lang="en-US" sz="2000" dirty="0"/>
              <a:t>Grr(t)</a:t>
            </a:r>
          </a:p>
        </p:txBody>
      </p:sp>
    </p:spTree>
    <p:extLst>
      <p:ext uri="{BB962C8B-B14F-4D97-AF65-F5344CB8AC3E}">
        <p14:creationId xmlns:p14="http://schemas.microsoft.com/office/powerpoint/2010/main" val="9065019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71283" y="316295"/>
            <a:ext cx="11263074" cy="1036345"/>
          </a:xfrm>
        </p:spPr>
        <p:txBody>
          <a:bodyPr>
            <a:normAutofit/>
          </a:bodyPr>
          <a:lstStyle/>
          <a:p>
            <a:r>
              <a:rPr lang="en-US" dirty="0"/>
              <a:t>Computational Steps of ERL (cont.)</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0969217-EE2F-0A52-8DDF-E94E8A97E92D}"/>
                  </a:ext>
                </a:extLst>
              </p:cNvPr>
              <p:cNvSpPr>
                <a:spLocks noGrp="1"/>
              </p:cNvSpPr>
              <p:nvPr>
                <p:ph idx="1"/>
              </p:nvPr>
            </p:nvSpPr>
            <p:spPr>
              <a:xfrm>
                <a:off x="379702" y="1206251"/>
                <a:ext cx="6461365" cy="5380195"/>
              </a:xfrm>
            </p:spPr>
            <p:txBody>
              <a:bodyPr>
                <a:normAutofit/>
              </a:bodyPr>
              <a:lstStyle/>
              <a:p>
                <a:r>
                  <a:rPr lang="en-US" sz="2400" dirty="0"/>
                  <a:t>The ERL of the channel is computed from the </a:t>
                </a:r>
                <a:r>
                  <a:rPr lang="en-US" sz="2400" dirty="0" err="1"/>
                  <a:t>Reff</a:t>
                </a:r>
                <a:r>
                  <a:rPr lang="en-US" sz="2400" dirty="0"/>
                  <a:t>(t) waveform using a methodology that is similar to COM and includes the computations of the effective reflection probability density function (PDF) and the effective reflection cumulative distribution function (CDF). </a:t>
                </a:r>
              </a:p>
              <a:p>
                <a:endParaRPr lang="en-US" sz="2400" dirty="0"/>
              </a:p>
              <a:p>
                <a:pPr marL="0" indent="-73216">
                  <a:buNone/>
                </a:pPr>
                <a:r>
                  <a:rPr lang="en-US" sz="2400" dirty="0"/>
                  <a:t>	</a:t>
                </a:r>
              </a:p>
              <a:p>
                <a:pPr marL="0" indent="-73216">
                  <a:lnSpc>
                    <a:spcPct val="110000"/>
                  </a:lnSpc>
                  <a:buNone/>
                </a:pPr>
                <a:r>
                  <a:rPr lang="en-US" sz="2400" dirty="0"/>
                  <a:t>Where </a:t>
                </a:r>
                <a14:m>
                  <m:oMath xmlns:m="http://schemas.openxmlformats.org/officeDocument/2006/math">
                    <m:sSup>
                      <m:sSupPr>
                        <m:ctrlPr>
                          <a:rPr lang="en-US" sz="2400" i="1">
                            <a:latin typeface="Cambria Math" panose="02040503050406030204" pitchFamily="18" charset="0"/>
                          </a:rPr>
                        </m:ctrlPr>
                      </m:sSupPr>
                      <m:e>
                        <m:r>
                          <a:rPr lang="en-US" sz="2400" i="1">
                            <a:latin typeface="Cambria Math"/>
                          </a:rPr>
                          <m:t>𝑃</m:t>
                        </m:r>
                      </m:e>
                      <m:sup>
                        <m:r>
                          <a:rPr lang="en-US" sz="2400" i="1">
                            <a:latin typeface="Cambria Math"/>
                          </a:rPr>
                          <m:t>−1</m:t>
                        </m:r>
                      </m:sup>
                    </m:sSup>
                  </m:oMath>
                </a14:m>
                <a:r>
                  <a:rPr lang="en-US" sz="2400" dirty="0"/>
                  <a:t> is the inverse distribution function  or quantile function and DER</a:t>
                </a:r>
                <a:r>
                  <a:rPr lang="en-US" sz="2400" baseline="-25000" dirty="0"/>
                  <a:t>0 </a:t>
                </a:r>
                <a:r>
                  <a:rPr lang="en-US" sz="2400" dirty="0"/>
                  <a:t>is the target detector error ratio. ERL of a channel is the     smallest among the two values E</a:t>
                </a:r>
                <a:r>
                  <a:rPr lang="en-US" sz="2400" baseline="-25000" dirty="0"/>
                  <a:t>11</a:t>
                </a:r>
                <a:r>
                  <a:rPr lang="en-US" sz="2400" dirty="0"/>
                  <a:t> and E</a:t>
                </a:r>
                <a:r>
                  <a:rPr lang="en-US" sz="2400" baseline="-25000" dirty="0"/>
                  <a:t>22</a:t>
                </a:r>
                <a:r>
                  <a:rPr lang="en-US" sz="2400" dirty="0"/>
                  <a:t>.</a:t>
                </a:r>
              </a:p>
              <a:p>
                <a:pPr>
                  <a:buFont typeface="Wingdings" panose="05000000000000000000" pitchFamily="2" charset="2"/>
                  <a:buChar char="§"/>
                </a:pPr>
                <a:endParaRPr lang="en-CA" sz="2400" dirty="0"/>
              </a:p>
            </p:txBody>
          </p:sp>
        </mc:Choice>
        <mc:Fallback>
          <p:sp>
            <p:nvSpPr>
              <p:cNvPr id="3" name="Content Placeholder 2">
                <a:extLst>
                  <a:ext uri="{FF2B5EF4-FFF2-40B4-BE49-F238E27FC236}">
                    <a16:creationId xmlns:a16="http://schemas.microsoft.com/office/drawing/2014/main" id="{00969217-EE2F-0A52-8DDF-E94E8A97E92D}"/>
                  </a:ext>
                </a:extLst>
              </p:cNvPr>
              <p:cNvSpPr>
                <a:spLocks noGrp="1" noRot="1" noChangeAspect="1" noMove="1" noResize="1" noEditPoints="1" noAdjustHandles="1" noChangeArrowheads="1" noChangeShapeType="1" noTextEdit="1"/>
              </p:cNvSpPr>
              <p:nvPr>
                <p:ph idx="1"/>
              </p:nvPr>
            </p:nvSpPr>
            <p:spPr>
              <a:xfrm>
                <a:off x="379702" y="1206251"/>
                <a:ext cx="6461365" cy="5380195"/>
              </a:xfrm>
              <a:blipFill>
                <a:blip r:embed="rId2"/>
                <a:stretch>
                  <a:fillRect l="-1415" t="-1474" r="-1038"/>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4D4D5B23-D3CD-B18A-0DC4-4A76561C4EFA}"/>
                  </a:ext>
                </a:extLst>
              </p:cNvPr>
              <p:cNvSpPr/>
              <p:nvPr/>
            </p:nvSpPr>
            <p:spPr>
              <a:xfrm>
                <a:off x="1491240" y="3782291"/>
                <a:ext cx="3961844" cy="461665"/>
              </a:xfrm>
              <a:prstGeom prst="rect">
                <a:avLst/>
              </a:prstGeom>
            </p:spPr>
            <p:txBody>
              <a:bodyPr wrap="square">
                <a:spAutoFit/>
              </a:bodyPr>
              <a:lstStyle/>
              <a:p>
                <a14:m>
                  <m:oMath xmlns:m="http://schemas.openxmlformats.org/officeDocument/2006/math">
                    <m:r>
                      <a:rPr lang="en-US" sz="2400" i="1">
                        <a:latin typeface="Cambria Math"/>
                      </a:rPr>
                      <m:t>𝐸𝑅𝐿</m:t>
                    </m:r>
                    <m:r>
                      <a:rPr lang="en-US" sz="2400" i="1">
                        <a:latin typeface="Cambria Math"/>
                      </a:rPr>
                      <m:t>=20∗</m:t>
                    </m:r>
                    <m:func>
                      <m:funcPr>
                        <m:ctrlPr>
                          <a:rPr lang="en-US" sz="2400" i="1">
                            <a:latin typeface="Cambria Math" panose="02040503050406030204" pitchFamily="18" charset="0"/>
                          </a:rPr>
                        </m:ctrlPr>
                      </m:funcPr>
                      <m:fName>
                        <m:sSub>
                          <m:sSubPr>
                            <m:ctrlPr>
                              <a:rPr lang="en-US" sz="2400" i="1">
                                <a:latin typeface="Cambria Math" panose="02040503050406030204" pitchFamily="18" charset="0"/>
                              </a:rPr>
                            </m:ctrlPr>
                          </m:sSubPr>
                          <m:e>
                            <m:r>
                              <m:rPr>
                                <m:sty m:val="p"/>
                              </m:rPr>
                              <a:rPr lang="en-US" sz="2400">
                                <a:latin typeface="Cambria Math"/>
                              </a:rPr>
                              <m:t>log</m:t>
                            </m:r>
                          </m:e>
                          <m:sub>
                            <m:r>
                              <a:rPr lang="en-US" sz="2400" i="1">
                                <a:latin typeface="Cambria Math"/>
                              </a:rPr>
                              <m:t>10</m:t>
                            </m:r>
                          </m:sub>
                        </m:sSub>
                      </m:fName>
                      <m:e>
                        <m:sSup>
                          <m:sSupPr>
                            <m:ctrlPr>
                              <a:rPr lang="en-US" sz="2400" i="1">
                                <a:latin typeface="Cambria Math" panose="02040503050406030204" pitchFamily="18" charset="0"/>
                              </a:rPr>
                            </m:ctrlPr>
                          </m:sSupPr>
                          <m:e>
                            <m:r>
                              <a:rPr lang="en-US" sz="2400" i="1">
                                <a:latin typeface="Cambria Math"/>
                              </a:rPr>
                              <m:t>𝑃</m:t>
                            </m:r>
                          </m:e>
                          <m:sup>
                            <m:r>
                              <a:rPr lang="en-US" sz="2400" i="1">
                                <a:latin typeface="Cambria Math"/>
                              </a:rPr>
                              <m:t>−1</m:t>
                            </m:r>
                          </m:sup>
                        </m:sSup>
                      </m:e>
                    </m:func>
                  </m:oMath>
                </a14:m>
                <a:r>
                  <a:rPr lang="en-US" sz="2400" dirty="0"/>
                  <a:t>(DER</a:t>
                </a:r>
                <a:r>
                  <a:rPr lang="en-US" sz="2400" baseline="-25000" dirty="0"/>
                  <a:t>0</a:t>
                </a:r>
                <a:r>
                  <a:rPr lang="en-US" sz="2400" dirty="0"/>
                  <a:t>)</a:t>
                </a:r>
              </a:p>
            </p:txBody>
          </p:sp>
        </mc:Choice>
        <mc:Fallback>
          <p:sp>
            <p:nvSpPr>
              <p:cNvPr id="4" name="Rectangle 3">
                <a:extLst>
                  <a:ext uri="{FF2B5EF4-FFF2-40B4-BE49-F238E27FC236}">
                    <a16:creationId xmlns:a16="http://schemas.microsoft.com/office/drawing/2014/main" id="{4D4D5B23-D3CD-B18A-0DC4-4A76561C4EFA}"/>
                  </a:ext>
                </a:extLst>
              </p:cNvPr>
              <p:cNvSpPr>
                <a:spLocks noRot="1" noChangeAspect="1" noMove="1" noResize="1" noEditPoints="1" noAdjustHandles="1" noChangeArrowheads="1" noChangeShapeType="1" noTextEdit="1"/>
              </p:cNvSpPr>
              <p:nvPr/>
            </p:nvSpPr>
            <p:spPr>
              <a:xfrm>
                <a:off x="1491240" y="3782291"/>
                <a:ext cx="3961844" cy="461665"/>
              </a:xfrm>
              <a:prstGeom prst="rect">
                <a:avLst/>
              </a:prstGeom>
              <a:blipFill>
                <a:blip r:embed="rId3"/>
                <a:stretch>
                  <a:fillRect l="-462" t="-10526" b="-28947"/>
                </a:stretch>
              </a:blipFill>
            </p:spPr>
            <p:txBody>
              <a:bodyPr/>
              <a:lstStyle/>
              <a:p>
                <a:r>
                  <a:rPr lang="en-CA">
                    <a:noFill/>
                  </a:rPr>
                  <a:t> </a:t>
                </a:r>
              </a:p>
            </p:txBody>
          </p:sp>
        </mc:Fallback>
      </mc:AlternateContent>
      <p:pic>
        <p:nvPicPr>
          <p:cNvPr id="5" name="Picture 4">
            <a:extLst>
              <a:ext uri="{FF2B5EF4-FFF2-40B4-BE49-F238E27FC236}">
                <a16:creationId xmlns:a16="http://schemas.microsoft.com/office/drawing/2014/main" id="{0CD02EF3-5FBD-2509-0378-DEE87B910C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600" y="1211148"/>
            <a:ext cx="5994400" cy="5000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07838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55032" y="316295"/>
            <a:ext cx="12060767" cy="1036345"/>
          </a:xfrm>
        </p:spPr>
        <p:txBody>
          <a:bodyPr>
            <a:normAutofit fontScale="90000"/>
          </a:bodyPr>
          <a:lstStyle/>
          <a:p>
            <a:r>
              <a:rPr lang="en-US" dirty="0"/>
              <a:t>Simulated Results for Channel Under Investigation</a:t>
            </a:r>
          </a:p>
        </p:txBody>
      </p:sp>
      <p:sp>
        <p:nvSpPr>
          <p:cNvPr id="3" name="Content Placeholder 2">
            <a:extLst>
              <a:ext uri="{FF2B5EF4-FFF2-40B4-BE49-F238E27FC236}">
                <a16:creationId xmlns:a16="http://schemas.microsoft.com/office/drawing/2014/main" id="{00969217-EE2F-0A52-8DDF-E94E8A97E92D}"/>
              </a:ext>
            </a:extLst>
          </p:cNvPr>
          <p:cNvSpPr>
            <a:spLocks noGrp="1"/>
          </p:cNvSpPr>
          <p:nvPr>
            <p:ph idx="1"/>
          </p:nvPr>
        </p:nvSpPr>
        <p:spPr>
          <a:xfrm>
            <a:off x="379702" y="1553632"/>
            <a:ext cx="11304413" cy="5032813"/>
          </a:xfrm>
        </p:spPr>
        <p:txBody>
          <a:bodyPr>
            <a:normAutofit/>
          </a:bodyPr>
          <a:lstStyle/>
          <a:p>
            <a:pPr>
              <a:buFont typeface="Wingdings" panose="05000000000000000000" pitchFamily="2" charset="2"/>
              <a:buChar char="§"/>
            </a:pPr>
            <a:r>
              <a:rPr lang="en-US" sz="2400" dirty="0"/>
              <a:t>The simulated ERL value for the channel under consideration is 16.58dB, which is above the threshold value of 11dB defined in the standard for the 50GBASE-KR operating mode. </a:t>
            </a:r>
          </a:p>
          <a:p>
            <a:pPr>
              <a:buFont typeface="Wingdings" panose="05000000000000000000" pitchFamily="2" charset="2"/>
              <a:buChar char="§"/>
            </a:pPr>
            <a:endParaRPr lang="en-CA" sz="2400" dirty="0"/>
          </a:p>
          <a:p>
            <a:pPr>
              <a:buFont typeface="Wingdings" panose="05000000000000000000" pitchFamily="2" charset="2"/>
              <a:buChar char="§"/>
            </a:pPr>
            <a:endParaRPr lang="en-CA" sz="2400" dirty="0"/>
          </a:p>
          <a:p>
            <a:pPr>
              <a:buFont typeface="Wingdings" panose="05000000000000000000" pitchFamily="2" charset="2"/>
              <a:buChar char="§"/>
            </a:pPr>
            <a:endParaRPr lang="en-CA" sz="2400" dirty="0"/>
          </a:p>
          <a:p>
            <a:pPr marL="0" indent="0">
              <a:buNone/>
            </a:pPr>
            <a:endParaRPr lang="en-CA" sz="2400" dirty="0"/>
          </a:p>
          <a:p>
            <a:pPr>
              <a:buFont typeface="Wingdings" panose="05000000000000000000" pitchFamily="2" charset="2"/>
              <a:buChar char="§"/>
            </a:pPr>
            <a:r>
              <a:rPr lang="en-US" sz="2400" dirty="0"/>
              <a:t>This proves that ERL is tracking COM and consequently it is a more efficient and accurate method than the traditional RL and its associated mask.</a:t>
            </a:r>
          </a:p>
          <a:p>
            <a:pPr>
              <a:buFont typeface="Wingdings" panose="05000000000000000000" pitchFamily="2" charset="2"/>
              <a:buChar char="§"/>
            </a:pPr>
            <a:endParaRPr lang="en-CA" sz="2400" dirty="0"/>
          </a:p>
        </p:txBody>
      </p:sp>
      <p:pic>
        <p:nvPicPr>
          <p:cNvPr id="4" name="Picture 3">
            <a:extLst>
              <a:ext uri="{FF2B5EF4-FFF2-40B4-BE49-F238E27FC236}">
                <a16:creationId xmlns:a16="http://schemas.microsoft.com/office/drawing/2014/main" id="{0B83593E-D06C-232D-C79D-742AE8DDD919}"/>
              </a:ext>
            </a:extLst>
          </p:cNvPr>
          <p:cNvPicPr/>
          <p:nvPr/>
        </p:nvPicPr>
        <p:blipFill>
          <a:blip r:embed="rId2"/>
          <a:stretch>
            <a:fillRect/>
          </a:stretch>
        </p:blipFill>
        <p:spPr>
          <a:xfrm>
            <a:off x="200358" y="2733503"/>
            <a:ext cx="11791284" cy="1475662"/>
          </a:xfrm>
          <a:prstGeom prst="rect">
            <a:avLst/>
          </a:prstGeom>
        </p:spPr>
      </p:pic>
    </p:spTree>
    <p:extLst>
      <p:ext uri="{BB962C8B-B14F-4D97-AF65-F5344CB8AC3E}">
        <p14:creationId xmlns:p14="http://schemas.microsoft.com/office/powerpoint/2010/main" val="28481833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71283" y="316295"/>
            <a:ext cx="11263074" cy="1036345"/>
          </a:xfrm>
        </p:spPr>
        <p:txBody>
          <a:bodyPr>
            <a:normAutofit/>
          </a:bodyPr>
          <a:lstStyle/>
          <a:p>
            <a:r>
              <a:rPr lang="en-US" dirty="0"/>
              <a:t>Summary and Conclusions</a:t>
            </a:r>
          </a:p>
        </p:txBody>
      </p:sp>
      <p:sp>
        <p:nvSpPr>
          <p:cNvPr id="3" name="Content Placeholder 2">
            <a:extLst>
              <a:ext uri="{FF2B5EF4-FFF2-40B4-BE49-F238E27FC236}">
                <a16:creationId xmlns:a16="http://schemas.microsoft.com/office/drawing/2014/main" id="{00969217-EE2F-0A52-8DDF-E94E8A97E92D}"/>
              </a:ext>
            </a:extLst>
          </p:cNvPr>
          <p:cNvSpPr>
            <a:spLocks noGrp="1"/>
          </p:cNvSpPr>
          <p:nvPr>
            <p:ph idx="1"/>
          </p:nvPr>
        </p:nvSpPr>
        <p:spPr>
          <a:xfrm>
            <a:off x="379702" y="1206251"/>
            <a:ext cx="11304413" cy="5380195"/>
          </a:xfrm>
        </p:spPr>
        <p:txBody>
          <a:bodyPr>
            <a:normAutofit/>
          </a:bodyPr>
          <a:lstStyle/>
          <a:p>
            <a:pPr>
              <a:buFont typeface="Wingdings" panose="05000000000000000000" pitchFamily="2" charset="2"/>
              <a:buChar char="§"/>
            </a:pPr>
            <a:r>
              <a:rPr lang="en-US" sz="2400" dirty="0"/>
              <a:t>As the demand for higher data rates goes up, the complexity of the transceivers increases, and the channel requirements become tighter.</a:t>
            </a:r>
          </a:p>
          <a:p>
            <a:pPr>
              <a:buFont typeface="Wingdings" panose="05000000000000000000" pitchFamily="2" charset="2"/>
              <a:buChar char="§"/>
            </a:pPr>
            <a:r>
              <a:rPr lang="en-US" sz="2400" dirty="0"/>
              <a:t>The industry is continuously searching for new compliance methods that can address those new requirements.</a:t>
            </a:r>
          </a:p>
          <a:p>
            <a:pPr>
              <a:buFont typeface="Wingdings" panose="05000000000000000000" pitchFamily="2" charset="2"/>
              <a:buChar char="§"/>
            </a:pPr>
            <a:r>
              <a:rPr lang="en-US" sz="2400" dirty="0"/>
              <a:t>IBIS-AMI has been traditionally the simulation method for SerDes.</a:t>
            </a:r>
          </a:p>
          <a:p>
            <a:pPr>
              <a:buFont typeface="Wingdings" panose="05000000000000000000" pitchFamily="2" charset="2"/>
              <a:buChar char="§"/>
            </a:pPr>
            <a:r>
              <a:rPr lang="en-US" sz="2400" dirty="0"/>
              <a:t>Channel Operating Margin and Effective Return Loss have recently emerged as new compliance methods for SerDes protocols operating at 50Gbps and above. </a:t>
            </a:r>
          </a:p>
          <a:p>
            <a:pPr>
              <a:buFont typeface="Wingdings" panose="05000000000000000000" pitchFamily="2" charset="2"/>
              <a:buChar char="§"/>
            </a:pPr>
            <a:r>
              <a:rPr lang="en-US" sz="2400" dirty="0"/>
              <a:t>IBIS-AMI models can be more accurate for specific silicon implementation, whereas COM and ERL are more effective in the earlier stages of design exploration.</a:t>
            </a:r>
          </a:p>
          <a:p>
            <a:pPr>
              <a:buFont typeface="Wingdings" panose="05000000000000000000" pitchFamily="2" charset="2"/>
              <a:buChar char="§"/>
            </a:pPr>
            <a:r>
              <a:rPr lang="en-US" sz="2400" dirty="0"/>
              <a:t>Since no analysis method is perfect, a combination of various techniques is recommended for successful design.</a:t>
            </a:r>
            <a:endParaRPr lang="en-CA" sz="2400" dirty="0"/>
          </a:p>
        </p:txBody>
      </p:sp>
    </p:spTree>
    <p:extLst>
      <p:ext uri="{BB962C8B-B14F-4D97-AF65-F5344CB8AC3E}">
        <p14:creationId xmlns:p14="http://schemas.microsoft.com/office/powerpoint/2010/main" val="8639069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71283" y="316295"/>
            <a:ext cx="11263074" cy="1036345"/>
          </a:xfrm>
        </p:spPr>
        <p:txBody>
          <a:bodyPr>
            <a:normAutofit/>
          </a:bodyPr>
          <a:lstStyle/>
          <a:p>
            <a:r>
              <a:rPr lang="en-US" dirty="0"/>
              <a:t>References</a:t>
            </a:r>
          </a:p>
        </p:txBody>
      </p:sp>
      <p:sp>
        <p:nvSpPr>
          <p:cNvPr id="3" name="Content Placeholder 2">
            <a:extLst>
              <a:ext uri="{FF2B5EF4-FFF2-40B4-BE49-F238E27FC236}">
                <a16:creationId xmlns:a16="http://schemas.microsoft.com/office/drawing/2014/main" id="{00969217-EE2F-0A52-8DDF-E94E8A97E92D}"/>
              </a:ext>
            </a:extLst>
          </p:cNvPr>
          <p:cNvSpPr>
            <a:spLocks noGrp="1"/>
          </p:cNvSpPr>
          <p:nvPr>
            <p:ph idx="1"/>
          </p:nvPr>
        </p:nvSpPr>
        <p:spPr>
          <a:xfrm>
            <a:off x="379702" y="1409700"/>
            <a:ext cx="11304413" cy="5176746"/>
          </a:xfrm>
        </p:spPr>
        <p:txBody>
          <a:bodyPr>
            <a:normAutofit/>
          </a:bodyPr>
          <a:lstStyle/>
          <a:p>
            <a:pPr lvl="0"/>
            <a:r>
              <a:rPr lang="en-US" sz="2400" dirty="0"/>
              <a:t>IEEE Std 802.3bj™-2014,  IEEE Standard for Ethernet, Amendment 2: Physical Layer Specifications and Management Parameters for 100 Gb/s Operation Over Backplanes and Copper Cables</a:t>
            </a:r>
          </a:p>
          <a:p>
            <a:pPr lvl="0"/>
            <a:r>
              <a:rPr lang="en-US" sz="2400" dirty="0"/>
              <a:t>JESD204C, JEDEC Standard for Serial Interface for Data Converters, December 2017</a:t>
            </a:r>
          </a:p>
          <a:p>
            <a:pPr>
              <a:buFont typeface="Wingdings" panose="05000000000000000000" pitchFamily="2" charset="2"/>
              <a:buChar char="§"/>
            </a:pPr>
            <a:r>
              <a:rPr lang="en-US" sz="2400" dirty="0"/>
              <a:t>Optical Internetworking Forum – Clause 28: CEI-112G-LR-PAM4 Long Reach Interface, Implementation Agreement OIF-CEI-05.0, Draft March 24, 2019</a:t>
            </a:r>
          </a:p>
          <a:p>
            <a:pPr>
              <a:buFont typeface="Wingdings" panose="05000000000000000000" pitchFamily="2" charset="2"/>
              <a:buChar char="§"/>
            </a:pPr>
            <a:r>
              <a:rPr lang="en-US" sz="2400" dirty="0"/>
              <a:t>Optical Internetworking Forum – Clause 23: CEI-112G-VSR-PAM4 Very Short Reach Interface, Implementation Agreement OIF-CEI-05.0, Draft April 15, 2019</a:t>
            </a:r>
          </a:p>
          <a:p>
            <a:pPr>
              <a:buFont typeface="Wingdings" panose="05000000000000000000" pitchFamily="2" charset="2"/>
              <a:buChar char="§"/>
            </a:pPr>
            <a:r>
              <a:rPr lang="en-US" sz="2400" dirty="0"/>
              <a:t>Brandon Gore, Richard </a:t>
            </a:r>
            <a:r>
              <a:rPr lang="en-US" sz="2400" dirty="0" err="1"/>
              <a:t>Mellitz</a:t>
            </a:r>
            <a:r>
              <a:rPr lang="en-US" sz="2400" dirty="0"/>
              <a:t>, An Exercise in Applying Channel Operating Margin (COM) for 10GBASE-KR Channel Design</a:t>
            </a:r>
          </a:p>
          <a:p>
            <a:pPr marL="0" indent="0">
              <a:buNone/>
            </a:pPr>
            <a:endParaRPr lang="en-CA" sz="2400" dirty="0"/>
          </a:p>
        </p:txBody>
      </p:sp>
    </p:spTree>
    <p:extLst>
      <p:ext uri="{BB962C8B-B14F-4D97-AF65-F5344CB8AC3E}">
        <p14:creationId xmlns:p14="http://schemas.microsoft.com/office/powerpoint/2010/main" val="18167865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71283" y="316295"/>
            <a:ext cx="11263074" cy="1036345"/>
          </a:xfrm>
        </p:spPr>
        <p:txBody>
          <a:bodyPr>
            <a:normAutofit/>
          </a:bodyPr>
          <a:lstStyle/>
          <a:p>
            <a:r>
              <a:rPr lang="en-US" dirty="0"/>
              <a:t>Useful Links</a:t>
            </a:r>
          </a:p>
        </p:txBody>
      </p:sp>
      <p:sp>
        <p:nvSpPr>
          <p:cNvPr id="3" name="Content Placeholder 2">
            <a:extLst>
              <a:ext uri="{FF2B5EF4-FFF2-40B4-BE49-F238E27FC236}">
                <a16:creationId xmlns:a16="http://schemas.microsoft.com/office/drawing/2014/main" id="{00969217-EE2F-0A52-8DDF-E94E8A97E92D}"/>
              </a:ext>
            </a:extLst>
          </p:cNvPr>
          <p:cNvSpPr>
            <a:spLocks noGrp="1"/>
          </p:cNvSpPr>
          <p:nvPr>
            <p:ph idx="1"/>
          </p:nvPr>
        </p:nvSpPr>
        <p:spPr>
          <a:xfrm>
            <a:off x="379702" y="1206251"/>
            <a:ext cx="11304413" cy="5380195"/>
          </a:xfrm>
        </p:spPr>
        <p:txBody>
          <a:bodyPr>
            <a:normAutofit lnSpcReduction="10000"/>
          </a:bodyPr>
          <a:lstStyle/>
          <a:p>
            <a:pPr>
              <a:buFont typeface="Wingdings" panose="05000000000000000000" pitchFamily="2" charset="2"/>
              <a:buChar char="§"/>
            </a:pPr>
            <a:r>
              <a:rPr lang="en-CA" sz="2400" dirty="0">
                <a:hlinkClick r:id="rId2"/>
              </a:rPr>
              <a:t>https://blogs.sw.siemens.com/electronic-systems-design/author/cfilip/</a:t>
            </a:r>
          </a:p>
          <a:p>
            <a:pPr>
              <a:buFont typeface="Wingdings" panose="05000000000000000000" pitchFamily="2" charset="2"/>
              <a:buChar char="§"/>
            </a:pPr>
            <a:r>
              <a:rPr lang="en-CA" sz="2400" dirty="0">
                <a:hlinkClick r:id="rId2"/>
              </a:rPr>
              <a:t>https://www.signalintegrityjournal.com/articles/2663-ber--and-com-way-of-channel-compliance-evaluation</a:t>
            </a:r>
          </a:p>
          <a:p>
            <a:pPr>
              <a:buFont typeface="Wingdings" panose="05000000000000000000" pitchFamily="2" charset="2"/>
              <a:buChar char="§"/>
            </a:pPr>
            <a:r>
              <a:rPr lang="en-CA" sz="2400" dirty="0">
                <a:hlinkClick r:id="rId2"/>
              </a:rPr>
              <a:t>https://www.signalintegrityjournal.com/articles/2712-efficient-sensitivity-aware-assessment-of-high-speed-links-using-pce-and-implications-for-com</a:t>
            </a:r>
          </a:p>
          <a:p>
            <a:pPr>
              <a:buFont typeface="Wingdings" panose="05000000000000000000" pitchFamily="2" charset="2"/>
              <a:buChar char="§"/>
            </a:pPr>
            <a:r>
              <a:rPr lang="en-CA" sz="2400" dirty="0">
                <a:hlinkClick r:id="rId2"/>
              </a:rPr>
              <a:t>https://www.ieee802.org/3/dj/public/tools/index.html</a:t>
            </a:r>
            <a:endParaRPr lang="en-CA" sz="2400" dirty="0"/>
          </a:p>
          <a:p>
            <a:pPr>
              <a:buFont typeface="Wingdings" panose="05000000000000000000" pitchFamily="2" charset="2"/>
              <a:buChar char="§"/>
            </a:pPr>
            <a:r>
              <a:rPr lang="en-CA" sz="2400" dirty="0">
                <a:hlinkClick r:id="rId3"/>
              </a:rPr>
              <a:t>https://www.oiforum.com/wp-content/uploads/OIF-CEI-05.2.pdf</a:t>
            </a:r>
            <a:endParaRPr lang="en-CA" sz="2400" dirty="0"/>
          </a:p>
          <a:p>
            <a:pPr>
              <a:buFont typeface="Wingdings" panose="05000000000000000000" pitchFamily="2" charset="2"/>
              <a:buChar char="§"/>
            </a:pPr>
            <a:r>
              <a:rPr lang="en-CA" sz="2400" dirty="0">
                <a:hlinkClick r:id="rId4"/>
              </a:rPr>
              <a:t>https://www.ieee802.org/3/bj/public/jul12/mellitz_01_0712.pdf</a:t>
            </a:r>
            <a:endParaRPr lang="en-CA" sz="2400" dirty="0"/>
          </a:p>
          <a:p>
            <a:pPr>
              <a:buFont typeface="Wingdings" panose="05000000000000000000" pitchFamily="2" charset="2"/>
              <a:buChar char="§"/>
            </a:pPr>
            <a:r>
              <a:rPr lang="en-CA" sz="2400" dirty="0">
                <a:hlinkClick r:id="rId5"/>
              </a:rPr>
              <a:t>https://dl.cdn-anritsu.com/en-us/test-measurement/files/Technical-Notes/White-Paper/11410-00989A.pdf</a:t>
            </a:r>
            <a:endParaRPr lang="en-CA" sz="2400" dirty="0"/>
          </a:p>
          <a:p>
            <a:pPr>
              <a:buFont typeface="Wingdings" panose="05000000000000000000" pitchFamily="2" charset="2"/>
              <a:buChar char="§"/>
            </a:pPr>
            <a:r>
              <a:rPr lang="en-CA" sz="2400" dirty="0">
                <a:hlinkClick r:id="rId6"/>
              </a:rPr>
              <a:t>https://ieeexplore.ieee.org/stamp/stamp.jsp?tp=&amp;arnumber=9401322</a:t>
            </a:r>
            <a:endParaRPr lang="en-CA" sz="2400" dirty="0"/>
          </a:p>
          <a:p>
            <a:pPr>
              <a:buFont typeface="Wingdings" panose="05000000000000000000" pitchFamily="2" charset="2"/>
              <a:buChar char="§"/>
            </a:pPr>
            <a:r>
              <a:rPr lang="en-CA" sz="2400" dirty="0">
                <a:hlinkClick r:id="rId7"/>
              </a:rPr>
              <a:t>https://blog.samtec.com/wp-content/uploads/2020/07/07_02_2020_geek_speek_IEEE_COM.pdf</a:t>
            </a:r>
            <a:endParaRPr lang="en-CA" sz="2400" dirty="0"/>
          </a:p>
          <a:p>
            <a:pPr marL="0" indent="0">
              <a:buNone/>
            </a:pPr>
            <a:endParaRPr lang="en-CA" sz="2400" dirty="0"/>
          </a:p>
          <a:p>
            <a:pPr>
              <a:buFont typeface="Wingdings" panose="05000000000000000000" pitchFamily="2" charset="2"/>
              <a:buChar char="§"/>
            </a:pPr>
            <a:endParaRPr lang="en-CA" sz="2400" dirty="0"/>
          </a:p>
          <a:p>
            <a:pPr>
              <a:buFont typeface="Wingdings" panose="05000000000000000000" pitchFamily="2" charset="2"/>
              <a:buChar char="§"/>
            </a:pPr>
            <a:endParaRPr lang="en-CA" sz="2400" dirty="0"/>
          </a:p>
        </p:txBody>
      </p:sp>
    </p:spTree>
    <p:extLst>
      <p:ext uri="{BB962C8B-B14F-4D97-AF65-F5344CB8AC3E}">
        <p14:creationId xmlns:p14="http://schemas.microsoft.com/office/powerpoint/2010/main" val="4830815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471283" y="316295"/>
            <a:ext cx="11263074" cy="1036345"/>
          </a:xfrm>
        </p:spPr>
        <p:txBody>
          <a:bodyPr>
            <a:normAutofit/>
          </a:bodyPr>
          <a:lstStyle/>
          <a:p>
            <a:r>
              <a:rPr lang="en-US" dirty="0"/>
              <a:t>Free SI/PI Tools</a:t>
            </a:r>
          </a:p>
        </p:txBody>
      </p:sp>
      <p:sp>
        <p:nvSpPr>
          <p:cNvPr id="3" name="Content Placeholder 2">
            <a:extLst>
              <a:ext uri="{FF2B5EF4-FFF2-40B4-BE49-F238E27FC236}">
                <a16:creationId xmlns:a16="http://schemas.microsoft.com/office/drawing/2014/main" id="{00969217-EE2F-0A52-8DDF-E94E8A97E92D}"/>
              </a:ext>
            </a:extLst>
          </p:cNvPr>
          <p:cNvSpPr>
            <a:spLocks noGrp="1"/>
          </p:cNvSpPr>
          <p:nvPr>
            <p:ph idx="1"/>
          </p:nvPr>
        </p:nvSpPr>
        <p:spPr>
          <a:xfrm>
            <a:off x="379702" y="1206251"/>
            <a:ext cx="11304413" cy="5380195"/>
          </a:xfrm>
        </p:spPr>
        <p:txBody>
          <a:bodyPr>
            <a:normAutofit/>
          </a:bodyPr>
          <a:lstStyle/>
          <a:p>
            <a:pPr>
              <a:buFont typeface="Wingdings" panose="05000000000000000000" pitchFamily="2" charset="2"/>
              <a:buChar cha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IEEE MATLAB Script for COM - </a:t>
            </a:r>
            <a:r>
              <a:rPr lang="en-CA"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a:rPr>
              <a:t>P802.3df Channel / Tool (ieee802.org)</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buFont typeface="Wingdings" panose="05000000000000000000" pitchFamily="2" charset="2"/>
              <a:buChar cha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Free IBIS Simulator: </a:t>
            </a:r>
            <a:r>
              <a:rPr lang="en-CA" sz="1800" kern="100" dirty="0">
                <a:effectLst/>
                <a:latin typeface="Aptos" panose="020B0004020202020204" pitchFamily="34" charset="0"/>
                <a:ea typeface="Aptos" panose="020B0004020202020204" pitchFamily="34" charset="0"/>
                <a:cs typeface="Times New Roman" panose="02020603050405020304" pitchFamily="18" charset="0"/>
                <a:hlinkClick r:id="rId3"/>
              </a:rPr>
              <a:t>https://ee-training.dk/simulation/free-ibis-simulator-kicad-8.htm</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buFont typeface="Wingdings" panose="05000000000000000000" pitchFamily="2" charset="2"/>
              <a:buChar cha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Free IBIS-AMI Simulator </a:t>
            </a:r>
            <a:r>
              <a:rPr lang="en-CA" sz="1800" kern="100" dirty="0" err="1">
                <a:effectLst/>
                <a:latin typeface="Aptos" panose="020B0004020202020204" pitchFamily="34" charset="0"/>
                <a:ea typeface="Aptos" panose="020B0004020202020204" pitchFamily="34" charset="0"/>
                <a:cs typeface="Times New Roman" panose="02020603050405020304" pitchFamily="18" charset="0"/>
              </a:rPr>
              <a:t>PyBERT</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 </a:t>
            </a:r>
            <a:r>
              <a:rPr lang="en-CA"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Home · </a:t>
            </a:r>
            <a:r>
              <a:rPr lang="en-CA" sz="1800" u="sng" kern="100" dirty="0" err="1">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capn-freako</a:t>
            </a:r>
            <a:r>
              <a:rPr lang="en-CA"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a:t>
            </a:r>
            <a:r>
              <a:rPr lang="en-CA" sz="1800" u="sng" kern="100" dirty="0" err="1">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PyBERT</a:t>
            </a:r>
            <a:r>
              <a:rPr lang="en-CA"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 Wiki · GitHub</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buFont typeface="Wingdings" panose="05000000000000000000" pitchFamily="2" charset="2"/>
              <a:buChar cha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Circuit Simulator </a:t>
            </a:r>
            <a:r>
              <a:rPr lang="en-CA" sz="1800" kern="100" dirty="0" err="1">
                <a:effectLst/>
                <a:latin typeface="Aptos" panose="020B0004020202020204" pitchFamily="34" charset="0"/>
                <a:ea typeface="Aptos" panose="020B0004020202020204" pitchFamily="34" charset="0"/>
                <a:cs typeface="Times New Roman" panose="02020603050405020304" pitchFamily="18" charset="0"/>
              </a:rPr>
              <a:t>Qucs</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 </a:t>
            </a:r>
            <a:r>
              <a:rPr lang="en-CA"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https://qucs.sourceforge.net/</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buFont typeface="Wingdings" panose="05000000000000000000" pitchFamily="2" charset="2"/>
              <a:buChar cha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EM Field Solver </a:t>
            </a:r>
            <a:r>
              <a:rPr lang="en-CA" sz="1800" kern="100" dirty="0" err="1">
                <a:effectLst/>
                <a:latin typeface="Aptos" panose="020B0004020202020204" pitchFamily="34" charset="0"/>
                <a:ea typeface="Aptos" panose="020B0004020202020204" pitchFamily="34" charset="0"/>
                <a:cs typeface="Times New Roman" panose="02020603050405020304" pitchFamily="18" charset="0"/>
              </a:rPr>
              <a:t>OpenEMS</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 </a:t>
            </a:r>
            <a:r>
              <a:rPr lang="en-CA"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6"/>
              </a:rPr>
              <a:t>https://www.openems.de/</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buFont typeface="Wingdings" panose="05000000000000000000" pitchFamily="2" charset="2"/>
              <a:buChar cha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Spice Simulator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KiCad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with integrated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ngspice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 </a:t>
            </a:r>
            <a:r>
              <a:rPr lang="en-CA"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7"/>
              </a:rPr>
              <a:t>https://www.kicad.org/discover/spice/</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buFont typeface="Wingdings" panose="05000000000000000000" pitchFamily="2" charset="2"/>
              <a:buChar cha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Touchstone Viewer </a:t>
            </a:r>
            <a:r>
              <a:rPr lang="en-CA" sz="1800" kern="100" dirty="0" err="1">
                <a:effectLst/>
                <a:latin typeface="Aptos" panose="020B0004020202020204" pitchFamily="34" charset="0"/>
                <a:ea typeface="Aptos" panose="020B0004020202020204" pitchFamily="34" charset="0"/>
                <a:cs typeface="Times New Roman" panose="02020603050405020304" pitchFamily="18" charset="0"/>
              </a:rPr>
              <a:t>SnPView</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(online viewer) – </a:t>
            </a:r>
            <a:r>
              <a:rPr lang="en-CA" sz="1800" kern="100" dirty="0">
                <a:effectLst/>
                <a:latin typeface="Aptos" panose="020B0004020202020204" pitchFamily="34" charset="0"/>
                <a:ea typeface="Aptos" panose="020B0004020202020204" pitchFamily="34" charset="0"/>
                <a:cs typeface="Times New Roman" panose="02020603050405020304" pitchFamily="18" charset="0"/>
                <a:hlinkClick r:id="rId8"/>
              </a:rPr>
              <a:t>https://snpview.com/</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buFont typeface="Wingdings" panose="05000000000000000000" pitchFamily="2" charset="2"/>
              <a:buChar char="§"/>
            </a:pPr>
            <a:r>
              <a:rPr lang="en-CA" sz="1800" kern="100" dirty="0">
                <a:latin typeface="Aptos" panose="020B0004020202020204" pitchFamily="34" charset="0"/>
                <a:ea typeface="Aptos" panose="020B0004020202020204" pitchFamily="34" charset="0"/>
                <a:cs typeface="Times New Roman" panose="02020603050405020304" pitchFamily="18" charset="0"/>
              </a:rPr>
              <a:t>Teledyne </a:t>
            </a:r>
            <a:r>
              <a:rPr lang="en-CA" sz="1800" kern="100" dirty="0" err="1">
                <a:latin typeface="Aptos" panose="020B0004020202020204" pitchFamily="34" charset="0"/>
                <a:ea typeface="Aptos" panose="020B0004020202020204" pitchFamily="34" charset="0"/>
                <a:cs typeface="Times New Roman" panose="02020603050405020304" pitchFamily="18" charset="0"/>
              </a:rPr>
              <a:t>LeCroy</a:t>
            </a:r>
            <a:r>
              <a:rPr lang="en-CA" sz="1800" kern="100" dirty="0">
                <a:latin typeface="Aptos" panose="020B0004020202020204" pitchFamily="34" charset="0"/>
                <a:ea typeface="Aptos" panose="020B0004020202020204" pitchFamily="34" charset="0"/>
                <a:cs typeface="Times New Roman" panose="02020603050405020304" pitchFamily="18" charset="0"/>
              </a:rPr>
              <a:t> MAUI Studio </a:t>
            </a:r>
            <a:r>
              <a:rPr lang="en-CA" sz="1800" kern="100" dirty="0" err="1">
                <a:latin typeface="Aptos" panose="020B0004020202020204" pitchFamily="34" charset="0"/>
                <a:ea typeface="Aptos" panose="020B0004020202020204" pitchFamily="34" charset="0"/>
                <a:cs typeface="Times New Roman" panose="02020603050405020304" pitchFamily="18" charset="0"/>
              </a:rPr>
              <a:t>WavePulser</a:t>
            </a:r>
            <a:r>
              <a:rPr lang="en-CA" sz="1800" kern="100" dirty="0">
                <a:latin typeface="Aptos" panose="020B0004020202020204" pitchFamily="34" charset="0"/>
                <a:ea typeface="Aptos" panose="020B0004020202020204" pitchFamily="34" charset="0"/>
                <a:cs typeface="Times New Roman" panose="02020603050405020304" pitchFamily="18" charset="0"/>
              </a:rPr>
              <a:t> Interface - </a:t>
            </a:r>
            <a:r>
              <a:rPr lang="en-CA" sz="1800" kern="100" dirty="0">
                <a:latin typeface="Aptos" panose="020B0004020202020204" pitchFamily="34" charset="0"/>
                <a:ea typeface="Aptos" panose="020B0004020202020204" pitchFamily="34" charset="0"/>
                <a:cs typeface="Times New Roman" panose="02020603050405020304" pitchFamily="18" charset="0"/>
                <a:hlinkClick r:id="rId9"/>
              </a:rPr>
              <a:t>https://www.teledynelecroy.com/mauistudio/</a:t>
            </a:r>
            <a:endParaRPr lang="en-CA" sz="1800" kern="100" dirty="0">
              <a:latin typeface="Aptos" panose="020B0004020202020204" pitchFamily="34" charset="0"/>
              <a:ea typeface="Aptos" panose="020B0004020202020204" pitchFamily="34" charset="0"/>
              <a:cs typeface="Times New Roman" panose="02020603050405020304" pitchFamily="18" charset="0"/>
            </a:endParaRPr>
          </a:p>
          <a:p>
            <a:pPr>
              <a:buFont typeface="Wingdings" panose="05000000000000000000"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Ansys Student Version - </a:t>
            </a:r>
            <a:r>
              <a:rPr lang="en-CA"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10"/>
              </a:rPr>
              <a:t>https://www.ansys.com/academic/students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buFont typeface="Wingdings" panose="05000000000000000000"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ADS free student version - </a:t>
            </a:r>
            <a:r>
              <a:rPr lang="en-US" sz="1800" kern="100" dirty="0">
                <a:effectLst/>
                <a:latin typeface="Aptos" panose="020B0004020202020204" pitchFamily="34" charset="0"/>
                <a:ea typeface="Aptos" panose="020B0004020202020204" pitchFamily="34" charset="0"/>
                <a:cs typeface="Times New Roman" panose="02020603050405020304" pitchFamily="18" charset="0"/>
                <a:hlinkClick r:id="rId11"/>
              </a:rPr>
              <a:t>https://edaapps.software.keysight.com/cgi-bin/eda-evaluation/request.cgi?product=ads&amp;cc=US&amp;lc=eng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buFont typeface="Wingdings" panose="05000000000000000000" pitchFamily="2" charset="2"/>
              <a:buChar char="§"/>
            </a:pPr>
            <a:r>
              <a:rPr lang="en-US" sz="1800" kern="100" dirty="0">
                <a:latin typeface="Aptos" panose="020B0004020202020204" pitchFamily="34" charset="0"/>
                <a:ea typeface="Aptos" panose="020B0004020202020204" pitchFamily="34" charset="0"/>
                <a:cs typeface="Times New Roman" panose="02020603050405020304" pitchFamily="18" charset="0"/>
              </a:rPr>
              <a:t>General PCB Analysis tools:</a:t>
            </a:r>
          </a:p>
          <a:p>
            <a:pPr lvl="1">
              <a:buFont typeface="Wingdings" panose="05000000000000000000" pitchFamily="2" charset="2"/>
              <a:buChar char="§"/>
            </a:pPr>
            <a:r>
              <a:rPr lang="en-CA" sz="1400" kern="100" dirty="0">
                <a:effectLst/>
                <a:latin typeface="Aptos" panose="020B0004020202020204" pitchFamily="34" charset="0"/>
                <a:ea typeface="Aptos" panose="020B0004020202020204" pitchFamily="34" charset="0"/>
                <a:cs typeface="Times New Roman" panose="02020603050405020304" pitchFamily="18" charset="0"/>
              </a:rPr>
              <a:t>Saturn PCB tools: </a:t>
            </a:r>
            <a:r>
              <a:rPr lang="en-CA" sz="1400" kern="100" dirty="0">
                <a:effectLst/>
                <a:latin typeface="Aptos" panose="020B0004020202020204" pitchFamily="34" charset="0"/>
                <a:ea typeface="Aptos" panose="020B0004020202020204" pitchFamily="34" charset="0"/>
                <a:cs typeface="Times New Roman" panose="02020603050405020304" pitchFamily="18" charset="0"/>
                <a:hlinkClick r:id="rId12"/>
              </a:rPr>
              <a:t>https://saturnpcb.com/saturn-pcb-toolkit/</a:t>
            </a:r>
            <a:endParaRPr lang="en-CA" sz="1400" kern="100" dirty="0">
              <a:effectLst/>
              <a:latin typeface="Aptos" panose="020B0004020202020204" pitchFamily="34" charset="0"/>
              <a:ea typeface="Aptos" panose="020B0004020202020204" pitchFamily="34" charset="0"/>
              <a:cs typeface="Times New Roman" panose="02020603050405020304" pitchFamily="18" charset="0"/>
            </a:endParaRPr>
          </a:p>
          <a:p>
            <a:pPr lvl="1">
              <a:buFont typeface="Wingdings" panose="05000000000000000000" pitchFamily="2" charset="2"/>
              <a:buChar char="§"/>
            </a:pPr>
            <a:r>
              <a:rPr lang="en-CA" sz="1400" kern="100" dirty="0">
                <a:latin typeface="Aptos" panose="020B0004020202020204" pitchFamily="34" charset="0"/>
                <a:ea typeface="Aptos" panose="020B0004020202020204" pitchFamily="34" charset="0"/>
                <a:cs typeface="Times New Roman" panose="02020603050405020304" pitchFamily="18" charset="0"/>
              </a:rPr>
              <a:t>Sierra Circuits online calculators: </a:t>
            </a:r>
            <a:r>
              <a:rPr lang="en-CA" sz="1400" kern="100" dirty="0">
                <a:latin typeface="Aptos" panose="020B0004020202020204" pitchFamily="34" charset="0"/>
                <a:ea typeface="Aptos" panose="020B0004020202020204" pitchFamily="34" charset="0"/>
                <a:cs typeface="Times New Roman" panose="02020603050405020304" pitchFamily="18" charset="0"/>
                <a:hlinkClick r:id="rId13"/>
              </a:rPr>
              <a:t>https://www.protoexpress.com/tools/</a:t>
            </a:r>
            <a:endParaRPr lang="en-CA" sz="1400" kern="100" dirty="0">
              <a:latin typeface="Aptos" panose="020B0004020202020204" pitchFamily="34" charset="0"/>
              <a:ea typeface="Aptos" panose="020B0004020202020204" pitchFamily="34" charset="0"/>
              <a:cs typeface="Times New Roman" panose="02020603050405020304" pitchFamily="18" charset="0"/>
            </a:endParaRPr>
          </a:p>
          <a:p>
            <a:pPr lvl="1">
              <a:buFont typeface="Wingdings" panose="05000000000000000000" pitchFamily="2" charset="2"/>
              <a:buChar char="§"/>
            </a:pPr>
            <a:r>
              <a:rPr lang="en-CA" sz="1400" kern="100" dirty="0">
                <a:latin typeface="Aptos" panose="020B0004020202020204" pitchFamily="34" charset="0"/>
                <a:ea typeface="Aptos" panose="020B0004020202020204" pitchFamily="34" charset="0"/>
                <a:cs typeface="Times New Roman" panose="02020603050405020304" pitchFamily="18" charset="0"/>
              </a:rPr>
              <a:t>Free PDN analyzer: </a:t>
            </a:r>
            <a:r>
              <a:rPr lang="en-CA" sz="1400" kern="100" dirty="0">
                <a:latin typeface="Aptos" panose="020B0004020202020204" pitchFamily="34" charset="0"/>
                <a:ea typeface="Aptos" panose="020B0004020202020204" pitchFamily="34" charset="0"/>
                <a:cs typeface="Times New Roman" panose="02020603050405020304" pitchFamily="18" charset="0"/>
                <a:hlinkClick r:id="rId14"/>
              </a:rPr>
              <a:t>https://www.pdntool.com/</a:t>
            </a:r>
            <a:endParaRPr lang="en-CA" sz="1400" kern="100" dirty="0">
              <a:latin typeface="Aptos" panose="020B0004020202020204" pitchFamily="34" charset="0"/>
              <a:ea typeface="Aptos" panose="020B0004020202020204" pitchFamily="34" charset="0"/>
              <a:cs typeface="Times New Roman" panose="02020603050405020304" pitchFamily="18" charset="0"/>
            </a:endParaRPr>
          </a:p>
          <a:p>
            <a:pPr lvl="1">
              <a:buFont typeface="Wingdings" panose="05000000000000000000" pitchFamily="2" charset="2"/>
              <a:buChar char="§"/>
            </a:pPr>
            <a:endParaRPr lang="en-CA" sz="1400" kern="100" dirty="0">
              <a:latin typeface="Aptos" panose="020B0004020202020204" pitchFamily="34" charset="0"/>
              <a:ea typeface="Aptos" panose="020B0004020202020204" pitchFamily="34" charset="0"/>
              <a:cs typeface="Times New Roman" panose="02020603050405020304" pitchFamily="18" charset="0"/>
            </a:endParaRPr>
          </a:p>
          <a:p>
            <a:pPr lvl="1">
              <a:buFont typeface="Wingdings" panose="05000000000000000000" pitchFamily="2" charset="2"/>
              <a:buChar char="§"/>
            </a:pPr>
            <a:endParaRPr lang="en-CA" sz="1400" kern="100" dirty="0">
              <a:effectLst/>
              <a:latin typeface="Aptos" panose="020B0004020202020204" pitchFamily="34" charset="0"/>
              <a:ea typeface="Aptos" panose="020B0004020202020204" pitchFamily="34" charset="0"/>
              <a:cs typeface="Times New Roman" panose="02020603050405020304" pitchFamily="18" charset="0"/>
            </a:endParaRPr>
          </a:p>
          <a:p>
            <a:pPr>
              <a:buFont typeface="Wingdings" panose="05000000000000000000" pitchFamily="2" charset="2"/>
              <a:buChar char="§"/>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buFont typeface="Wingdings" panose="05000000000000000000" pitchFamily="2" charset="2"/>
              <a:buChar char="§"/>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buFont typeface="Wingdings" panose="05000000000000000000" pitchFamily="2" charset="2"/>
              <a:buChar char="§"/>
            </a:pPr>
            <a:endParaRPr lang="en-CA" sz="2400" dirty="0"/>
          </a:p>
          <a:p>
            <a:pPr>
              <a:buFont typeface="Wingdings" panose="05000000000000000000" pitchFamily="2" charset="2"/>
              <a:buChar char="§"/>
            </a:pPr>
            <a:endParaRPr lang="en-CA" sz="2400" dirty="0"/>
          </a:p>
        </p:txBody>
      </p:sp>
    </p:spTree>
    <p:extLst>
      <p:ext uri="{BB962C8B-B14F-4D97-AF65-F5344CB8AC3E}">
        <p14:creationId xmlns:p14="http://schemas.microsoft.com/office/powerpoint/2010/main" val="41621682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EAB39-0A9B-BE94-453F-48B233DB048E}"/>
              </a:ext>
            </a:extLst>
          </p:cNvPr>
          <p:cNvSpPr>
            <a:spLocks noGrp="1"/>
          </p:cNvSpPr>
          <p:nvPr>
            <p:ph type="title"/>
          </p:nvPr>
        </p:nvSpPr>
        <p:spPr>
          <a:xfrm>
            <a:off x="742659" y="2915291"/>
            <a:ext cx="10515600" cy="1036345"/>
          </a:xfrm>
        </p:spPr>
        <p:txBody>
          <a:bodyPr/>
          <a:lstStyle/>
          <a:p>
            <a:pPr algn="ctr"/>
            <a:r>
              <a:rPr lang="en-US" dirty="0">
                <a:latin typeface="Arial"/>
                <a:cs typeface="Arial"/>
              </a:rPr>
              <a:t>Module 6</a:t>
            </a:r>
            <a:endParaRPr lang="en-US" dirty="0"/>
          </a:p>
        </p:txBody>
      </p:sp>
    </p:spTree>
    <p:extLst>
      <p:ext uri="{BB962C8B-B14F-4D97-AF65-F5344CB8AC3E}">
        <p14:creationId xmlns:p14="http://schemas.microsoft.com/office/powerpoint/2010/main" val="1035926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969217-EE2F-0A52-8DDF-E94E8A97E92D}"/>
              </a:ext>
            </a:extLst>
          </p:cNvPr>
          <p:cNvSpPr>
            <a:spLocks noGrp="1"/>
          </p:cNvSpPr>
          <p:nvPr>
            <p:ph idx="1"/>
          </p:nvPr>
        </p:nvSpPr>
        <p:spPr>
          <a:xfrm>
            <a:off x="429944" y="1281614"/>
            <a:ext cx="11304413" cy="5380195"/>
          </a:xfrm>
        </p:spPr>
        <p:txBody>
          <a:bodyPr>
            <a:normAutofit/>
          </a:bodyPr>
          <a:lstStyle/>
          <a:p>
            <a:pPr marL="0" indent="0">
              <a:buNone/>
            </a:pPr>
            <a:endParaRPr lang="en-US" sz="2400" dirty="0"/>
          </a:p>
          <a:p>
            <a:pPr marL="0" indent="0">
              <a:buNone/>
            </a:pPr>
            <a:endParaRPr lang="en-US" sz="2400" dirty="0"/>
          </a:p>
          <a:p>
            <a:pPr marL="0" indent="0">
              <a:buNone/>
            </a:pPr>
            <a:endParaRPr lang="en-US" sz="2400" dirty="0"/>
          </a:p>
          <a:p>
            <a:pPr marL="0" indent="0" algn="ctr">
              <a:buNone/>
            </a:pPr>
            <a:r>
              <a:rPr lang="en-US" sz="4400" b="1" dirty="0"/>
              <a:t>IBIS-AMI Modeling</a:t>
            </a:r>
          </a:p>
          <a:p>
            <a:pPr marL="0" indent="0">
              <a:buNone/>
            </a:pPr>
            <a:r>
              <a:rPr lang="en-US" sz="2400" dirty="0"/>
              <a:t> </a:t>
            </a:r>
            <a:endParaRPr lang="en-CA" sz="2400" dirty="0"/>
          </a:p>
        </p:txBody>
      </p:sp>
    </p:spTree>
    <p:extLst>
      <p:ext uri="{BB962C8B-B14F-4D97-AF65-F5344CB8AC3E}">
        <p14:creationId xmlns:p14="http://schemas.microsoft.com/office/powerpoint/2010/main" val="15788457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84B5-7A10-D38A-9336-8FA7F0DF84D4}"/>
              </a:ext>
            </a:extLst>
          </p:cNvPr>
          <p:cNvSpPr>
            <a:spLocks noGrp="1"/>
          </p:cNvSpPr>
          <p:nvPr>
            <p:ph type="title"/>
          </p:nvPr>
        </p:nvSpPr>
        <p:spPr/>
        <p:txBody>
          <a:bodyPr>
            <a:normAutofit fontScale="90000"/>
          </a:bodyPr>
          <a:lstStyle/>
          <a:p>
            <a:r>
              <a:rPr lang="en-US" dirty="0">
                <a:latin typeface="Arial"/>
                <a:cs typeface="Arial"/>
              </a:rPr>
              <a:t>Reflect on what we discussed today (5mins)</a:t>
            </a:r>
            <a:endParaRPr lang="en-US" dirty="0"/>
          </a:p>
        </p:txBody>
      </p:sp>
      <p:sp>
        <p:nvSpPr>
          <p:cNvPr id="3" name="Content Placeholder 2">
            <a:extLst>
              <a:ext uri="{FF2B5EF4-FFF2-40B4-BE49-F238E27FC236}">
                <a16:creationId xmlns:a16="http://schemas.microsoft.com/office/drawing/2014/main" id="{D5A70DC7-7947-B488-2D3A-073472DCE557}"/>
              </a:ext>
            </a:extLst>
          </p:cNvPr>
          <p:cNvSpPr>
            <a:spLocks noGrp="1"/>
          </p:cNvSpPr>
          <p:nvPr>
            <p:ph idx="1"/>
          </p:nvPr>
        </p:nvSpPr>
        <p:spPr>
          <a:xfrm>
            <a:off x="570721" y="1838979"/>
            <a:ext cx="10515600" cy="2569432"/>
          </a:xfrm>
        </p:spPr>
        <p:txBody>
          <a:bodyPr vert="horz" lIns="91440" tIns="45720" rIns="91440" bIns="45720" rtlCol="0" anchor="t">
            <a:normAutofit/>
          </a:bodyPr>
          <a:lstStyle/>
          <a:p>
            <a:pPr marL="227965" indent="-227965"/>
            <a:r>
              <a:rPr lang="en-US" dirty="0">
                <a:latin typeface="Arial"/>
                <a:cs typeface="Arial"/>
              </a:rPr>
              <a:t>Discuss with your Seatmate.</a:t>
            </a:r>
          </a:p>
          <a:p>
            <a:pPr marL="0" indent="0">
              <a:buNone/>
            </a:pPr>
            <a:endParaRPr lang="en-US" dirty="0"/>
          </a:p>
        </p:txBody>
      </p:sp>
    </p:spTree>
    <p:extLst>
      <p:ext uri="{BB962C8B-B14F-4D97-AF65-F5344CB8AC3E}">
        <p14:creationId xmlns:p14="http://schemas.microsoft.com/office/powerpoint/2010/main" val="19022982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70057-C9E7-001A-F1FC-AD057CA778AF}"/>
              </a:ext>
            </a:extLst>
          </p:cNvPr>
          <p:cNvSpPr>
            <a:spLocks noGrp="1"/>
          </p:cNvSpPr>
          <p:nvPr>
            <p:ph type="title"/>
          </p:nvPr>
        </p:nvSpPr>
        <p:spPr/>
        <p:txBody>
          <a:bodyPr/>
          <a:lstStyle/>
          <a:p>
            <a:r>
              <a:rPr lang="en-US" dirty="0">
                <a:latin typeface="Arial"/>
                <a:cs typeface="Arial"/>
              </a:rPr>
              <a:t>Takeaways Points</a:t>
            </a:r>
            <a:endParaRPr lang="en-US" dirty="0"/>
          </a:p>
        </p:txBody>
      </p:sp>
      <p:sp>
        <p:nvSpPr>
          <p:cNvPr id="3" name="Content Placeholder 2">
            <a:extLst>
              <a:ext uri="{FF2B5EF4-FFF2-40B4-BE49-F238E27FC236}">
                <a16:creationId xmlns:a16="http://schemas.microsoft.com/office/drawing/2014/main" id="{4A77CC95-0A72-22CE-A937-AAC73F89CD41}"/>
              </a:ext>
            </a:extLst>
          </p:cNvPr>
          <p:cNvSpPr>
            <a:spLocks noGrp="1"/>
          </p:cNvSpPr>
          <p:nvPr>
            <p:ph idx="1"/>
          </p:nvPr>
        </p:nvSpPr>
        <p:spPr/>
        <p:txBody>
          <a:bodyPr vert="horz" lIns="91440" tIns="45720" rIns="91440" bIns="45720" rtlCol="0" anchor="t">
            <a:normAutofit/>
          </a:bodyPr>
          <a:lstStyle/>
          <a:p>
            <a:pPr marL="227965" indent="-227965"/>
            <a:r>
              <a:rPr lang="en-US" dirty="0">
                <a:latin typeface="Arial"/>
                <a:cs typeface="Arial"/>
              </a:rPr>
              <a:t>Course Logistics.</a:t>
            </a:r>
          </a:p>
          <a:p>
            <a:pPr marL="227965" indent="-227965"/>
            <a:r>
              <a:rPr lang="en-US" dirty="0">
                <a:latin typeface="Arial"/>
                <a:cs typeface="Arial"/>
              </a:rPr>
              <a:t>Course Overview.</a:t>
            </a:r>
            <a:endParaRPr lang="en-US" dirty="0"/>
          </a:p>
          <a:p>
            <a:pPr marL="227965" indent="-227965"/>
            <a:r>
              <a:rPr lang="en-US" dirty="0">
                <a:latin typeface="Arial"/>
                <a:cs typeface="Arial"/>
              </a:rPr>
              <a:t>Three compliance methods: Eye Diagrams, Frequency Domain Metrics and Channel Operating Margin</a:t>
            </a:r>
            <a:endParaRPr lang="en-US" dirty="0"/>
          </a:p>
        </p:txBody>
      </p:sp>
    </p:spTree>
    <p:extLst>
      <p:ext uri="{BB962C8B-B14F-4D97-AF65-F5344CB8AC3E}">
        <p14:creationId xmlns:p14="http://schemas.microsoft.com/office/powerpoint/2010/main" val="2147291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679159" y="311791"/>
            <a:ext cx="11263074" cy="1036345"/>
          </a:xfrm>
        </p:spPr>
        <p:txBody>
          <a:bodyPr>
            <a:normAutofit/>
          </a:bodyPr>
          <a:lstStyle/>
          <a:p>
            <a:r>
              <a:rPr lang="en-US" dirty="0"/>
              <a:t>What is IBIS-AMI?</a:t>
            </a:r>
          </a:p>
        </p:txBody>
      </p:sp>
      <p:sp>
        <p:nvSpPr>
          <p:cNvPr id="47" name="TextBox 46">
            <a:extLst>
              <a:ext uri="{FF2B5EF4-FFF2-40B4-BE49-F238E27FC236}">
                <a16:creationId xmlns:a16="http://schemas.microsoft.com/office/drawing/2014/main" id="{A8BB960F-031B-A809-9F35-D44B3FC8A66A}"/>
              </a:ext>
            </a:extLst>
          </p:cNvPr>
          <p:cNvSpPr txBox="1"/>
          <p:nvPr/>
        </p:nvSpPr>
        <p:spPr>
          <a:xfrm>
            <a:off x="766234" y="1466924"/>
            <a:ext cx="10667999" cy="4154984"/>
          </a:xfrm>
          <a:prstGeom prst="rect">
            <a:avLst/>
          </a:prstGeom>
          <a:noFill/>
        </p:spPr>
        <p:txBody>
          <a:bodyPr wrap="square">
            <a:spAutoFit/>
          </a:bodyPr>
          <a:lstStyle/>
          <a:p>
            <a:pPr eaLnBrk="1" hangingPunct="1">
              <a:buNone/>
            </a:pPr>
            <a:r>
              <a:rPr lang="en-US" sz="2400" b="1" dirty="0"/>
              <a:t>AMI = </a:t>
            </a:r>
            <a:r>
              <a:rPr lang="en-US" sz="2400" b="1" dirty="0">
                <a:solidFill>
                  <a:srgbClr val="FF0000"/>
                </a:solidFill>
              </a:rPr>
              <a:t>A</a:t>
            </a:r>
            <a:r>
              <a:rPr lang="en-US" sz="2400" b="1" dirty="0"/>
              <a:t>lgorithmic </a:t>
            </a:r>
            <a:r>
              <a:rPr lang="en-US" sz="2400" b="1" dirty="0">
                <a:solidFill>
                  <a:srgbClr val="FF0000"/>
                </a:solidFill>
              </a:rPr>
              <a:t>M</a:t>
            </a:r>
            <a:r>
              <a:rPr lang="en-US" sz="2400" b="1" dirty="0"/>
              <a:t>odeling </a:t>
            </a:r>
            <a:r>
              <a:rPr lang="en-US" sz="2400" b="1" dirty="0">
                <a:solidFill>
                  <a:srgbClr val="FF0000"/>
                </a:solidFill>
              </a:rPr>
              <a:t>I</a:t>
            </a:r>
            <a:r>
              <a:rPr lang="en-US" sz="2400" b="1" dirty="0"/>
              <a:t>nterface</a:t>
            </a:r>
          </a:p>
          <a:p>
            <a:r>
              <a:rPr lang="en-US" sz="2400" dirty="0"/>
              <a:t>It was first introduced in IBIS version 5.0 (August 2008)</a:t>
            </a:r>
          </a:p>
          <a:p>
            <a:pPr lvl="1"/>
            <a:r>
              <a:rPr lang="en-US" sz="2400" dirty="0"/>
              <a:t>Section 6c and Section 10 of the IBIS specification</a:t>
            </a:r>
          </a:p>
          <a:p>
            <a:r>
              <a:rPr lang="en-US" sz="2400" b="1" u="sng" dirty="0"/>
              <a:t>Algorithmic</a:t>
            </a:r>
            <a:r>
              <a:rPr lang="en-US" sz="2400" dirty="0"/>
              <a:t> means that instead of circuit descriptions, AMI models are made up of signal processing algorithms</a:t>
            </a:r>
          </a:p>
          <a:p>
            <a:r>
              <a:rPr lang="en-US" sz="2400" b="1" u="sng" dirty="0"/>
              <a:t>Interface</a:t>
            </a:r>
            <a:r>
              <a:rPr lang="en-US" sz="2400" dirty="0"/>
              <a:t> means that the specification describes the interface through which the parameters and waveforms can be passed in and out of the AMI models (as opposed to the content of the model)</a:t>
            </a:r>
          </a:p>
          <a:p>
            <a:r>
              <a:rPr lang="en-US" sz="2400" dirty="0"/>
              <a:t>AMI models are compiled binary executables</a:t>
            </a:r>
          </a:p>
          <a:p>
            <a:pPr lvl="1"/>
            <a:r>
              <a:rPr lang="en-US" sz="2400" dirty="0"/>
              <a:t>Source code in MATLAB, C or any suitable language</a:t>
            </a:r>
          </a:p>
          <a:p>
            <a:pPr lvl="1"/>
            <a:r>
              <a:rPr lang="en-US" sz="2400" dirty="0"/>
              <a:t>Separate executable must be compiled for each OS</a:t>
            </a:r>
          </a:p>
        </p:txBody>
      </p:sp>
      <p:pic>
        <p:nvPicPr>
          <p:cNvPr id="4" name="Picture 3">
            <a:extLst>
              <a:ext uri="{FF2B5EF4-FFF2-40B4-BE49-F238E27FC236}">
                <a16:creationId xmlns:a16="http://schemas.microsoft.com/office/drawing/2014/main" id="{D13BAE66-6A6C-C304-6180-EB7265AD7021}"/>
              </a:ext>
            </a:extLst>
          </p:cNvPr>
          <p:cNvPicPr>
            <a:picLocks noChangeAspect="1"/>
          </p:cNvPicPr>
          <p:nvPr/>
        </p:nvPicPr>
        <p:blipFill>
          <a:blip r:embed="rId2"/>
          <a:stretch>
            <a:fillRect/>
          </a:stretch>
        </p:blipFill>
        <p:spPr>
          <a:xfrm>
            <a:off x="9179168" y="1456925"/>
            <a:ext cx="1519931" cy="1105405"/>
          </a:xfrm>
          <a:prstGeom prst="rect">
            <a:avLst/>
          </a:prstGeom>
        </p:spPr>
      </p:pic>
    </p:spTree>
    <p:extLst>
      <p:ext uri="{BB962C8B-B14F-4D97-AF65-F5344CB8AC3E}">
        <p14:creationId xmlns:p14="http://schemas.microsoft.com/office/powerpoint/2010/main" val="2271829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A05-EADE-FFA3-8C78-9F0BAEC655A1}"/>
              </a:ext>
            </a:extLst>
          </p:cNvPr>
          <p:cNvSpPr>
            <a:spLocks noGrp="1"/>
          </p:cNvSpPr>
          <p:nvPr>
            <p:ph type="title"/>
          </p:nvPr>
        </p:nvSpPr>
        <p:spPr>
          <a:xfrm>
            <a:off x="679159" y="311791"/>
            <a:ext cx="11263074" cy="1036345"/>
          </a:xfrm>
        </p:spPr>
        <p:txBody>
          <a:bodyPr>
            <a:normAutofit/>
          </a:bodyPr>
          <a:lstStyle/>
          <a:p>
            <a:r>
              <a:rPr lang="en-US" dirty="0"/>
              <a:t>Primary Uses of IBIS-AMI</a:t>
            </a:r>
          </a:p>
        </p:txBody>
      </p:sp>
      <p:sp>
        <p:nvSpPr>
          <p:cNvPr id="47" name="TextBox 46">
            <a:extLst>
              <a:ext uri="{FF2B5EF4-FFF2-40B4-BE49-F238E27FC236}">
                <a16:creationId xmlns:a16="http://schemas.microsoft.com/office/drawing/2014/main" id="{A8BB960F-031B-A809-9F35-D44B3FC8A66A}"/>
              </a:ext>
            </a:extLst>
          </p:cNvPr>
          <p:cNvSpPr txBox="1"/>
          <p:nvPr/>
        </p:nvSpPr>
        <p:spPr>
          <a:xfrm>
            <a:off x="326572" y="1466924"/>
            <a:ext cx="7536263" cy="4585871"/>
          </a:xfrm>
          <a:prstGeom prst="rect">
            <a:avLst/>
          </a:prstGeom>
          <a:noFill/>
        </p:spPr>
        <p:txBody>
          <a:bodyPr wrap="square">
            <a:spAutoFit/>
          </a:bodyPr>
          <a:lstStyle/>
          <a:p>
            <a:pPr marL="342900" indent="-342900" eaLnBrk="1" hangingPunct="1">
              <a:buFont typeface="Wingdings" panose="05000000000000000000" pitchFamily="2" charset="2"/>
              <a:buChar char="§"/>
            </a:pPr>
            <a:r>
              <a:rPr lang="en-US" sz="2800" b="1" dirty="0"/>
              <a:t>Think “digital signal processing” (DSP)</a:t>
            </a:r>
          </a:p>
          <a:p>
            <a:pPr marL="685800" lvl="1" indent="-342900">
              <a:buFont typeface="Arial" panose="020B0604020202020204" pitchFamily="34" charset="0"/>
              <a:buChar char="•"/>
            </a:pPr>
            <a:r>
              <a:rPr lang="en-US" sz="2400" dirty="0"/>
              <a:t>Filters, equalizers (FIR, IIR, DFE)…</a:t>
            </a:r>
          </a:p>
          <a:p>
            <a:pPr marL="685800" lvl="1" indent="-342900">
              <a:buFont typeface="Arial" panose="020B0604020202020204" pitchFamily="34" charset="0"/>
              <a:buChar char="•"/>
            </a:pPr>
            <a:r>
              <a:rPr lang="en-US" sz="2400" dirty="0"/>
              <a:t>Clock recovery circuits (CDR)…</a:t>
            </a:r>
          </a:p>
          <a:p>
            <a:pPr marL="685800" lvl="1" indent="-342900">
              <a:buFont typeface="Arial" panose="020B0604020202020204" pitchFamily="34" charset="0"/>
              <a:buChar char="•"/>
            </a:pPr>
            <a:r>
              <a:rPr lang="en-US" sz="2400" dirty="0"/>
              <a:t>Everything else you can invent…</a:t>
            </a:r>
          </a:p>
          <a:p>
            <a:pPr marL="685800" lvl="1" indent="-342900">
              <a:buFont typeface="Arial" panose="020B0604020202020204" pitchFamily="34" charset="0"/>
              <a:buChar char="•"/>
            </a:pPr>
            <a:r>
              <a:rPr lang="en-US" sz="2400" dirty="0"/>
              <a:t>True, these could all be modeled with full transistor level SPICE models (as they are implemented on silicon), but solving the circuit equations for thousands of transistors is computationally very demanding and takes a very long time to simulate (can’t get your job done)</a:t>
            </a:r>
          </a:p>
          <a:p>
            <a:pPr marL="685800" lvl="1" indent="-342900">
              <a:buFont typeface="Arial" panose="020B0604020202020204" pitchFamily="34" charset="0"/>
              <a:buChar char="•"/>
            </a:pPr>
            <a:r>
              <a:rPr lang="en-US" sz="2400" dirty="0"/>
              <a:t>This gave birth to the various statistical and signal processing analysis techniques, and IBIS-AMI</a:t>
            </a:r>
          </a:p>
        </p:txBody>
      </p:sp>
      <p:pic>
        <p:nvPicPr>
          <p:cNvPr id="90" name="Picture 89">
            <a:extLst>
              <a:ext uri="{FF2B5EF4-FFF2-40B4-BE49-F238E27FC236}">
                <a16:creationId xmlns:a16="http://schemas.microsoft.com/office/drawing/2014/main" id="{B05266EA-FB9C-CEE9-645B-D882407681DE}"/>
              </a:ext>
            </a:extLst>
          </p:cNvPr>
          <p:cNvPicPr>
            <a:picLocks noChangeAspect="1"/>
          </p:cNvPicPr>
          <p:nvPr/>
        </p:nvPicPr>
        <p:blipFill>
          <a:blip r:embed="rId2"/>
          <a:stretch>
            <a:fillRect/>
          </a:stretch>
        </p:blipFill>
        <p:spPr>
          <a:xfrm>
            <a:off x="7617324" y="1622378"/>
            <a:ext cx="4430417" cy="4430417"/>
          </a:xfrm>
          <a:prstGeom prst="rect">
            <a:avLst/>
          </a:prstGeom>
        </p:spPr>
      </p:pic>
    </p:spTree>
    <p:extLst>
      <p:ext uri="{BB962C8B-B14F-4D97-AF65-F5344CB8AC3E}">
        <p14:creationId xmlns:p14="http://schemas.microsoft.com/office/powerpoint/2010/main" val="4177555044"/>
      </p:ext>
    </p:extLst>
  </p:cSld>
  <p:clrMapOvr>
    <a:masterClrMapping/>
  </p:clrMapOvr>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Committee_Presentation_Example</Template>
  <TotalTime>2350</TotalTime>
  <Words>5224</Words>
  <Application>Microsoft Office PowerPoint</Application>
  <PresentationFormat>Widescreen</PresentationFormat>
  <Paragraphs>680</Paragraphs>
  <Slides>71</Slides>
  <Notes>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71</vt:i4>
      </vt:variant>
    </vt:vector>
  </HeadingPairs>
  <TitlesOfParts>
    <vt:vector size="83" baseType="lpstr">
      <vt:lpstr>Aptos</vt:lpstr>
      <vt:lpstr>Arial</vt:lpstr>
      <vt:lpstr>Calibri</vt:lpstr>
      <vt:lpstr>Cambria Math</vt:lpstr>
      <vt:lpstr>Helvetica</vt:lpstr>
      <vt:lpstr>Helvetica Neue Medium</vt:lpstr>
      <vt:lpstr>Tahoma</vt:lpstr>
      <vt:lpstr>Wingdings</vt:lpstr>
      <vt:lpstr>2_Office Theme</vt:lpstr>
      <vt:lpstr>Office Theme</vt:lpstr>
      <vt:lpstr>1_Office Theme</vt:lpstr>
      <vt:lpstr>Custom Design</vt:lpstr>
      <vt:lpstr>Introduction to Signal Integrity</vt:lpstr>
      <vt:lpstr>Module 5</vt:lpstr>
      <vt:lpstr>Brief SERDES Simulation Tools History</vt:lpstr>
      <vt:lpstr>I/O Modeling</vt:lpstr>
      <vt:lpstr>The Problem With Spice</vt:lpstr>
      <vt:lpstr>The Progression to IBIS-AMI</vt:lpstr>
      <vt:lpstr>PowerPoint Presentation</vt:lpstr>
      <vt:lpstr>What is IBIS-AMI?</vt:lpstr>
      <vt:lpstr>Primary Uses of IBIS-AMI</vt:lpstr>
      <vt:lpstr>Building Blocks of an IBIS-AMI Simulation</vt:lpstr>
      <vt:lpstr>Transmitter Models</vt:lpstr>
      <vt:lpstr>Receiver Models</vt:lpstr>
      <vt:lpstr>High Level AMI “Data flow”</vt:lpstr>
      <vt:lpstr>Simulation Process with IBIS-AMI (step 1)</vt:lpstr>
      <vt:lpstr>Simulation Process with IBIS-AMI (step 2)</vt:lpstr>
      <vt:lpstr>The IBIS-AMI Statistical and Time-domain Reference Flow</vt:lpstr>
      <vt:lpstr>Two Kinds of AMI Models + a “Hybrid”</vt:lpstr>
      <vt:lpstr>Statistical Mode</vt:lpstr>
      <vt:lpstr>Statistical Mode</vt:lpstr>
      <vt:lpstr>PowerPoint Presentation</vt:lpstr>
      <vt:lpstr>Statistical Simulation Step 1</vt:lpstr>
      <vt:lpstr>Statistical Simulation Steps 2 and 3</vt:lpstr>
      <vt:lpstr>Time Domain / Bit-by-bit Mode</vt:lpstr>
      <vt:lpstr>Time Domain / Bit-by-bit Mode</vt:lpstr>
      <vt:lpstr>PowerPoint Presentation</vt:lpstr>
      <vt:lpstr> Bit-by-Bit Simulation Step 1</vt:lpstr>
      <vt:lpstr> Bit-by-Bit Simulation Steps 2 and 3</vt:lpstr>
      <vt:lpstr> Bit-by-Bit Simulation Steps 4 to 7</vt:lpstr>
      <vt:lpstr> Bit-by-Bit Simulation Step 8</vt:lpstr>
      <vt:lpstr>PowerPoint Presentation</vt:lpstr>
      <vt:lpstr> Bit-by-Bit Simulation Step 1</vt:lpstr>
      <vt:lpstr> Bit-by-Bit Simulation Steps 2 and 3</vt:lpstr>
      <vt:lpstr> Bit-by-Bit Simulation Steps 4 to 7</vt:lpstr>
      <vt:lpstr> Bit-by-Bit Simulation Step 8</vt:lpstr>
      <vt:lpstr>PowerPoint Presentation</vt:lpstr>
      <vt:lpstr> Bit-by-Bit Simulation Step 1</vt:lpstr>
      <vt:lpstr> Bit-by-Bit Simulation Steps 2 and 3</vt:lpstr>
      <vt:lpstr> Bit-by-Bit Simulation Steps 4 to 7</vt:lpstr>
      <vt:lpstr> Bit-by-Bit Simulation Step 8</vt:lpstr>
      <vt:lpstr>Useful Links</vt:lpstr>
      <vt:lpstr>PowerPoint Presentation</vt:lpstr>
      <vt:lpstr>IEEE COM Timeline</vt:lpstr>
      <vt:lpstr>Channel Operating Margin</vt:lpstr>
      <vt:lpstr>COM Outputs</vt:lpstr>
      <vt:lpstr>JCOM – Compliance Method for JESD204C/C1</vt:lpstr>
      <vt:lpstr>JCOM – Compliance Method for JESD204C/C1 (cont.)</vt:lpstr>
      <vt:lpstr>(J)COM Link Model Overview</vt:lpstr>
      <vt:lpstr>COM Link Model</vt:lpstr>
      <vt:lpstr>JCOM Link Model</vt:lpstr>
      <vt:lpstr>(J)COM Computational Procedure (FD: Steps 1 and 2)</vt:lpstr>
      <vt:lpstr>(J)COM Computational Procedure (FD: Steps 3 and 4)</vt:lpstr>
      <vt:lpstr>(J)COM Computational Procedure (FD: Steps 5 and 6)</vt:lpstr>
      <vt:lpstr>(J)COM Computational Procedure (TD: Steps 1 and 2)</vt:lpstr>
      <vt:lpstr>(J)COM Computational Procedure (TD: Steps 2 and 3)</vt:lpstr>
      <vt:lpstr>(J)COM Computational Procedure (TD: Step 4)</vt:lpstr>
      <vt:lpstr>PowerPoint Presentation</vt:lpstr>
      <vt:lpstr>RL vs. ERL – Example of a “false negative” case</vt:lpstr>
      <vt:lpstr>50GBASE-KR Analysis</vt:lpstr>
      <vt:lpstr>Computational Steps of ERL</vt:lpstr>
      <vt:lpstr>Computational Steps of ERL (cont.)</vt:lpstr>
      <vt:lpstr>Computational Steps of ERL (cont.)</vt:lpstr>
      <vt:lpstr>Computational Steps of ERL (cont.)</vt:lpstr>
      <vt:lpstr>Computational Steps of ERL (cont.)</vt:lpstr>
      <vt:lpstr>Simulated Results for Channel Under Investigation</vt:lpstr>
      <vt:lpstr>Summary and Conclusions</vt:lpstr>
      <vt:lpstr>References</vt:lpstr>
      <vt:lpstr>Useful Links</vt:lpstr>
      <vt:lpstr>Free SI/PI Tools</vt:lpstr>
      <vt:lpstr>Module 6</vt:lpstr>
      <vt:lpstr>Reflect on what we discussed today (5mins)</vt:lpstr>
      <vt:lpstr>Takeaways Points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Ahmed Shehata</dc:creator>
  <cp:lastModifiedBy>Filip, Cristian</cp:lastModifiedBy>
  <cp:revision>1014</cp:revision>
  <dcterms:created xsi:type="dcterms:W3CDTF">2024-02-11T00:22:05Z</dcterms:created>
  <dcterms:modified xsi:type="dcterms:W3CDTF">2024-11-15T19:59:54Z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0-bc88714345d2_Enabled">
    <vt:lpwstr>true</vt:lpwstr>
  </property>
  <property fmtid="{D5CDD505-2E9C-101B-9397-08002B2CF9AE}" pid="3" name="MSIP_Label_defa4170-0d19-0005-0000-bc88714345d2_SetDate">
    <vt:lpwstr>2024-02-11T00:46:13Z</vt:lpwstr>
  </property>
  <property fmtid="{D5CDD505-2E9C-101B-9397-08002B2CF9AE}" pid="4" name="MSIP_Label_defa4170-0d19-0005-0000-bc88714345d2_Method">
    <vt:lpwstr>Privileged</vt:lpwstr>
  </property>
  <property fmtid="{D5CDD505-2E9C-101B-9397-08002B2CF9AE}" pid="5" name="MSIP_Label_defa4170-0d19-0005-0000-bc88714345d2_Name">
    <vt:lpwstr>defa4170-0d19-0005-0000-bc88714345d2</vt:lpwstr>
  </property>
  <property fmtid="{D5CDD505-2E9C-101B-9397-08002B2CF9AE}" pid="6" name="MSIP_Label_defa4170-0d19-0005-0000-bc88714345d2_SiteId">
    <vt:lpwstr>2d03e38f-1ef3-4253-a4ac-f9dacccd55ad</vt:lpwstr>
  </property>
  <property fmtid="{D5CDD505-2E9C-101B-9397-08002B2CF9AE}" pid="7" name="MSIP_Label_defa4170-0d19-0005-0000-bc88714345d2_ActionId">
    <vt:lpwstr>d94642df-ddc2-432a-952f-42c39e9778c7</vt:lpwstr>
  </property>
  <property fmtid="{D5CDD505-2E9C-101B-9397-08002B2CF9AE}" pid="8" name="MSIP_Label_defa4170-0d19-0005-0000-bc88714345d2_ContentBits">
    <vt:lpwstr>0</vt:lpwstr>
  </property>
</Properties>
</file>