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5" r:id="rId4"/>
  </p:sldMasterIdLst>
  <p:notesMasterIdLst>
    <p:notesMasterId r:id="rId50"/>
  </p:notesMasterIdLst>
  <p:sldIdLst>
    <p:sldId id="386" r:id="rId5"/>
    <p:sldId id="292" r:id="rId6"/>
    <p:sldId id="258" r:id="rId7"/>
    <p:sldId id="293" r:id="rId8"/>
    <p:sldId id="275" r:id="rId9"/>
    <p:sldId id="625" r:id="rId10"/>
    <p:sldId id="626" r:id="rId11"/>
    <p:sldId id="281" r:id="rId12"/>
    <p:sldId id="631" r:id="rId13"/>
    <p:sldId id="630" r:id="rId14"/>
    <p:sldId id="629" r:id="rId15"/>
    <p:sldId id="627" r:id="rId16"/>
    <p:sldId id="628" r:id="rId17"/>
    <p:sldId id="632" r:id="rId18"/>
    <p:sldId id="633" r:id="rId19"/>
    <p:sldId id="634" r:id="rId20"/>
    <p:sldId id="635" r:id="rId21"/>
    <p:sldId id="652" r:id="rId22"/>
    <p:sldId id="663" r:id="rId23"/>
    <p:sldId id="653" r:id="rId24"/>
    <p:sldId id="654" r:id="rId25"/>
    <p:sldId id="657" r:id="rId26"/>
    <p:sldId id="658" r:id="rId27"/>
    <p:sldId id="641" r:id="rId28"/>
    <p:sldId id="636" r:id="rId29"/>
    <p:sldId id="637" r:id="rId30"/>
    <p:sldId id="638" r:id="rId31"/>
    <p:sldId id="639" r:id="rId32"/>
    <p:sldId id="640" r:id="rId33"/>
    <p:sldId id="642" r:id="rId34"/>
    <p:sldId id="643" r:id="rId35"/>
    <p:sldId id="644" r:id="rId36"/>
    <p:sldId id="645" r:id="rId37"/>
    <p:sldId id="646" r:id="rId38"/>
    <p:sldId id="647" r:id="rId39"/>
    <p:sldId id="648" r:id="rId40"/>
    <p:sldId id="649" r:id="rId41"/>
    <p:sldId id="650" r:id="rId42"/>
    <p:sldId id="651" r:id="rId43"/>
    <p:sldId id="659" r:id="rId44"/>
    <p:sldId id="660" r:id="rId45"/>
    <p:sldId id="661" r:id="rId46"/>
    <p:sldId id="662" r:id="rId47"/>
    <p:sldId id="655" r:id="rId48"/>
    <p:sldId id="656" r:id="rId49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EB0459-E053-43EA-8AEB-F5E20741EABD}">
          <p14:sldIdLst>
            <p14:sldId id="386"/>
            <p14:sldId id="292"/>
            <p14:sldId id="258"/>
            <p14:sldId id="293"/>
            <p14:sldId id="275"/>
            <p14:sldId id="625"/>
            <p14:sldId id="626"/>
            <p14:sldId id="281"/>
            <p14:sldId id="631"/>
            <p14:sldId id="630"/>
            <p14:sldId id="629"/>
            <p14:sldId id="627"/>
            <p14:sldId id="628"/>
            <p14:sldId id="632"/>
            <p14:sldId id="633"/>
            <p14:sldId id="634"/>
            <p14:sldId id="635"/>
            <p14:sldId id="652"/>
            <p14:sldId id="663"/>
            <p14:sldId id="653"/>
            <p14:sldId id="654"/>
            <p14:sldId id="657"/>
            <p14:sldId id="658"/>
            <p14:sldId id="641"/>
            <p14:sldId id="636"/>
            <p14:sldId id="637"/>
            <p14:sldId id="638"/>
            <p14:sldId id="639"/>
            <p14:sldId id="640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9"/>
            <p14:sldId id="660"/>
            <p14:sldId id="661"/>
            <p14:sldId id="662"/>
            <p14:sldId id="655"/>
            <p14:sldId id="6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6A81AF-7F94-9DCA-9139-54AD45C90F15}" name="Ahmed Shehata" initials="AS" userId="d046a0d2d4fa8e7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6267A-4109-45D1-995B-5DFE60F59387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EF956-E04F-49C5-BCA2-0A96A513C9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17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01" y="1314274"/>
            <a:ext cx="10928059" cy="1200193"/>
          </a:xfrm>
        </p:spPr>
        <p:txBody>
          <a:bodyPr anchor="b">
            <a:normAutofit/>
          </a:bodyPr>
          <a:lstStyle>
            <a:lvl1pPr algn="ctr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5" y="6357309"/>
            <a:ext cx="1993441" cy="37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5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27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9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601" y="1314274"/>
            <a:ext cx="10928059" cy="1200193"/>
          </a:xfrm>
        </p:spPr>
        <p:txBody>
          <a:bodyPr anchor="b">
            <a:normAutofit/>
          </a:bodyPr>
          <a:lstStyle>
            <a:lvl1pPr algn="ctr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25" y="6357309"/>
            <a:ext cx="1993441" cy="373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15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036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59" y="152245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1482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4780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818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8495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13383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375022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7021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459" y="464191"/>
            <a:ext cx="10515600" cy="1036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59" y="1522456"/>
            <a:ext cx="10515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49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945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202513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t>‹#›</a:t>
            </a:fld>
            <a:r>
              <a:rPr lang="en-US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85153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648" y="2659747"/>
            <a:ext cx="4826061" cy="241351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0211" y="2652768"/>
            <a:ext cx="2413519" cy="241351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  <p:sp>
        <p:nvSpPr>
          <p:cNvPr id="10" name="Picture Placeholder 49"/>
          <p:cNvSpPr txBox="1">
            <a:spLocks/>
          </p:cNvSpPr>
          <p:nvPr userDrawn="1"/>
        </p:nvSpPr>
        <p:spPr>
          <a:xfrm>
            <a:off x="997910" y="2664745"/>
            <a:ext cx="2413519" cy="24085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reflection blurRad="6350" stA="52000" endA="300" endPos="20000" dir="5400000" sy="-100000" algn="bl" rotWithShape="0"/>
          </a:effectLst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kern="12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33"/>
              <a:t>  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0D7906E8-6C1D-4196-8A19-57522AD23F75}" type="datetime1">
              <a:rPr lang="en-US" smtClean="0"/>
              <a:t>10/30/2024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57795" y="413915"/>
            <a:ext cx="10607899" cy="844688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489744" y="1449050"/>
            <a:ext cx="9144000" cy="5855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309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B1AA3D80-A70B-4E58-A83B-D731C7E35382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1027535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07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0941676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62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19847" y="1121833"/>
            <a:ext cx="10607899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55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870752" cy="2853267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788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967433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30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40318" y="366185"/>
            <a:ext cx="11145621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1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23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950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0318" y="620321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717" y="115160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840318" y="222052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0318" y="628907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160191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/>
          </p:nvPr>
        </p:nvSpPr>
        <p:spPr>
          <a:xfrm>
            <a:off x="840318" y="2229107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15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8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366185"/>
            <a:ext cx="11027535" cy="1325033"/>
          </a:xfrm>
          <a:prstGeom prst="rect">
            <a:avLst/>
          </a:prstGeom>
        </p:spPr>
        <p:txBody>
          <a:bodyPr/>
          <a:lstStyle>
            <a:lvl1pPr>
              <a:defRPr sz="4800" b="1" baseline="0"/>
            </a:lvl1pPr>
          </a:lstStyle>
          <a:p>
            <a:r>
              <a:rPr lang="en-US"/>
              <a:t>Click to edit Master secondary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1379-EE0E-4A01-8ACD-DD5688AC71C4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1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6185"/>
            <a:ext cx="10941676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8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47" y="1121833"/>
            <a:ext cx="10607899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6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870752" cy="2853267"/>
          </a:xfrm>
          <a:prstGeom prst="rect">
            <a:avLst/>
          </a:prstGeom>
        </p:spPr>
        <p:txBody>
          <a:bodyPr anchor="b"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A7E7-7208-4430-ADD5-A892774E0F4A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72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967433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5AEB-B0DC-4AC8-A73D-61B5A92AB767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8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366185"/>
            <a:ext cx="11145621" cy="1325033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5112-EBE7-4875-A6B6-2843F488B7BD}" type="datetime1">
              <a:rPr lang="en-US" smtClean="0"/>
              <a:t>10/30/2024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620321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151606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220521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68E0-E6C7-45C3-A58A-D4D273C38A8C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816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628907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160191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229107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9EA6-3F05-4CBA-8EBD-FFEA92254E51}" type="datetime1">
              <a:rPr lang="en-US" smtClean="0"/>
              <a:t>10/30/2024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86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DBCA-129B-47E1-B4A3-7C2E02B4E1E4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215C-2976-4ABA-90C2-AC0CAAEE5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46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78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26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9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80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59" y="419449"/>
            <a:ext cx="11168141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59" y="1322032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1BD9-4462-456C-A4F9-D3A31BDF5967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94D34-73D4-4DA8-87B5-4497C8C34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1DFDD-A49F-4DB0-8A55-DF3900E6406C}"/>
              </a:ext>
            </a:extLst>
          </p:cNvPr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EC1A-3009-4FE3-988C-12367144F4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" y="6189164"/>
            <a:ext cx="2252777" cy="60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1CDE-5E19-41E0-87FF-5ED07D76785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231" y="6289521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859" y="419449"/>
            <a:ext cx="11168141" cy="896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59" y="1322032"/>
            <a:ext cx="1116814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7276" y="6311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‹#›</a:t>
            </a:fld>
            <a:r>
              <a:rPr lang="en-US"/>
              <a:t> 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94D34-73D4-4DA8-87B5-4497C8C34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1DFDD-A49F-4DB0-8A55-DF3900E6406C}"/>
              </a:ext>
            </a:extLst>
          </p:cNvPr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EC1A-3009-4FE3-988C-12367144F48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6" y="6189164"/>
            <a:ext cx="2252777" cy="6074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E1CDE-5E19-41E0-87FF-5ED07D76785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231" y="6289521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40" y="6187513"/>
            <a:ext cx="12206240" cy="6704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14240" y="6180125"/>
            <a:ext cx="12206240" cy="7063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492" y="6371167"/>
            <a:ext cx="1993441" cy="3732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177" y="6322980"/>
            <a:ext cx="1360844" cy="398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4242" y="-1"/>
            <a:ext cx="12206239" cy="2215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-14240" y="221923"/>
            <a:ext cx="12206240" cy="0"/>
          </a:xfrm>
          <a:prstGeom prst="line">
            <a:avLst/>
          </a:prstGeom>
          <a:ln w="5715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fld id="{AC01B774-1EC8-4764-9408-1E6466341E07}" type="datetime1">
              <a:rPr lang="en-US" smtClean="0"/>
              <a:t>10/30/2024</a:t>
            </a:fld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0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860" y="6350025"/>
            <a:ext cx="920261" cy="2320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rgbClr val="0066A1"/>
                </a:solidFill>
              </a:defRPr>
            </a:lvl1pPr>
          </a:lstStyle>
          <a:p>
            <a:fld id="{AE00C1AB-EDA6-4E5D-AECE-2529D7B57316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5122" y="6630700"/>
            <a:ext cx="463060" cy="232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66A1"/>
                </a:solidFill>
              </a:defRPr>
            </a:lvl1pPr>
          </a:lstStyle>
          <a:p>
            <a:fld id="{B6EF215C-2976-4ABA-90C2-AC0CAAEE5D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206240" cy="26822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268225"/>
            <a:ext cx="12206240" cy="1216"/>
          </a:xfrm>
          <a:prstGeom prst="line">
            <a:avLst/>
          </a:prstGeom>
          <a:ln w="76200">
            <a:solidFill>
              <a:srgbClr val="7BBC4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057" y="6255298"/>
            <a:ext cx="2252777" cy="607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899" y="6350538"/>
            <a:ext cx="1387971" cy="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tt.org/" TargetMode="External"/><Relationship Id="rId2" Type="http://schemas.openxmlformats.org/officeDocument/2006/relationships/hyperlink" Target="https://ims-ieee.org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3B6C-A0CC-4248-90A3-51877DCA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Introduction to Signal Integrity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6156-7154-987F-4C7F-5A6A4510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59" y="1253330"/>
            <a:ext cx="10515600" cy="4351339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please scan QR code for attendance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F776-E177-9644-EFB1-633DDC5D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- </a:t>
            </a:r>
            <a:fld id="{1FF51F5F-EB2D-8243-A812-D2CBA9BC3824}" type="slidenum">
              <a:rPr lang="en-US" smtClean="0"/>
              <a:pPr/>
              <a:t>1</a:t>
            </a:fld>
            <a:r>
              <a:rPr lang="en-US"/>
              <a:t> -</a:t>
            </a:r>
          </a:p>
        </p:txBody>
      </p:sp>
      <p:pic>
        <p:nvPicPr>
          <p:cNvPr id="5" name="Picture 4" descr="A qr code on a white background">
            <a:extLst>
              <a:ext uri="{FF2B5EF4-FFF2-40B4-BE49-F238E27FC236}">
                <a16:creationId xmlns:a16="http://schemas.microsoft.com/office/drawing/2014/main" id="{CB1F685C-1C84-892C-2B51-830D2020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41" y="1794160"/>
            <a:ext cx="4903470" cy="488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3DD03-560C-A0BC-B942-18F23E99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CD93D-B9F4-9802-0C35-41DD0ED0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ECAD Translations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B49D7-38D5-47A8-8FC2-1F2E8783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199"/>
            <a:ext cx="12192000" cy="30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AF931-4299-D760-3990-E23DB8C3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ABDB-1548-52F3-18AC-A0AA12D4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Ansys HFSS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7055B-D3F5-FB40-E300-1CB27B68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3" y="1223519"/>
            <a:ext cx="11249094" cy="48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4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60A50-4D8D-6A1A-5100-1C5D6F83D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32C9B-FA6B-A779-49E0-BE07B88A3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20" y="1265280"/>
            <a:ext cx="9540898" cy="499051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A00B5B9-AE49-E655-F1B9-6CFDEC46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72" y="464191"/>
            <a:ext cx="11795102" cy="103634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HFSS in ANSYS Electronics Desktop (AEDT)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6403C5-DFBF-7327-B5C9-5FB120FA83FF}"/>
              </a:ext>
            </a:extLst>
          </p:cNvPr>
          <p:cNvSpPr/>
          <p:nvPr/>
        </p:nvSpPr>
        <p:spPr>
          <a:xfrm>
            <a:off x="1532771" y="1265280"/>
            <a:ext cx="664420" cy="56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C1BD3-1EB4-2AC5-4F89-C395839F8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E271-FD7E-95F2-BEB1-07775FE2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B09AC-1BFC-551D-7B77-6E87C2A2C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27" y="1250556"/>
            <a:ext cx="10314132" cy="47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5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82247-7689-38CA-81B5-863A4DFE8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F532-509C-EE23-A326-978A1311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59" y="2762891"/>
            <a:ext cx="10515600" cy="1036345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Module 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2DBEF-6110-949B-E3C9-6D9E016B8E2E}"/>
              </a:ext>
            </a:extLst>
          </p:cNvPr>
          <p:cNvSpPr txBox="1"/>
          <p:nvPr/>
        </p:nvSpPr>
        <p:spPr>
          <a:xfrm>
            <a:off x="1549400" y="3799236"/>
            <a:ext cx="98742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Transmission Line &amp; Transitioning Modeling</a:t>
            </a:r>
          </a:p>
          <a:p>
            <a:pPr algn="ctr"/>
            <a:r>
              <a:rPr lang="en-US" sz="3200" dirty="0">
                <a:latin typeface="Arial"/>
                <a:cs typeface="Arial"/>
              </a:rPr>
              <a:t>Simulating Microstrip Line / Stripline / Differential Pair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914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184D0-4554-122D-6F7C-CEABC5CC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F4E7BDA-00C7-25A5-6194-D49F2B2E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72" y="464191"/>
            <a:ext cx="11795102" cy="1036345"/>
          </a:xfrm>
        </p:spPr>
        <p:txBody>
          <a:bodyPr>
            <a:normAutofit/>
          </a:bodyPr>
          <a:lstStyle/>
          <a:p>
            <a:r>
              <a:rPr lang="en-US" dirty="0"/>
              <a:t>Transmission 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0E1FF-1A04-8F6D-DEDA-D7BDA78ABC91}"/>
              </a:ext>
            </a:extLst>
          </p:cNvPr>
          <p:cNvSpPr/>
          <p:nvPr/>
        </p:nvSpPr>
        <p:spPr>
          <a:xfrm>
            <a:off x="1532771" y="1265280"/>
            <a:ext cx="664420" cy="56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E7386-C982-0BD2-1561-F639A6E7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31" y="1429062"/>
            <a:ext cx="10219519" cy="46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2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454FF8-3F9D-C7B5-F3E9-9F0C880E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AF08-BA09-9849-A77A-02FE2719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8" y="413391"/>
            <a:ext cx="11716041" cy="1036345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Characteristic Impedance of a Transmission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0A0EA-018B-4B61-8BA8-87322094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17" y="1425753"/>
            <a:ext cx="10064669" cy="45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98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36685-5989-EB62-F1F9-A35E2B347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F8F93B-207B-8970-0F41-FEB4DAB8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72" y="464191"/>
            <a:ext cx="11795102" cy="103634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HFSS in ANSYS Electronics Desktop (AEDT)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59505-410E-FA15-80E4-43485B98DF75}"/>
              </a:ext>
            </a:extLst>
          </p:cNvPr>
          <p:cNvSpPr/>
          <p:nvPr/>
        </p:nvSpPr>
        <p:spPr>
          <a:xfrm>
            <a:off x="1532771" y="1265280"/>
            <a:ext cx="664420" cy="56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29547-2661-6EF9-D313-6493D008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55" y="1547040"/>
            <a:ext cx="11031489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0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0386D-D099-1E16-5154-A49029C3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CC63-653D-E1B6-31E0-9AC7B008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9691"/>
            <a:ext cx="10515600" cy="1036345"/>
          </a:xfrm>
        </p:spPr>
        <p:txBody>
          <a:bodyPr>
            <a:normAutofit fontScale="90000"/>
          </a:bodyPr>
          <a:lstStyle/>
          <a:p>
            <a:r>
              <a:rPr lang="en-US" dirty="0"/>
              <a:t>Demo Examples: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* Simple Microstrip Line </a:t>
            </a:r>
            <a:br>
              <a:rPr lang="en-US" dirty="0"/>
            </a:br>
            <a:r>
              <a:rPr lang="en-US" dirty="0"/>
              <a:t>	* Differential Stripline</a:t>
            </a:r>
          </a:p>
        </p:txBody>
      </p:sp>
    </p:spTree>
    <p:extLst>
      <p:ext uri="{BB962C8B-B14F-4D97-AF65-F5344CB8AC3E}">
        <p14:creationId xmlns:p14="http://schemas.microsoft.com/office/powerpoint/2010/main" val="379067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190F8-B58F-CEBF-BE82-0EB9620F8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8693-78D0-79AA-7665-53174E57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59" y="2762891"/>
            <a:ext cx="10515600" cy="1036345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Module 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CBAEEC-9BAD-F2A6-9336-503C8E72E655}"/>
              </a:ext>
            </a:extLst>
          </p:cNvPr>
          <p:cNvSpPr txBox="1"/>
          <p:nvPr/>
        </p:nvSpPr>
        <p:spPr>
          <a:xfrm>
            <a:off x="1663700" y="3765435"/>
            <a:ext cx="9525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Differential Via Modeling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8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3FE74-67F0-46D3-20AB-F50F97D0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IEEE MTT-S</a:t>
            </a:r>
            <a:endParaRPr lang="en-CA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912A0-0905-E6B0-8502-14C00CB791E8}"/>
              </a:ext>
            </a:extLst>
          </p:cNvPr>
          <p:cNvSpPr txBox="1"/>
          <p:nvPr/>
        </p:nvSpPr>
        <p:spPr>
          <a:xfrm>
            <a:off x="793459" y="1601806"/>
            <a:ext cx="88859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/>
              <a:t>What is IEEE MTT-S?</a:t>
            </a: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The </a:t>
            </a:r>
            <a:r>
              <a:rPr lang="en-US" sz="1600" b="1"/>
              <a:t>Microwave Theory and </a:t>
            </a:r>
            <a:r>
              <a:rPr lang="en-US" sz="1600" b="1" strike="sngStrike"/>
              <a:t>Techniques</a:t>
            </a:r>
            <a:r>
              <a:rPr lang="en-US" sz="1600" b="1"/>
              <a:t> Technology Society</a:t>
            </a:r>
            <a:r>
              <a:rPr lang="en-US" sz="1600"/>
              <a:t> (MTT-S) is an IEEE society that focuses on advancing the fields of microwave theory, techniques, and applications.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/>
              <a:t>It serves as a global community for professionals in </a:t>
            </a:r>
            <a:r>
              <a:rPr lang="en-US" sz="1600" b="1"/>
              <a:t>RF</a:t>
            </a:r>
            <a:r>
              <a:rPr lang="en-US" sz="1600"/>
              <a:t>, </a:t>
            </a:r>
            <a:r>
              <a:rPr lang="en-US" sz="1600" b="1"/>
              <a:t>microwave</a:t>
            </a:r>
            <a:r>
              <a:rPr lang="en-US" sz="1600"/>
              <a:t>, </a:t>
            </a:r>
            <a:r>
              <a:rPr lang="en-US" sz="1600" b="1"/>
              <a:t>millimeter-wave</a:t>
            </a:r>
            <a:r>
              <a:rPr lang="en-US" sz="1600"/>
              <a:t>, and </a:t>
            </a:r>
            <a:r>
              <a:rPr lang="en-US" sz="1600" b="1"/>
              <a:t>terahertz technologies</a:t>
            </a:r>
            <a:r>
              <a:rPr lang="en-US" sz="160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437A4-9C22-AF42-487D-B3F7FE67627A}"/>
              </a:ext>
            </a:extLst>
          </p:cNvPr>
          <p:cNvSpPr txBox="1"/>
          <p:nvPr/>
        </p:nvSpPr>
        <p:spPr>
          <a:xfrm>
            <a:off x="793459" y="2887193"/>
            <a:ext cx="10112722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Benefits of Joining MTT-S:</a:t>
            </a:r>
          </a:p>
          <a:p>
            <a:pPr>
              <a:buFont typeface="+mj-lt"/>
              <a:buAutoNum type="arabicPeriod"/>
            </a:pPr>
            <a:r>
              <a:rPr lang="en-US" b="1"/>
              <a:t>Access to Leading Publications: </a:t>
            </a:r>
            <a:r>
              <a:rPr lang="en-US" i="1"/>
              <a:t>IEEE Transactions on Microwave Theory and Techniques, IEEE Microwave Magazine,…</a:t>
            </a:r>
            <a:endParaRPr lang="en-US"/>
          </a:p>
          <a:p>
            <a:pPr>
              <a:buFont typeface="+mj-lt"/>
              <a:buAutoNum type="arabicPeriod"/>
            </a:pPr>
            <a:r>
              <a:rPr lang="en-US" b="1"/>
              <a:t>Professional Development &amp; Networking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Access to a global network of microwave professionals and experts.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Mentorship opportunities and technical conferences, including </a:t>
            </a:r>
            <a:r>
              <a:rPr lang="en-US">
                <a:hlinkClick r:id="rId2"/>
              </a:rPr>
              <a:t>IMS</a:t>
            </a:r>
            <a:r>
              <a:rPr lang="en-US"/>
              <a:t> (International Microwave Symposium).</a:t>
            </a:r>
          </a:p>
          <a:p>
            <a:pPr>
              <a:buFont typeface="+mj-lt"/>
              <a:buAutoNum type="arabicPeriod"/>
            </a:pPr>
            <a:r>
              <a:rPr lang="en-US" b="1"/>
              <a:t>Educational Resources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Exclusive webinars, tutorials, and workshops.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Special interest groups for students, young professionals, and women in microwaves.</a:t>
            </a:r>
          </a:p>
          <a:p>
            <a:pPr>
              <a:buFont typeface="+mj-lt"/>
              <a:buAutoNum type="arabicPeriod"/>
            </a:pPr>
            <a:r>
              <a:rPr lang="en-US" b="1"/>
              <a:t>Discounts on Conferences &amp; Workshops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Reduced rates for IEEE-sponsored conferences, courses, workshops, and symposiums such as IMS.</a:t>
            </a:r>
          </a:p>
          <a:p>
            <a:pPr>
              <a:buFont typeface="+mj-lt"/>
              <a:buAutoNum type="arabicPeriod"/>
            </a:pPr>
            <a:r>
              <a:rPr lang="en-US" b="1"/>
              <a:t>Career Advancement</a:t>
            </a:r>
            <a:endParaRPr lang="en-US"/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Leadership opportunities within the society.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/>
              <a:t>Recognition through awards and scholarships.</a:t>
            </a:r>
          </a:p>
          <a:p>
            <a:pPr marL="114300"/>
            <a:endParaRPr lang="en-US" b="1"/>
          </a:p>
          <a:p>
            <a:pPr marL="114300"/>
            <a:r>
              <a:rPr lang="en-US" b="1"/>
              <a:t>Get Involved! </a:t>
            </a:r>
            <a:r>
              <a:rPr lang="en-US"/>
              <a:t>Learn more about MTT-S membership at: </a:t>
            </a:r>
            <a:r>
              <a:rPr lang="en-US">
                <a:hlinkClick r:id="rId3"/>
              </a:rPr>
              <a:t>MTT-S Website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A19DE1-93FF-3065-4F39-06D0EF51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89CB-524F-C3A2-7732-FA7ABE01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212909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A8642-3D6F-2D36-F97B-836B7C75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5EB0-BC67-D30E-C292-50E7561E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3643560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6BFE-B717-8850-BF01-110D9FF1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D690-8DA0-0BB5-001D-A8CA03F4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1695065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FC6AA-A018-EC18-1E40-BBAD6FEF6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0082-BD1F-43B4-5DCE-9B5B68C5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1365307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73CB3-82F7-2E1C-65FF-A2E45A3F3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334E-8114-D867-A86A-4E52B92B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59" y="2762891"/>
            <a:ext cx="10515600" cy="1036345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Module 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382C9-0553-A16C-019A-6CC2909CDD0B}"/>
              </a:ext>
            </a:extLst>
          </p:cNvPr>
          <p:cNvSpPr txBox="1"/>
          <p:nvPr/>
        </p:nvSpPr>
        <p:spPr>
          <a:xfrm>
            <a:off x="1663700" y="3765435"/>
            <a:ext cx="9525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TDR Analysis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443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EB9BA-BE82-814D-18FB-5923B37D3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F75-C39B-ED01-3A60-F0485361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B3AF2-3EC2-22AA-EC3E-3D77A1BF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60" y="2123893"/>
            <a:ext cx="1113627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48436-A7CE-5FA1-D6F3-AB505794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C32735F-EC13-84C5-EF49-7AA64E8C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72" y="464191"/>
            <a:ext cx="11795102" cy="1036345"/>
          </a:xfrm>
        </p:spPr>
        <p:txBody>
          <a:bodyPr>
            <a:normAutofit/>
          </a:bodyPr>
          <a:lstStyle/>
          <a:p>
            <a:r>
              <a:rPr lang="en-US" dirty="0"/>
              <a:t>TDR - Reflections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A794F-9928-1243-5F0E-6607A7DDA423}"/>
              </a:ext>
            </a:extLst>
          </p:cNvPr>
          <p:cNvSpPr/>
          <p:nvPr/>
        </p:nvSpPr>
        <p:spPr>
          <a:xfrm>
            <a:off x="1532771" y="1265280"/>
            <a:ext cx="664420" cy="56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3F5FE-C7EC-1A2E-E8DF-D16950B6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1364917"/>
            <a:ext cx="10793331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4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E4530-FC4C-4AF5-CF5B-8CAF0901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3ECB7-4678-952E-C4A6-8B97AEA1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TDR – Reflections – Numerical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B89DC-3D41-0980-F5F3-6EB56BE7E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285373"/>
            <a:ext cx="10907647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9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661D6-E5B6-493E-4E7B-E85513801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6B4CCF-4E0C-309D-77FB-E51AC14F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72" y="464191"/>
            <a:ext cx="11795102" cy="1036345"/>
          </a:xfrm>
        </p:spPr>
        <p:txBody>
          <a:bodyPr>
            <a:normAutofit/>
          </a:bodyPr>
          <a:lstStyle/>
          <a:p>
            <a:r>
              <a:rPr lang="en-US" dirty="0"/>
              <a:t>TDR – Voltage Measurement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7532B5-4597-15D3-5ADC-B2E700659CF7}"/>
              </a:ext>
            </a:extLst>
          </p:cNvPr>
          <p:cNvSpPr/>
          <p:nvPr/>
        </p:nvSpPr>
        <p:spPr>
          <a:xfrm>
            <a:off x="1532771" y="1265280"/>
            <a:ext cx="664420" cy="56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D85ED-BA43-47CB-9C0E-F8103125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65280"/>
            <a:ext cx="10068652" cy="49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F1C70-5950-EFEC-762F-E82AF833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AF9A-B08B-4C1B-0BEA-0B092D77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TDR – Determining the Unknown Impedance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AF9E5-C9AF-B998-040B-E60C6E412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24" y="1838944"/>
            <a:ext cx="9809926" cy="41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5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F9F678-C0E5-C0C9-8B8F-6533E897B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970" y="2828903"/>
            <a:ext cx="10928059" cy="120019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Introduction to Signal Integrity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2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745D5-637E-1F13-3042-301DEF10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E3A9-0137-0AAE-224C-9AFCA46F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– Example Computation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82304D-B9C1-C5AC-608B-5DAEC7E55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7" y="1256478"/>
            <a:ext cx="11061168" cy="49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EFC1A-E3E7-2016-B993-4DBF703ED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6C2D-F240-78D4-00EA-2B259E33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 - Reflections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B6F74-ED83-6518-DE7A-BA18DE23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" y="1500536"/>
            <a:ext cx="11460174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2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5D3E9-EB48-F19A-9A11-9C99D4D2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E215-EDC4-0CEB-2997-FA2C6EE8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464191"/>
            <a:ext cx="11182059" cy="1036345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Location of an Impedance Discontinuity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8FC5B6-3F96-2FDD-34DC-3CAD0EACE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1" y="1646514"/>
            <a:ext cx="9794954" cy="45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16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AA65C-B030-1EAE-E7C3-E91FAAED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6D3A-5066-559D-B201-33323321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the Location of an Impedance Discontinuity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14D04-4F99-4BBC-6C6F-F908756F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2" y="1586920"/>
            <a:ext cx="9912596" cy="46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68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59D1B-97CE-9CA6-0F64-C6D55C4C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DDD1-05B6-4D70-27BE-7D9E4573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464191"/>
            <a:ext cx="11061409" cy="1036345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Location of an Impedance Discontinuity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1FE5C-1E02-3F96-074B-C71E51FA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649902"/>
            <a:ext cx="11755491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97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6B1CE-9BD5-1D72-2F67-C08909361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779D-7B2F-BF45-078B-85E1BCA4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a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AFEF3-FC11-90FB-A475-B56C0E74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41" y="1383848"/>
            <a:ext cx="10729989" cy="48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81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D2708-9F97-343B-4362-97EA8F18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1C65-4405-45BF-EB42-7468D1D4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of a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F6D49-8073-0906-FFC5-D95BF7D0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561" y="1407863"/>
            <a:ext cx="10118878" cy="45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FEDA5-9347-77BA-F966-C3375807E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D1CBC-E3E3-6DE3-74B5-B1FF30162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Inductor and Capacitor Effect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E490F-A2D4-2524-E78F-31883F94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07" y="1285621"/>
            <a:ext cx="10893985" cy="479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3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0F55D-EC45-E4F1-E1C9-29C6FB31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7DFC-D8D8-BACA-8E4A-F1EB97A8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the Rise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6E7DF-A039-FF5E-5601-7B864267B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92" y="1459899"/>
            <a:ext cx="9785733" cy="45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68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B720F2-72A8-A30E-9BC4-B6CA3A394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C86-5279-9D9C-95E1-4D0356F7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the Rise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37527-8F59-8A94-AF0C-BE45E8DFC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76" y="1382020"/>
            <a:ext cx="10249765" cy="460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4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72E1-7156-57A2-D11C-56A7BB19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Outline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9D07B-141F-2048-0973-505171C9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59" y="1499010"/>
            <a:ext cx="10761784" cy="43747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dirty="0">
                <a:latin typeface="Arial"/>
                <a:cs typeface="Arial"/>
              </a:rPr>
              <a:t>Module 1: Overview on Ansys Electronics Portfolio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Module 2: Simulating Microstrip Line / Stripline / Differential Pair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Module 3: Differential </a:t>
            </a:r>
            <a:r>
              <a:rPr lang="en-US">
                <a:latin typeface="Arial"/>
                <a:cs typeface="Arial"/>
              </a:rPr>
              <a:t>Via Modeling</a:t>
            </a:r>
            <a:endParaRPr lang="en-US" dirty="0">
              <a:latin typeface="Arial"/>
              <a:cs typeface="Arial"/>
            </a:endParaRPr>
          </a:p>
          <a:p>
            <a:pPr marL="227965" indent="-227965"/>
            <a:r>
              <a:rPr lang="en-US" dirty="0">
                <a:latin typeface="Arial"/>
                <a:cs typeface="Arial"/>
              </a:rPr>
              <a:t>Module 4: Signal Skew Compensation for High-Speed Differential Transmission Line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Module 5: TDR Analysis</a:t>
            </a:r>
          </a:p>
          <a:p>
            <a:pPr marL="227965" indent="-227965"/>
            <a:r>
              <a:rPr lang="en-US" dirty="0">
                <a:latin typeface="Arial"/>
                <a:cs typeface="Arial"/>
              </a:rPr>
              <a:t>Module 6: Ansys Solution Workflow for Layout Assembly (Package on Board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20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9B087-971C-954B-B3CB-9D5CBBA5A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D769-F7DE-349D-E0AA-89D47E98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3809250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A2FC5B-C140-2941-D75B-AC0FE989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2D5E-62F4-0989-0340-A1CB0F43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1899200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EB765-8E9F-B108-10C5-67F84FA1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FC95-E984-641A-2A6C-B6B7DDBE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1828192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687A2-0EF4-70B9-CA78-DD0FA04BD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23D8-DADB-8E1C-718B-C8645E09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3624749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C03440-6E6C-6599-C170-271EC759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0394-2CB6-CAAA-E7B8-BBFF672F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3905907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1E2B8-B2CD-0FCF-5A71-68D9E95A3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9780-1CE7-A792-F6FE-4E495EC8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HFSS (MCAD) &amp; 3D Layout (ECAD)</a:t>
            </a:r>
          </a:p>
        </p:txBody>
      </p:sp>
    </p:spTree>
    <p:extLst>
      <p:ext uri="{BB962C8B-B14F-4D97-AF65-F5344CB8AC3E}">
        <p14:creationId xmlns:p14="http://schemas.microsoft.com/office/powerpoint/2010/main" val="83731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F554-FDE8-76EC-B69A-C6128B53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59" y="2762891"/>
            <a:ext cx="10515600" cy="1036345"/>
          </a:xfrm>
        </p:spPr>
        <p:txBody>
          <a:bodyPr/>
          <a:lstStyle/>
          <a:p>
            <a:pPr algn="ctr"/>
            <a:r>
              <a:rPr lang="en-US">
                <a:latin typeface="Arial"/>
                <a:cs typeface="Arial"/>
              </a:rPr>
              <a:t>Module 1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3AFEA-3B23-A3AF-CFC2-99FF7B1A3A3D}"/>
              </a:ext>
            </a:extLst>
          </p:cNvPr>
          <p:cNvSpPr txBox="1"/>
          <p:nvPr/>
        </p:nvSpPr>
        <p:spPr>
          <a:xfrm>
            <a:off x="1663700" y="3765435"/>
            <a:ext cx="95250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latin typeface="Arial"/>
                <a:cs typeface="Arial"/>
              </a:rPr>
              <a:t>Overview on Ansys Electronics Portfolio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3595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C2361B37-C7CB-32EF-F065-DFE8867A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298450"/>
            <a:ext cx="10515600" cy="1036638"/>
          </a:xfrm>
        </p:spPr>
        <p:txBody>
          <a:bodyPr/>
          <a:lstStyle/>
          <a:p>
            <a:r>
              <a:rPr lang="en-US" dirty="0"/>
              <a:t>Ansys Electromagnetics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4E1F00-048E-2A2D-6015-86A2E480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87897"/>
            <a:ext cx="9982200" cy="468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3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F899C9-CFFD-208C-04F4-5E08FF5F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Ansys SIWave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6E4324-D337-4B8C-D2B7-95B285E79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9" y="1284695"/>
            <a:ext cx="10515600" cy="48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0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0057-C9E7-001A-F1FC-AD057CA7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Application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9B20C-F79E-0917-0803-0F69E7F9E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15" y="1266808"/>
            <a:ext cx="9948954" cy="50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1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7A1A84-2B69-9435-ECEE-1BABCB71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CC11-F100-04C1-73F5-983869FD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GUI Environments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3776C-7E22-5110-F793-56D9174A5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9" y="1368311"/>
            <a:ext cx="10642376" cy="47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582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Committee_Presentation_Example</Template>
  <TotalTime>0</TotalTime>
  <Words>519</Words>
  <Application>Microsoft Office PowerPoint</Application>
  <PresentationFormat>Widescreen</PresentationFormat>
  <Paragraphs>77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2_Office Theme</vt:lpstr>
      <vt:lpstr>Office Theme</vt:lpstr>
      <vt:lpstr>1_Office Theme</vt:lpstr>
      <vt:lpstr>Custom Design</vt:lpstr>
      <vt:lpstr>Introduction to Signal Integrity</vt:lpstr>
      <vt:lpstr>IEEE MTT-S</vt:lpstr>
      <vt:lpstr>Introduction to Signal Integrity</vt:lpstr>
      <vt:lpstr>Outline</vt:lpstr>
      <vt:lpstr>Module 1</vt:lpstr>
      <vt:lpstr>Ansys Electromagnetics Overview</vt:lpstr>
      <vt:lpstr>Ansys SIWave</vt:lpstr>
      <vt:lpstr>Key Application Areas</vt:lpstr>
      <vt:lpstr>Two GUI Environments</vt:lpstr>
      <vt:lpstr>Supported ECAD Translations</vt:lpstr>
      <vt:lpstr>Ansys HFSS</vt:lpstr>
      <vt:lpstr>HFSS in ANSYS Electronics Desktop (AEDT) </vt:lpstr>
      <vt:lpstr>HFSS (MCAD) &amp; 3D Layout (ECAD)</vt:lpstr>
      <vt:lpstr>Module 2</vt:lpstr>
      <vt:lpstr>Transmission Lines</vt:lpstr>
      <vt:lpstr>Characteristic Impedance of a Transmission Line</vt:lpstr>
      <vt:lpstr>HFSS in ANSYS Electronics Desktop (AEDT) </vt:lpstr>
      <vt:lpstr>Demo Examples:   * Simple Microstrip Line   * Differential Stripline</vt:lpstr>
      <vt:lpstr>Module 3</vt:lpstr>
      <vt:lpstr>HFSS (MCAD) &amp; 3D Layout (ECAD)</vt:lpstr>
      <vt:lpstr>HFSS (MCAD) &amp; 3D Layout (ECAD)</vt:lpstr>
      <vt:lpstr>HFSS (MCAD) &amp; 3D Layout (ECAD)</vt:lpstr>
      <vt:lpstr>HFSS (MCAD) &amp; 3D Layout (ECAD)</vt:lpstr>
      <vt:lpstr>Module 5</vt:lpstr>
      <vt:lpstr>TDR Analysis</vt:lpstr>
      <vt:lpstr>TDR - Reflections</vt:lpstr>
      <vt:lpstr>TDR – Reflections – Numerical Example</vt:lpstr>
      <vt:lpstr>TDR – Voltage Measurement</vt:lpstr>
      <vt:lpstr>TDR – Determining the Unknown Impedance</vt:lpstr>
      <vt:lpstr>TDR – Example Computation</vt:lpstr>
      <vt:lpstr>TDR - Reflections</vt:lpstr>
      <vt:lpstr>Estimating the Location of an Impedance Discontinuity</vt:lpstr>
      <vt:lpstr>Estimating the Location of an Impedance Discontinuity</vt:lpstr>
      <vt:lpstr>Estimating the Location of an Impedance Discontinuity</vt:lpstr>
      <vt:lpstr>Bandwidth of a Signal</vt:lpstr>
      <vt:lpstr>Bandwidth of a Signal</vt:lpstr>
      <vt:lpstr>Inductor and Capacitor Effect</vt:lpstr>
      <vt:lpstr>The Effect of the Rise Time</vt:lpstr>
      <vt:lpstr>The Effect of the Rise Time</vt:lpstr>
      <vt:lpstr>HFSS (MCAD) &amp; 3D Layout (ECAD)</vt:lpstr>
      <vt:lpstr>HFSS (MCAD) &amp; 3D Layout (ECAD)</vt:lpstr>
      <vt:lpstr>HFSS (MCAD) &amp; 3D Layout (ECAD)</vt:lpstr>
      <vt:lpstr>HFSS (MCAD) &amp; 3D Layout (ECAD)</vt:lpstr>
      <vt:lpstr>HFSS (MCAD) &amp; 3D Layout (ECAD)</vt:lpstr>
      <vt:lpstr>HFSS (MCAD) &amp; 3D Layout (ECAD)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Shehata</dc:creator>
  <cp:lastModifiedBy>Laila Salman</cp:lastModifiedBy>
  <cp:revision>4</cp:revision>
  <dcterms:created xsi:type="dcterms:W3CDTF">2024-02-11T00:22:05Z</dcterms:created>
  <dcterms:modified xsi:type="dcterms:W3CDTF">2024-10-30T15:41:18Z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0-bc88714345d2_Enabled">
    <vt:lpwstr>true</vt:lpwstr>
  </property>
  <property fmtid="{D5CDD505-2E9C-101B-9397-08002B2CF9AE}" pid="3" name="MSIP_Label_defa4170-0d19-0005-0000-bc88714345d2_SetDate">
    <vt:lpwstr>2024-02-11T00:46:13Z</vt:lpwstr>
  </property>
  <property fmtid="{D5CDD505-2E9C-101B-9397-08002B2CF9AE}" pid="4" name="MSIP_Label_defa4170-0d19-0005-0000-bc88714345d2_Method">
    <vt:lpwstr>Privileged</vt:lpwstr>
  </property>
  <property fmtid="{D5CDD505-2E9C-101B-9397-08002B2CF9AE}" pid="5" name="MSIP_Label_defa4170-0d19-0005-0000-bc88714345d2_Name">
    <vt:lpwstr>defa4170-0d19-0005-0000-bc88714345d2</vt:lpwstr>
  </property>
  <property fmtid="{D5CDD505-2E9C-101B-9397-08002B2CF9AE}" pid="6" name="MSIP_Label_defa4170-0d19-0005-0000-bc88714345d2_SiteId">
    <vt:lpwstr>2d03e38f-1ef3-4253-a4ac-f9dacccd55ad</vt:lpwstr>
  </property>
  <property fmtid="{D5CDD505-2E9C-101B-9397-08002B2CF9AE}" pid="7" name="MSIP_Label_defa4170-0d19-0005-0000-bc88714345d2_ActionId">
    <vt:lpwstr>d94642df-ddc2-432a-952f-42c39e9778c7</vt:lpwstr>
  </property>
  <property fmtid="{D5CDD505-2E9C-101B-9397-08002B2CF9AE}" pid="8" name="MSIP_Label_defa4170-0d19-0005-0000-bc88714345d2_ContentBits">
    <vt:lpwstr>0</vt:lpwstr>
  </property>
</Properties>
</file>