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5" r:id="rId4"/>
  </p:sldMasterIdLst>
  <p:sldIdLst>
    <p:sldId id="292" r:id="rId5"/>
    <p:sldId id="258" r:id="rId6"/>
    <p:sldId id="390" r:id="rId7"/>
    <p:sldId id="263" r:id="rId8"/>
    <p:sldId id="384" r:id="rId9"/>
    <p:sldId id="385" r:id="rId10"/>
    <p:sldId id="386" r:id="rId11"/>
    <p:sldId id="387" r:id="rId12"/>
    <p:sldId id="388" r:id="rId13"/>
    <p:sldId id="389" r:id="rId14"/>
    <p:sldId id="391" r:id="rId15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EB0459-E053-43EA-8AEB-F5E20741EABD}">
          <p14:sldIdLst>
            <p14:sldId id="292"/>
            <p14:sldId id="258"/>
            <p14:sldId id="390"/>
            <p14:sldId id="263"/>
            <p14:sldId id="384"/>
            <p14:sldId id="385"/>
            <p14:sldId id="386"/>
            <p14:sldId id="387"/>
            <p14:sldId id="388"/>
            <p14:sldId id="389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1FD44-6F92-469C-8D81-04F8569F9222}" v="719" dt="2024-11-17T19:03:20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5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27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15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148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780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818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8495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3383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7502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7021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49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945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0251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153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48" y="2659747"/>
            <a:ext cx="4826061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211" y="2652768"/>
            <a:ext cx="2413519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sp>
        <p:nvSpPr>
          <p:cNvPr id="10" name="Picture Placeholder 49"/>
          <p:cNvSpPr txBox="1">
            <a:spLocks/>
          </p:cNvSpPr>
          <p:nvPr userDrawn="1"/>
        </p:nvSpPr>
        <p:spPr>
          <a:xfrm>
            <a:off x="997910" y="2664745"/>
            <a:ext cx="2413519" cy="24085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reflection blurRad="6350" stA="52000" endA="300" endPos="20000" dir="5400000" sy="-100000" algn="bl" rotWithShape="0"/>
          </a:effectLst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kern="12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/>
              <a:t>  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0D7906E8-6C1D-4196-8A19-57522AD23F75}" type="datetime1">
              <a:rPr lang="en-US" smtClean="0"/>
              <a:t>11/17/2024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57795" y="413915"/>
            <a:ext cx="10607899" cy="844688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89744" y="1449050"/>
            <a:ext cx="9144000" cy="585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09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B1AA3D80-A70B-4E58-A83B-D731C7E35382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07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62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55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88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30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95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15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8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 baseline="0"/>
            </a:lvl1pPr>
          </a:lstStyle>
          <a:p>
            <a:r>
              <a:rPr lang="en-US"/>
              <a:t>Click to edit Master secondary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1379-EE0E-4A01-8ACD-DD5688AC71C4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1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8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7E7-7208-4430-ADD5-A892774E0F4A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5AEB-B0DC-4AC8-A73D-61B5A92AB767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8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112-EBE7-4875-A6B6-2843F488B7BD}" type="datetime1">
              <a:rPr lang="en-US" smtClean="0"/>
              <a:t>11/17/2024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68E0-E6C7-45C3-A58A-D4D273C38A8C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16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9EA6-3F05-4CBA-8EBD-FFEA92254E51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DBCA-129B-47E1-B4A3-7C2E02B4E1E4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4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7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26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9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8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92" y="6371167"/>
            <a:ext cx="1993441" cy="373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AC01B774-1EC8-4764-9408-1E6466341E07}" type="datetime1">
              <a:rPr lang="en-US" smtClean="0"/>
              <a:t>11/17/2024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0066A1"/>
                </a:solidFill>
              </a:defRPr>
            </a:lvl1pPr>
          </a:lstStyle>
          <a:p>
            <a:fld id="{AE00C1AB-EDA6-4E5D-AECE-2529D7B57316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66A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206240" cy="2682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68225"/>
            <a:ext cx="12206240" cy="1216"/>
          </a:xfrm>
          <a:prstGeom prst="line">
            <a:avLst/>
          </a:prstGeom>
          <a:ln w="7620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57" y="6255298"/>
            <a:ext cx="2252777" cy="607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6350538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tt.org/" TargetMode="External"/><Relationship Id="rId2" Type="http://schemas.openxmlformats.org/officeDocument/2006/relationships/hyperlink" Target="https://ims-ieee.org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3FE74-67F0-46D3-20AB-F50F97D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IEEE MTT-S</a:t>
            </a:r>
            <a:endParaRPr lang="en-CA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912A0-0905-E6B0-8502-14C00CB791E8}"/>
              </a:ext>
            </a:extLst>
          </p:cNvPr>
          <p:cNvSpPr txBox="1"/>
          <p:nvPr/>
        </p:nvSpPr>
        <p:spPr>
          <a:xfrm>
            <a:off x="793459" y="1601806"/>
            <a:ext cx="88859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What is IEEE MTT-S?</a:t>
            </a: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 b="1"/>
              <a:t>Microwave Theory and </a:t>
            </a:r>
            <a:r>
              <a:rPr lang="en-US" sz="1600" b="1" strike="sngStrike"/>
              <a:t>Techniques</a:t>
            </a:r>
            <a:r>
              <a:rPr lang="en-US" sz="1600" b="1"/>
              <a:t> Technology Society</a:t>
            </a:r>
            <a:r>
              <a:rPr lang="en-US" sz="1600"/>
              <a:t> (MTT-S) is an IEEE society that focuses on advancing the fields of microwave theory, techniques, and applications.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It serves as a global community for professionals in </a:t>
            </a:r>
            <a:r>
              <a:rPr lang="en-US" sz="1600" b="1"/>
              <a:t>RF</a:t>
            </a:r>
            <a:r>
              <a:rPr lang="en-US" sz="1600"/>
              <a:t>, </a:t>
            </a:r>
            <a:r>
              <a:rPr lang="en-US" sz="1600" b="1"/>
              <a:t>microwave</a:t>
            </a:r>
            <a:r>
              <a:rPr lang="en-US" sz="1600"/>
              <a:t>, </a:t>
            </a:r>
            <a:r>
              <a:rPr lang="en-US" sz="1600" b="1"/>
              <a:t>millimeter-wave</a:t>
            </a:r>
            <a:r>
              <a:rPr lang="en-US" sz="1600"/>
              <a:t>, and </a:t>
            </a:r>
            <a:r>
              <a:rPr lang="en-US" sz="1600" b="1"/>
              <a:t>terahertz technologies</a:t>
            </a:r>
            <a:r>
              <a:rPr lang="en-US" sz="160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437A4-9C22-AF42-487D-B3F7FE67627A}"/>
              </a:ext>
            </a:extLst>
          </p:cNvPr>
          <p:cNvSpPr txBox="1"/>
          <p:nvPr/>
        </p:nvSpPr>
        <p:spPr>
          <a:xfrm>
            <a:off x="793459" y="2887193"/>
            <a:ext cx="10112722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Benefits of Joining MTT-S:</a:t>
            </a:r>
          </a:p>
          <a:p>
            <a:pPr>
              <a:buFont typeface="+mj-lt"/>
              <a:buAutoNum type="arabicPeriod"/>
            </a:pPr>
            <a:r>
              <a:rPr lang="en-US" b="1"/>
              <a:t>Access to Leading Publications: </a:t>
            </a:r>
            <a:r>
              <a:rPr lang="en-US" i="1"/>
              <a:t>IEEE Transactions on Microwave Theory and Techniques, IEEE Microwave Magazine,…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Professional Development &amp; Networking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Access to a global network of microwave professionals and experts.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Mentorship opportunities and technical conferences, including </a:t>
            </a:r>
            <a:r>
              <a:rPr lang="en-US">
                <a:hlinkClick r:id="rId2"/>
              </a:rPr>
              <a:t>IMS</a:t>
            </a:r>
            <a:r>
              <a:rPr lang="en-US"/>
              <a:t> (International Microwave Symposium).</a:t>
            </a:r>
          </a:p>
          <a:p>
            <a:pPr>
              <a:buFont typeface="+mj-lt"/>
              <a:buAutoNum type="arabicPeriod"/>
            </a:pPr>
            <a:r>
              <a:rPr lang="en-US" b="1"/>
              <a:t>Educational Resources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Exclusive webinars, tutorials, and workshops.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Special interest groups for students, young professionals, and women in microwaves.</a:t>
            </a:r>
          </a:p>
          <a:p>
            <a:pPr>
              <a:buFont typeface="+mj-lt"/>
              <a:buAutoNum type="arabicPeriod"/>
            </a:pPr>
            <a:r>
              <a:rPr lang="en-US" b="1"/>
              <a:t>Discounts on Conferences &amp; Workshops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Reduced rates for IEEE-sponsored conferences, courses, workshops, and symposiums such as IMS.</a:t>
            </a:r>
          </a:p>
          <a:p>
            <a:pPr>
              <a:buFont typeface="+mj-lt"/>
              <a:buAutoNum type="arabicPeriod"/>
            </a:pPr>
            <a:r>
              <a:rPr lang="en-US" b="1"/>
              <a:t>Career Advancement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Leadership opportunities within the society.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Recognition through awards and scholarships.</a:t>
            </a:r>
          </a:p>
          <a:p>
            <a:pPr marL="114300"/>
            <a:endParaRPr lang="en-US" b="1"/>
          </a:p>
          <a:p>
            <a:pPr marL="114300"/>
            <a:r>
              <a:rPr lang="en-US" b="1"/>
              <a:t>Get Involved! </a:t>
            </a:r>
            <a:r>
              <a:rPr lang="en-US"/>
              <a:t>Learn more about MTT-S membership at: </a:t>
            </a:r>
            <a:r>
              <a:rPr lang="en-US">
                <a:hlinkClick r:id="rId3"/>
              </a:rPr>
              <a:t>MTT-S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2" y="584353"/>
            <a:ext cx="10515600" cy="103634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Automatic Fixture Removal </a:t>
            </a:r>
            <a:endParaRPr lang="en-US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F27A2-D4B3-D75A-DD62-10D779A8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327400"/>
            <a:ext cx="4171950" cy="18288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DC8A6-C803-3355-90DC-401A6B51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38" y="1106487"/>
            <a:ext cx="5953125" cy="492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CB9D2-E1E6-F147-A999-093FA791A619}"/>
              </a:ext>
            </a:extLst>
          </p:cNvPr>
          <p:cNvSpPr txBox="1"/>
          <p:nvPr/>
        </p:nvSpPr>
        <p:spPr>
          <a:xfrm>
            <a:off x="104315" y="1614307"/>
            <a:ext cx="563489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accent6">
                    <a:lumMod val="49000"/>
                  </a:schemeClr>
                </a:solidFill>
                <a:cs typeface="Calibri"/>
              </a:rPr>
              <a:t>Calculate S11 from time domain.</a:t>
            </a:r>
            <a:endParaRPr lang="en-US">
              <a:solidFill>
                <a:schemeClr val="accent6">
                  <a:lumMod val="49000"/>
                </a:schemeClr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>
                    <a:lumMod val="49000"/>
                  </a:schemeClr>
                </a:solidFill>
                <a:cs typeface="Calibri"/>
              </a:rPr>
              <a:t>Use below equations to calculate other parameters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8C081F4-811D-F7D2-645A-1ACC58C08D8A}"/>
              </a:ext>
            </a:extLst>
          </p:cNvPr>
          <p:cNvSpPr/>
          <p:nvPr/>
        </p:nvSpPr>
        <p:spPr>
          <a:xfrm>
            <a:off x="4560276" y="3681045"/>
            <a:ext cx="820615" cy="4103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3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0D00-A2B9-12A8-3DB6-811EEB2F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" y="257547"/>
            <a:ext cx="10515600" cy="103634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TDR</a:t>
            </a:r>
            <a:endParaRPr lang="en-US"/>
          </a:p>
        </p:txBody>
      </p:sp>
      <p:pic>
        <p:nvPicPr>
          <p:cNvPr id="4" name="tdr2">
            <a:hlinkClick r:id="" action="ppaction://media"/>
            <a:extLst>
              <a:ext uri="{FF2B5EF4-FFF2-40B4-BE49-F238E27FC236}">
                <a16:creationId xmlns:a16="http://schemas.microsoft.com/office/drawing/2014/main" id="{D6142F78-E3CA-C8E7-51FE-D693E9984E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3493" y="261749"/>
            <a:ext cx="9830229" cy="59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9F678-C0E5-C0C9-8B8F-6533E897B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70" y="2828903"/>
            <a:ext cx="10928059" cy="120019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Introduction to Signal Integrity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F090-9D2D-223F-C6CA-ED5571BC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Main points: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CF69-F7A3-0B86-84BD-C773665B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>
                <a:latin typeface="Arial"/>
                <a:cs typeface="Arial"/>
              </a:rPr>
              <a:t>Frequency domain is powerful.</a:t>
            </a:r>
          </a:p>
          <a:p>
            <a:pPr marL="227965" indent="-227965"/>
            <a:r>
              <a:rPr lang="en-US">
                <a:latin typeface="Arial"/>
                <a:cs typeface="Arial"/>
              </a:rPr>
              <a:t>Time domain is powerful.</a:t>
            </a:r>
          </a:p>
          <a:p>
            <a:pPr marL="227965" indent="-227965"/>
            <a:r>
              <a:rPr lang="en-US">
                <a:latin typeface="Arial"/>
                <a:cs typeface="Arial"/>
              </a:rPr>
              <a:t>Combining the two domains = 2X powerful.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349891"/>
            <a:ext cx="10515600" cy="10363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Propagation in Interconnects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242A-CF2A-318B-4F40-A399FF48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90" y="2766078"/>
            <a:ext cx="4196862" cy="75723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Losses, no reflections.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ISI increases with data rate.</a:t>
            </a:r>
            <a:endParaRPr lang="en-US" dirty="0"/>
          </a:p>
        </p:txBody>
      </p:sp>
      <p:pic>
        <p:nvPicPr>
          <p:cNvPr id="4" name="data50_Ohm_comparison">
            <a:hlinkClick r:id="" action="ppaction://media"/>
            <a:extLst>
              <a:ext uri="{FF2B5EF4-FFF2-40B4-BE49-F238E27FC236}">
                <a16:creationId xmlns:a16="http://schemas.microsoft.com/office/drawing/2014/main" id="{C1460F99-F6B1-250A-2140-392CDB4DB3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99933" y="1248508"/>
            <a:ext cx="5041779" cy="49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349891"/>
            <a:ext cx="10515600" cy="10363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Propagation in Interconnects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242A-CF2A-318B-4F40-A399FF48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90" y="2766078"/>
            <a:ext cx="5861538" cy="1273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US" sz="2400" dirty="0">
                <a:latin typeface="Arial"/>
                <a:cs typeface="Arial"/>
              </a:rPr>
              <a:t>Reflections.</a:t>
            </a:r>
          </a:p>
          <a:p>
            <a:pPr marL="227965" indent="-227965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What happens when transit from low to high impedance?</a:t>
            </a:r>
            <a:endParaRPr lang="en-US" sz="2400">
              <a:solidFill>
                <a:srgbClr val="FF0000"/>
              </a:solidFill>
            </a:endParaRPr>
          </a:p>
          <a:p>
            <a:pPr marL="227965" indent="-227965"/>
            <a:endParaRPr lang="en-US" sz="2400" dirty="0"/>
          </a:p>
        </p:txBody>
      </p:sp>
      <p:pic>
        <p:nvPicPr>
          <p:cNvPr id="5" name="data50_80Ohm">
            <a:hlinkClick r:id="" action="ppaction://media"/>
            <a:extLst>
              <a:ext uri="{FF2B5EF4-FFF2-40B4-BE49-F238E27FC236}">
                <a16:creationId xmlns:a16="http://schemas.microsoft.com/office/drawing/2014/main" id="{F4D5F17A-EFF4-77D4-63A2-32B0723790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0578" y="1260230"/>
            <a:ext cx="4924548" cy="48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349891"/>
            <a:ext cx="10515600" cy="10363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Propagation in Interconnects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242A-CF2A-318B-4F40-A399FF48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90" y="2766078"/>
            <a:ext cx="5861538" cy="1273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US" sz="2400" dirty="0">
                <a:latin typeface="Arial"/>
                <a:cs typeface="Arial"/>
              </a:rPr>
              <a:t>Reflections.</a:t>
            </a:r>
          </a:p>
          <a:p>
            <a:pPr marL="227965" indent="-227965"/>
            <a:r>
              <a:rPr lang="en-US" sz="2400" dirty="0">
                <a:latin typeface="Arial"/>
                <a:cs typeface="Arial"/>
              </a:rPr>
              <a:t>What happens when transit from low to high impedance?</a:t>
            </a:r>
            <a:endParaRPr lang="en-US" sz="2400"/>
          </a:p>
          <a:p>
            <a:pPr marL="227965" indent="-227965"/>
            <a:endParaRPr lang="en-US" sz="2400" dirty="0"/>
          </a:p>
        </p:txBody>
      </p:sp>
      <p:pic>
        <p:nvPicPr>
          <p:cNvPr id="5" name="data50_80Ohm">
            <a:hlinkClick r:id="" action="ppaction://media"/>
            <a:extLst>
              <a:ext uri="{FF2B5EF4-FFF2-40B4-BE49-F238E27FC236}">
                <a16:creationId xmlns:a16="http://schemas.microsoft.com/office/drawing/2014/main" id="{F4D5F17A-EFF4-77D4-63A2-32B0723790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0578" y="1260230"/>
            <a:ext cx="4924548" cy="4806462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9889CB-2A67-CA77-55C6-EA20970B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4407877"/>
            <a:ext cx="2171700" cy="76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349891"/>
            <a:ext cx="10515600" cy="103634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2X Automatic Fixture Removal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242A-CF2A-318B-4F40-A399FF48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90" y="2308878"/>
            <a:ext cx="5861538" cy="12730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US" sz="2400" dirty="0">
                <a:latin typeface="Arial"/>
                <a:cs typeface="Arial"/>
              </a:rPr>
              <a:t>Determine 1X from 2X.</a:t>
            </a:r>
          </a:p>
          <a:p>
            <a:pPr marL="227965" indent="-227965"/>
            <a:r>
              <a:rPr lang="en-US" sz="2400" dirty="0">
                <a:latin typeface="Arial"/>
                <a:cs typeface="Arial"/>
              </a:rPr>
              <a:t>Use 1X to de-embed the fixture.</a:t>
            </a:r>
            <a:endParaRPr lang="en-US" sz="2400" dirty="0"/>
          </a:p>
          <a:p>
            <a:pPr marL="227965" indent="-227965"/>
            <a:r>
              <a:rPr lang="en-US" sz="2400" dirty="0">
                <a:latin typeface="Arial"/>
                <a:cs typeface="Arial"/>
              </a:rPr>
              <a:t>Leverage Time and Frequency representations!</a:t>
            </a:r>
            <a:endParaRPr lang="en-US" sz="2400" dirty="0"/>
          </a:p>
          <a:p>
            <a:pPr marL="227965" indent="-227965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9AC57-4108-7FEF-068D-0BCD3127F64F}"/>
              </a:ext>
            </a:extLst>
          </p:cNvPr>
          <p:cNvSpPr/>
          <p:nvPr/>
        </p:nvSpPr>
        <p:spPr>
          <a:xfrm>
            <a:off x="8393722" y="1828799"/>
            <a:ext cx="527540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B5DDA-CF7B-81CC-EA7A-492CACEDA2FA}"/>
              </a:ext>
            </a:extLst>
          </p:cNvPr>
          <p:cNvSpPr/>
          <p:nvPr/>
        </p:nvSpPr>
        <p:spPr>
          <a:xfrm>
            <a:off x="6693874" y="1828797"/>
            <a:ext cx="1699846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CF5A3-C01A-1BCE-D825-2E2DFDAA637B}"/>
              </a:ext>
            </a:extLst>
          </p:cNvPr>
          <p:cNvSpPr/>
          <p:nvPr/>
        </p:nvSpPr>
        <p:spPr>
          <a:xfrm>
            <a:off x="8405445" y="3575537"/>
            <a:ext cx="1019908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1BF71-E8A3-3F20-A2B3-6EAA9B074B28}"/>
              </a:ext>
            </a:extLst>
          </p:cNvPr>
          <p:cNvSpPr/>
          <p:nvPr/>
        </p:nvSpPr>
        <p:spPr>
          <a:xfrm>
            <a:off x="9425352" y="3575536"/>
            <a:ext cx="1699846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568E6-B854-0C37-0390-65AFD32F68A5}"/>
              </a:ext>
            </a:extLst>
          </p:cNvPr>
          <p:cNvSpPr/>
          <p:nvPr/>
        </p:nvSpPr>
        <p:spPr>
          <a:xfrm>
            <a:off x="6705596" y="3575535"/>
            <a:ext cx="1699846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1155C2-002D-B1DF-2265-43B1E84C3AB4}"/>
              </a:ext>
            </a:extLst>
          </p:cNvPr>
          <p:cNvCxnSpPr/>
          <p:nvPr/>
        </p:nvCxnSpPr>
        <p:spPr>
          <a:xfrm>
            <a:off x="6693876" y="3159369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D6D124-0472-A97D-A2DC-C5925EEF5FB7}"/>
              </a:ext>
            </a:extLst>
          </p:cNvPr>
          <p:cNvCxnSpPr>
            <a:cxnSpLocks/>
          </p:cNvCxnSpPr>
          <p:nvPr/>
        </p:nvCxnSpPr>
        <p:spPr>
          <a:xfrm>
            <a:off x="11113475" y="3159368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5FFB4-20E7-D7E0-267B-03E970CB64BD}"/>
              </a:ext>
            </a:extLst>
          </p:cNvPr>
          <p:cNvCxnSpPr>
            <a:cxnSpLocks/>
          </p:cNvCxnSpPr>
          <p:nvPr/>
        </p:nvCxnSpPr>
        <p:spPr>
          <a:xfrm>
            <a:off x="6682152" y="1436076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FF632F-638A-F7FF-B655-012DC52A8346}"/>
              </a:ext>
            </a:extLst>
          </p:cNvPr>
          <p:cNvCxnSpPr>
            <a:cxnSpLocks/>
          </p:cNvCxnSpPr>
          <p:nvPr/>
        </p:nvCxnSpPr>
        <p:spPr>
          <a:xfrm>
            <a:off x="8909537" y="1436076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E1F9E9-8BC2-F100-2114-4C7F02A51B50}"/>
              </a:ext>
            </a:extLst>
          </p:cNvPr>
          <p:cNvCxnSpPr>
            <a:cxnSpLocks/>
          </p:cNvCxnSpPr>
          <p:nvPr/>
        </p:nvCxnSpPr>
        <p:spPr>
          <a:xfrm>
            <a:off x="8944706" y="3077306"/>
            <a:ext cx="23448" cy="1125415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A0E22A-EB8E-26D7-F8DF-F3CD07C68DC4}"/>
              </a:ext>
            </a:extLst>
          </p:cNvPr>
          <p:cNvSpPr txBox="1"/>
          <p:nvPr/>
        </p:nvSpPr>
        <p:spPr>
          <a:xfrm>
            <a:off x="7831015" y="2543907"/>
            <a:ext cx="6799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cs typeface="Calibri"/>
              </a:rPr>
              <a:t>1X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0695A2-18DB-C905-A717-AA8E6E36769D}"/>
              </a:ext>
            </a:extLst>
          </p:cNvPr>
          <p:cNvSpPr txBox="1"/>
          <p:nvPr/>
        </p:nvSpPr>
        <p:spPr>
          <a:xfrm>
            <a:off x="8393722" y="4208584"/>
            <a:ext cx="6799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cs typeface="Calibri"/>
              </a:rPr>
              <a:t>2X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24CF1-18DD-0848-75FB-18326DEBFDD0}"/>
              </a:ext>
            </a:extLst>
          </p:cNvPr>
          <p:cNvSpPr/>
          <p:nvPr/>
        </p:nvSpPr>
        <p:spPr>
          <a:xfrm>
            <a:off x="8440613" y="5205044"/>
            <a:ext cx="527540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4A511-E80C-D710-0F45-0AB99840CD4C}"/>
              </a:ext>
            </a:extLst>
          </p:cNvPr>
          <p:cNvSpPr/>
          <p:nvPr/>
        </p:nvSpPr>
        <p:spPr>
          <a:xfrm>
            <a:off x="6740765" y="5205042"/>
            <a:ext cx="1699846" cy="3399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8F95DB-87AC-2BCF-73E6-57DD1CF93E68}"/>
              </a:ext>
            </a:extLst>
          </p:cNvPr>
          <p:cNvCxnSpPr>
            <a:cxnSpLocks/>
          </p:cNvCxnSpPr>
          <p:nvPr/>
        </p:nvCxnSpPr>
        <p:spPr>
          <a:xfrm>
            <a:off x="6729043" y="4812321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1E5A51-33F4-5D3D-83A0-EE7DF420A141}"/>
              </a:ext>
            </a:extLst>
          </p:cNvPr>
          <p:cNvCxnSpPr>
            <a:cxnSpLocks/>
          </p:cNvCxnSpPr>
          <p:nvPr/>
        </p:nvCxnSpPr>
        <p:spPr>
          <a:xfrm>
            <a:off x="8956428" y="4812321"/>
            <a:ext cx="23448" cy="112541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0079440-A534-BA30-2A02-AB7F0E144300}"/>
              </a:ext>
            </a:extLst>
          </p:cNvPr>
          <p:cNvSpPr/>
          <p:nvPr/>
        </p:nvSpPr>
        <p:spPr>
          <a:xfrm>
            <a:off x="8968153" y="4900246"/>
            <a:ext cx="1254369" cy="9378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DUT</a:t>
            </a:r>
          </a:p>
        </p:txBody>
      </p:sp>
    </p:spTree>
    <p:extLst>
      <p:ext uri="{BB962C8B-B14F-4D97-AF65-F5344CB8AC3E}">
        <p14:creationId xmlns:p14="http://schemas.microsoft.com/office/powerpoint/2010/main" val="192551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401552"/>
            <a:ext cx="10515600" cy="1036345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Note 1: </a:t>
            </a:r>
            <a:r>
              <a:rPr lang="en-US" sz="3600">
                <a:solidFill>
                  <a:srgbClr val="FF0000"/>
                </a:solidFill>
                <a:latin typeface="Arial"/>
                <a:cs typeface="Arial"/>
              </a:rPr>
              <a:t>S11 in the time domain does not change!</a:t>
            </a:r>
            <a:endParaRPr lang="en-US"/>
          </a:p>
          <a:p>
            <a:endParaRPr lang="en-US" dirty="0"/>
          </a:p>
        </p:txBody>
      </p:sp>
      <p:pic>
        <p:nvPicPr>
          <p:cNvPr id="5" name="s11_freq_time">
            <a:hlinkClick r:id="" action="ppaction://media"/>
            <a:extLst>
              <a:ext uri="{FF2B5EF4-FFF2-40B4-BE49-F238E27FC236}">
                <a16:creationId xmlns:a16="http://schemas.microsoft.com/office/drawing/2014/main" id="{D6581AD7-3E58-4BB3-14B4-87CABF06DE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3293" y="1106621"/>
            <a:ext cx="9038492" cy="50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E73-81AD-FFE1-C149-A8EC268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9" y="466128"/>
            <a:ext cx="10515600" cy="103634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Note 2: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Delay is the same as S11 length</a:t>
            </a:r>
            <a:r>
              <a:rPr lang="en-US" sz="3600" b="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en-US"/>
          </a:p>
          <a:p>
            <a:endParaRPr lang="en-US" dirty="0"/>
          </a:p>
        </p:txBody>
      </p:sp>
      <p:pic>
        <p:nvPicPr>
          <p:cNvPr id="4" name="twoX">
            <a:hlinkClick r:id="" action="ppaction://media"/>
            <a:extLst>
              <a:ext uri="{FF2B5EF4-FFF2-40B4-BE49-F238E27FC236}">
                <a16:creationId xmlns:a16="http://schemas.microsoft.com/office/drawing/2014/main" id="{BC7679A9-DAE5-2261-F03D-6FF029CB72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0431" y="1200820"/>
            <a:ext cx="6670431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Committee_Presentation_Example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2_Office Theme</vt:lpstr>
      <vt:lpstr>Office Theme</vt:lpstr>
      <vt:lpstr>1_Office Theme</vt:lpstr>
      <vt:lpstr>Custom Design</vt:lpstr>
      <vt:lpstr>IEEE MTT-S</vt:lpstr>
      <vt:lpstr>Introduction to Signal Integrity</vt:lpstr>
      <vt:lpstr>Main points:</vt:lpstr>
      <vt:lpstr>Propagation in Interconnects</vt:lpstr>
      <vt:lpstr>Propagation in Interconnects</vt:lpstr>
      <vt:lpstr>Propagation in Interconnects</vt:lpstr>
      <vt:lpstr>2X Automatic Fixture Removal</vt:lpstr>
      <vt:lpstr>Note 1: S11 in the time domain does not change! </vt:lpstr>
      <vt:lpstr>Note 2: Delay is the same as S11 length! </vt:lpstr>
      <vt:lpstr>Automatic Fixture Removal  </vt:lpstr>
      <vt:lpstr>TDR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Shehata</dc:creator>
  <cp:revision>354</cp:revision>
  <dcterms:created xsi:type="dcterms:W3CDTF">2024-02-11T00:22:05Z</dcterms:created>
  <dcterms:modified xsi:type="dcterms:W3CDTF">2024-11-17T19:03:49Z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2024-02-11T00:46:13Z</vt:lpwstr>
  </property>
  <property fmtid="{D5CDD505-2E9C-101B-9397-08002B2CF9AE}" pid="4" name="MSIP_Label_defa4170-0d19-0005-0000-bc88714345d2_Method">
    <vt:lpwstr>Privileged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2d03e38f-1ef3-4253-a4ac-f9dacccd55ad</vt:lpwstr>
  </property>
  <property fmtid="{D5CDD505-2E9C-101B-9397-08002B2CF9AE}" pid="7" name="MSIP_Label_defa4170-0d19-0005-0000-bc88714345d2_ActionId">
    <vt:lpwstr>d94642df-ddc2-432a-952f-42c39e9778c7</vt:lpwstr>
  </property>
  <property fmtid="{D5CDD505-2E9C-101B-9397-08002B2CF9AE}" pid="8" name="MSIP_Label_defa4170-0d19-0005-0000-bc88714345d2_ContentBits">
    <vt:lpwstr>0</vt:lpwstr>
  </property>
</Properties>
</file>